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52"/>
  </p:notesMasterIdLst>
  <p:sldIdLst>
    <p:sldId id="263" r:id="rId2"/>
    <p:sldId id="2279" r:id="rId3"/>
    <p:sldId id="2261" r:id="rId4"/>
    <p:sldId id="2292" r:id="rId5"/>
    <p:sldId id="2203" r:id="rId6"/>
    <p:sldId id="2175" r:id="rId7"/>
    <p:sldId id="2222" r:id="rId8"/>
    <p:sldId id="2280" r:id="rId9"/>
    <p:sldId id="2281" r:id="rId10"/>
    <p:sldId id="2282" r:id="rId11"/>
    <p:sldId id="2245" r:id="rId12"/>
    <p:sldId id="2283" r:id="rId13"/>
    <p:sldId id="2186" r:id="rId14"/>
    <p:sldId id="2247" r:id="rId15"/>
    <p:sldId id="2234" r:id="rId16"/>
    <p:sldId id="2110" r:id="rId17"/>
    <p:sldId id="2111" r:id="rId18"/>
    <p:sldId id="2236" r:id="rId19"/>
    <p:sldId id="2145" r:id="rId20"/>
    <p:sldId id="2272" r:id="rId21"/>
    <p:sldId id="2170" r:id="rId22"/>
    <p:sldId id="2290" r:id="rId23"/>
    <p:sldId id="2291" r:id="rId24"/>
    <p:sldId id="2165" r:id="rId25"/>
    <p:sldId id="2167" r:id="rId26"/>
    <p:sldId id="2239" r:id="rId27"/>
    <p:sldId id="2182" r:id="rId28"/>
    <p:sldId id="2284" r:id="rId29"/>
    <p:sldId id="2285" r:id="rId30"/>
    <p:sldId id="2241" r:id="rId31"/>
    <p:sldId id="2228" r:id="rId32"/>
    <p:sldId id="2181" r:id="rId33"/>
    <p:sldId id="2176" r:id="rId34"/>
    <p:sldId id="2242" r:id="rId35"/>
    <p:sldId id="2164" r:id="rId36"/>
    <p:sldId id="2258" r:id="rId37"/>
    <p:sldId id="2265" r:id="rId38"/>
    <p:sldId id="2223" r:id="rId39"/>
    <p:sldId id="2262" r:id="rId40"/>
    <p:sldId id="2263" r:id="rId41"/>
    <p:sldId id="2293" r:id="rId42"/>
    <p:sldId id="2244" r:id="rId43"/>
    <p:sldId id="2212" r:id="rId44"/>
    <p:sldId id="2264" r:id="rId45"/>
    <p:sldId id="2159" r:id="rId46"/>
    <p:sldId id="2286" r:id="rId47"/>
    <p:sldId id="2287" r:id="rId48"/>
    <p:sldId id="2288" r:id="rId49"/>
    <p:sldId id="2278" r:id="rId50"/>
    <p:sldId id="2294" r:id="rId5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EFD86E-C846-4D03-8BF4-BED0D5696C0E}">
          <p14:sldIdLst>
            <p14:sldId id="263"/>
            <p14:sldId id="2279"/>
            <p14:sldId id="2261"/>
            <p14:sldId id="2292"/>
          </p14:sldIdLst>
        </p14:section>
        <p14:section name="Local Crime Priorities" id="{022F1FDB-51E8-4616-ABCD-82B4ED01611E}">
          <p14:sldIdLst>
            <p14:sldId id="2203"/>
            <p14:sldId id="2175"/>
            <p14:sldId id="2222"/>
            <p14:sldId id="2280"/>
            <p14:sldId id="2281"/>
            <p14:sldId id="2282"/>
          </p14:sldIdLst>
        </p14:section>
        <p14:section name="Public Confidence &amp; victim surveys" id="{A3806E52-7FA1-4225-934C-F0658D16DF8A}">
          <p14:sldIdLst>
            <p14:sldId id="2245"/>
            <p14:sldId id="2283"/>
            <p14:sldId id="2186"/>
            <p14:sldId id="2247"/>
          </p14:sldIdLst>
        </p14:section>
        <p14:section name="Contact &amp; Local Policing" id="{652472B4-76BB-45F2-9A4B-1C10B1BA4B44}">
          <p14:sldIdLst>
            <p14:sldId id="2234"/>
            <p14:sldId id="2110"/>
            <p14:sldId id="2111"/>
            <p14:sldId id="2236"/>
            <p14:sldId id="2145"/>
            <p14:sldId id="2272"/>
            <p14:sldId id="2170"/>
            <p14:sldId id="2290"/>
            <p14:sldId id="2291"/>
            <p14:sldId id="2165"/>
            <p14:sldId id="2167"/>
            <p14:sldId id="2239"/>
            <p14:sldId id="2182"/>
            <p14:sldId id="2284"/>
            <p14:sldId id="2285"/>
          </p14:sldIdLst>
        </p14:section>
        <p14:section name="National Crime Performance Measures" id="{31A902CF-A06B-4F31-B9C9-6F5C79B4051D}">
          <p14:sldIdLst>
            <p14:sldId id="2241"/>
            <p14:sldId id="2228"/>
            <p14:sldId id="2181"/>
            <p14:sldId id="2176"/>
            <p14:sldId id="2242"/>
            <p14:sldId id="2164"/>
            <p14:sldId id="2258"/>
            <p14:sldId id="2265"/>
            <p14:sldId id="2223"/>
            <p14:sldId id="2262"/>
            <p14:sldId id="2263"/>
            <p14:sldId id="2293"/>
          </p14:sldIdLst>
        </p14:section>
        <p14:section name="Supporting Victims" id="{F7C1BCE2-27D2-4854-BFEA-4A4E6B8689D5}">
          <p14:sldIdLst>
            <p14:sldId id="2244"/>
            <p14:sldId id="2212"/>
            <p14:sldId id="2264"/>
            <p14:sldId id="2159"/>
          </p14:sldIdLst>
        </p14:section>
        <p14:section name="Enabling Services" id="{2CC1A27E-7610-407D-807C-071457887D84}">
          <p14:sldIdLst>
            <p14:sldId id="2286"/>
            <p14:sldId id="2287"/>
            <p14:sldId id="2288"/>
            <p14:sldId id="2278"/>
            <p14:sldId id="2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484668-76EA-582D-3B3C-E9BDE803018D}" name="Victoria Beech" initials="VB" userId="S::Vicky.Beech@staffordshire.police.uk::b90116f8-a262-4892-b961-d4c50fe983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FF"/>
    <a:srgbClr val="FF7C80"/>
    <a:srgbClr val="E044A7"/>
    <a:srgbClr val="008FD3"/>
    <a:srgbClr val="CCCC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3447" autoAdjust="0"/>
  </p:normalViewPr>
  <p:slideViewPr>
    <p:cSldViewPr snapToGrid="0">
      <p:cViewPr>
        <p:scale>
          <a:sx n="110" d="100"/>
          <a:sy n="110" d="100"/>
        </p:scale>
        <p:origin x="588" y="150"/>
      </p:cViewPr>
      <p:guideLst/>
    </p:cSldViewPr>
  </p:slid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5AAEA8-B815-4A35-92CA-4E69E4F4BE7F}" type="datetimeFigureOut">
              <a:rPr lang="en-GB" smtClean="0"/>
              <a:t>30/04/2026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C5472D-4DA0-41CC-8843-16606B33C2BC}" type="slidenum">
              <a:rPr lang="en-GB" smtClean="0"/>
              <a:t>‹#›</a:t>
            </a:fld>
            <a:endParaRPr lang="en-GB" dirty="0"/>
          </a:p>
        </p:txBody>
      </p:sp>
    </p:spTree>
    <p:extLst>
      <p:ext uri="{BB962C8B-B14F-4D97-AF65-F5344CB8AC3E}">
        <p14:creationId xmlns:p14="http://schemas.microsoft.com/office/powerpoint/2010/main" val="307402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55.png"/></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86.png"/></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91.png"/></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55588"/>
            <a:ext cx="5953125" cy="3349625"/>
          </a:xfrm>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C5472D-4DA0-41CC-8843-16606B33C2BC}" type="slidenum">
              <a:rPr lang="en-GB" smtClean="0"/>
              <a:t>1</a:t>
            </a:fld>
            <a:endParaRPr lang="en-GB" dirty="0"/>
          </a:p>
        </p:txBody>
      </p:sp>
    </p:spTree>
    <p:extLst>
      <p:ext uri="{BB962C8B-B14F-4D97-AF65-F5344CB8AC3E}">
        <p14:creationId xmlns:p14="http://schemas.microsoft.com/office/powerpoint/2010/main" val="385736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3538"/>
            <a:ext cx="5953125" cy="3349625"/>
          </a:xfrm>
        </p:spPr>
        <p:txBody>
          <a:bodyPr/>
          <a:lstStyle/>
          <a:p>
            <a:endParaRPr lang="en-GB"/>
          </a:p>
        </p:txBody>
      </p:sp>
      <p:sp>
        <p:nvSpPr>
          <p:cNvPr id="3" name="Notes Placeholder 2"/>
          <p:cNvSpPr>
            <a:spLocks noGrp="1"/>
          </p:cNvSpPr>
          <p:nvPr>
            <p:ph type="body" idx="1"/>
          </p:nvPr>
        </p:nvSpPr>
        <p:spPr>
          <a:xfrm>
            <a:off x="422274" y="3910920"/>
            <a:ext cx="5953125" cy="3908614"/>
          </a:xfrm>
        </p:spPr>
        <p:txBody>
          <a:bodyPr/>
          <a:lstStyle/>
          <a:p>
            <a:endParaRPr lang="en-GB" dirty="0"/>
          </a:p>
        </p:txBody>
      </p:sp>
      <p:sp>
        <p:nvSpPr>
          <p:cNvPr id="4" name="Slide Number Placeholder 3"/>
          <p:cNvSpPr>
            <a:spLocks noGrp="1"/>
          </p:cNvSpPr>
          <p:nvPr>
            <p:ph type="sldNum" sz="quarter" idx="5"/>
          </p:nvPr>
        </p:nvSpPr>
        <p:spPr/>
        <p:txBody>
          <a:bodyPr/>
          <a:lstStyle/>
          <a:p>
            <a:fld id="{56C5472D-4DA0-41CC-8843-16606B33C2BC}" type="slidenum">
              <a:rPr lang="en-GB" smtClean="0"/>
              <a:t>10</a:t>
            </a:fld>
            <a:endParaRPr lang="en-GB" dirty="0"/>
          </a:p>
        </p:txBody>
      </p:sp>
    </p:spTree>
    <p:extLst>
      <p:ext uri="{BB962C8B-B14F-4D97-AF65-F5344CB8AC3E}">
        <p14:creationId xmlns:p14="http://schemas.microsoft.com/office/powerpoint/2010/main" val="1912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3213"/>
            <a:ext cx="5953125" cy="3349625"/>
          </a:xfrm>
        </p:spPr>
        <p:txBody>
          <a:bodyPr/>
          <a:lstStyle/>
          <a:p>
            <a:endParaRPr lang="en-GB"/>
          </a:p>
        </p:txBody>
      </p:sp>
      <p:sp>
        <p:nvSpPr>
          <p:cNvPr id="3" name="Notes Placeholder 2"/>
          <p:cNvSpPr>
            <a:spLocks noGrp="1"/>
          </p:cNvSpPr>
          <p:nvPr>
            <p:ph type="body" idx="1"/>
          </p:nvPr>
        </p:nvSpPr>
        <p:spPr>
          <a:xfrm>
            <a:off x="422274" y="3766541"/>
            <a:ext cx="5953125" cy="3908614"/>
          </a:xfrm>
        </p:spPr>
        <p:txBody>
          <a:bodyPr/>
          <a:lstStyle/>
          <a:p>
            <a:pPr lvl="0" fontAlgn="ctr"/>
            <a:r>
              <a:rPr lang="en-GB" sz="1200" kern="1200" dirty="0">
                <a:solidFill>
                  <a:schemeClr val="tx1"/>
                </a:solidFill>
                <a:effectLst/>
                <a:latin typeface="+mn-lt"/>
                <a:ea typeface="+mn-ea"/>
                <a:cs typeface="+mn-cs"/>
              </a:rPr>
              <a:t>CSEW - Not as high as was in 2019 (75%) – fairly static last 6 surveys hovering around 61-65% for both CSEW and SMSR</a:t>
            </a:r>
          </a:p>
          <a:p>
            <a:r>
              <a:rPr lang="en-GB" sz="1200" kern="1200" dirty="0">
                <a:solidFill>
                  <a:schemeClr val="tx1"/>
                </a:solidFill>
                <a:effectLst/>
                <a:latin typeface="+mn-lt"/>
                <a:ea typeface="+mn-ea"/>
                <a:cs typeface="+mn-cs"/>
              </a:rPr>
              <a:t>This data is from people who have not necessarily had with contact police</a:t>
            </a:r>
            <a:endParaRPr lang="en-GB" dirty="0"/>
          </a:p>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11</a:t>
            </a:fld>
            <a:endParaRPr lang="en-GB" dirty="0"/>
          </a:p>
        </p:txBody>
      </p:sp>
    </p:spTree>
    <p:extLst>
      <p:ext uri="{BB962C8B-B14F-4D97-AF65-F5344CB8AC3E}">
        <p14:creationId xmlns:p14="http://schemas.microsoft.com/office/powerpoint/2010/main" val="140569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55588"/>
            <a:ext cx="5953125" cy="3349625"/>
          </a:xfrm>
        </p:spPr>
        <p:txBody>
          <a:bodyPr/>
          <a:lstStyle/>
          <a:p>
            <a:endParaRPr lang="en-GB"/>
          </a:p>
        </p:txBody>
      </p:sp>
      <p:sp>
        <p:nvSpPr>
          <p:cNvPr id="3" name="Notes Placeholder 2"/>
          <p:cNvSpPr>
            <a:spLocks noGrp="1"/>
          </p:cNvSpPr>
          <p:nvPr>
            <p:ph type="body" idx="1"/>
          </p:nvPr>
        </p:nvSpPr>
        <p:spPr>
          <a:xfrm>
            <a:off x="422275" y="3730446"/>
            <a:ext cx="5953124" cy="3908614"/>
          </a:xfrm>
        </p:spPr>
        <p:txBody>
          <a:bodyPr/>
          <a:lstStyle/>
          <a:p>
            <a:pPr lvl="0" fontAlgn="ctr"/>
            <a:r>
              <a:rPr lang="en-GB" sz="1200" kern="1200" dirty="0">
                <a:solidFill>
                  <a:schemeClr val="tx1"/>
                </a:solidFill>
                <a:effectLst/>
                <a:latin typeface="+mn-lt"/>
                <a:ea typeface="+mn-ea"/>
                <a:cs typeface="+mn-cs"/>
              </a:rPr>
              <a:t>New data for DA surveys now added in. </a:t>
            </a:r>
          </a:p>
        </p:txBody>
      </p:sp>
      <p:sp>
        <p:nvSpPr>
          <p:cNvPr id="4" name="Slide Number Placeholder 3"/>
          <p:cNvSpPr>
            <a:spLocks noGrp="1"/>
          </p:cNvSpPr>
          <p:nvPr>
            <p:ph type="sldNum" sz="quarter" idx="5"/>
          </p:nvPr>
        </p:nvSpPr>
        <p:spPr/>
        <p:txBody>
          <a:bodyPr/>
          <a:lstStyle/>
          <a:p>
            <a:fld id="{6D971B70-F54E-4DF5-AB04-B2BF520E59F1}" type="slidenum">
              <a:rPr lang="en-GB" smtClean="0"/>
              <a:t>12</a:t>
            </a:fld>
            <a:endParaRPr lang="en-GB" dirty="0"/>
          </a:p>
        </p:txBody>
      </p:sp>
    </p:spTree>
    <p:extLst>
      <p:ext uri="{BB962C8B-B14F-4D97-AF65-F5344CB8AC3E}">
        <p14:creationId xmlns:p14="http://schemas.microsoft.com/office/powerpoint/2010/main" val="330015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19075"/>
            <a:ext cx="5953125" cy="3349625"/>
          </a:xfrm>
        </p:spPr>
        <p:txBody>
          <a:bodyPr/>
          <a:lstStyle/>
          <a:p>
            <a:endParaRPr lang="en-GB"/>
          </a:p>
        </p:txBody>
      </p:sp>
      <p:sp>
        <p:nvSpPr>
          <p:cNvPr id="3" name="Notes Placeholder 2"/>
          <p:cNvSpPr>
            <a:spLocks noGrp="1"/>
          </p:cNvSpPr>
          <p:nvPr>
            <p:ph type="body" idx="1"/>
          </p:nvPr>
        </p:nvSpPr>
        <p:spPr>
          <a:xfrm>
            <a:off x="422274" y="3670288"/>
            <a:ext cx="5953125" cy="5758295"/>
          </a:xfrm>
        </p:spPr>
        <p:txBody>
          <a:bodyPr/>
          <a:lstStyle/>
          <a:p>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13</a:t>
            </a:fld>
            <a:endParaRPr lang="en-GB" dirty="0"/>
          </a:p>
        </p:txBody>
      </p:sp>
    </p:spTree>
    <p:extLst>
      <p:ext uri="{BB962C8B-B14F-4D97-AF65-F5344CB8AC3E}">
        <p14:creationId xmlns:p14="http://schemas.microsoft.com/office/powerpoint/2010/main" val="267950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5" y="3814667"/>
            <a:ext cx="5953124" cy="5784945"/>
          </a:xfrm>
        </p:spPr>
        <p:txBody>
          <a:bodyPr/>
          <a:lstStyle/>
          <a:p>
            <a:pPr lvl="0" fontAlgn="ctr"/>
            <a:r>
              <a:rPr lang="en-GB" sz="1050" kern="1200" dirty="0">
                <a:solidFill>
                  <a:schemeClr val="tx1"/>
                </a:solidFill>
                <a:effectLst/>
                <a:latin typeface="+mn-lt"/>
                <a:ea typeface="+mn-ea"/>
                <a:cs typeface="+mn-cs"/>
              </a:rPr>
              <a:t>Complaints are mostly about police action following contact, information and decisions.</a:t>
            </a:r>
          </a:p>
          <a:p>
            <a:pPr lvl="0" fontAlgn="ctr"/>
            <a:endParaRPr lang="en-GB" sz="1050" kern="1200" dirty="0">
              <a:solidFill>
                <a:schemeClr val="tx1"/>
              </a:solidFill>
              <a:effectLst/>
              <a:latin typeface="+mn-lt"/>
              <a:ea typeface="+mn-ea"/>
              <a:cs typeface="+mn-cs"/>
            </a:endParaRPr>
          </a:p>
          <a:p>
            <a:pPr lvl="0" fontAlgn="ctr"/>
            <a:endParaRPr lang="en-GB" sz="105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14</a:t>
            </a:fld>
            <a:endParaRPr lang="en-GB" dirty="0"/>
          </a:p>
        </p:txBody>
      </p:sp>
    </p:spTree>
    <p:extLst>
      <p:ext uri="{BB962C8B-B14F-4D97-AF65-F5344CB8AC3E}">
        <p14:creationId xmlns:p14="http://schemas.microsoft.com/office/powerpoint/2010/main" val="1105344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50838"/>
            <a:ext cx="5953125" cy="3349625"/>
          </a:xfrm>
        </p:spPr>
        <p:txBody>
          <a:bodyPr/>
          <a:lstStyle/>
          <a:p>
            <a:endParaRPr lang="en-GB"/>
          </a:p>
        </p:txBody>
      </p:sp>
      <p:sp>
        <p:nvSpPr>
          <p:cNvPr id="3" name="Notes Placeholder 2"/>
          <p:cNvSpPr>
            <a:spLocks noGrp="1"/>
          </p:cNvSpPr>
          <p:nvPr>
            <p:ph type="body" idx="1"/>
          </p:nvPr>
        </p:nvSpPr>
        <p:spPr>
          <a:xfrm>
            <a:off x="422274" y="3802636"/>
            <a:ext cx="5953125" cy="3908614"/>
          </a:xfrm>
        </p:spPr>
        <p:txBody>
          <a:bodyPr/>
          <a:lstStyle/>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15</a:t>
            </a:fld>
            <a:endParaRPr lang="en-GB" dirty="0"/>
          </a:p>
        </p:txBody>
      </p:sp>
    </p:spTree>
    <p:extLst>
      <p:ext uri="{BB962C8B-B14F-4D97-AF65-F5344CB8AC3E}">
        <p14:creationId xmlns:p14="http://schemas.microsoft.com/office/powerpoint/2010/main" val="11705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8463"/>
            <a:ext cx="5953125" cy="3349625"/>
          </a:xfrm>
        </p:spPr>
        <p:txBody>
          <a:bodyPr/>
          <a:lstStyle/>
          <a:p>
            <a:endParaRPr lang="en-GB"/>
          </a:p>
        </p:txBody>
      </p:sp>
      <p:sp>
        <p:nvSpPr>
          <p:cNvPr id="3" name="Notes Placeholder 2"/>
          <p:cNvSpPr>
            <a:spLocks noGrp="1"/>
          </p:cNvSpPr>
          <p:nvPr>
            <p:ph type="body" idx="1"/>
          </p:nvPr>
        </p:nvSpPr>
        <p:spPr>
          <a:xfrm>
            <a:off x="422274" y="3838730"/>
            <a:ext cx="5953125" cy="5589853"/>
          </a:xfrm>
        </p:spPr>
        <p:txBody>
          <a:bodyPr/>
          <a:lstStyle/>
          <a:p>
            <a:endParaRPr lang="en-GB" sz="1050" dirty="0"/>
          </a:p>
        </p:txBody>
      </p:sp>
      <p:sp>
        <p:nvSpPr>
          <p:cNvPr id="4" name="Slide Number Placeholder 3"/>
          <p:cNvSpPr>
            <a:spLocks noGrp="1"/>
          </p:cNvSpPr>
          <p:nvPr>
            <p:ph type="sldNum" sz="quarter" idx="5"/>
          </p:nvPr>
        </p:nvSpPr>
        <p:spPr/>
        <p:txBody>
          <a:bodyPr/>
          <a:lstStyle/>
          <a:p>
            <a:fld id="{6D971B70-F54E-4DF5-AB04-B2BF520E59F1}" type="slidenum">
              <a:rPr lang="en-GB" smtClean="0"/>
              <a:t>16</a:t>
            </a:fld>
            <a:endParaRPr lang="en-GB" dirty="0"/>
          </a:p>
        </p:txBody>
      </p:sp>
      <p:pic>
        <p:nvPicPr>
          <p:cNvPr id="5" name="Picture 4">
            <a:extLst>
              <a:ext uri="{FF2B5EF4-FFF2-40B4-BE49-F238E27FC236}">
                <a16:creationId xmlns:a16="http://schemas.microsoft.com/office/drawing/2014/main" id="{4011E473-6436-43EA-99D8-7767207D1820}"/>
              </a:ext>
            </a:extLst>
          </p:cNvPr>
          <p:cNvPicPr>
            <a:picLocks noChangeAspect="1"/>
          </p:cNvPicPr>
          <p:nvPr/>
        </p:nvPicPr>
        <p:blipFill>
          <a:blip r:embed="rId3"/>
          <a:stretch>
            <a:fillRect/>
          </a:stretch>
        </p:blipFill>
        <p:spPr>
          <a:xfrm>
            <a:off x="3568313" y="8089829"/>
            <a:ext cx="2807088" cy="1125525"/>
          </a:xfrm>
          <a:prstGeom prst="rect">
            <a:avLst/>
          </a:prstGeom>
        </p:spPr>
      </p:pic>
      <p:pic>
        <p:nvPicPr>
          <p:cNvPr id="6" name="Picture 5">
            <a:extLst>
              <a:ext uri="{FF2B5EF4-FFF2-40B4-BE49-F238E27FC236}">
                <a16:creationId xmlns:a16="http://schemas.microsoft.com/office/drawing/2014/main" id="{44EAF6DA-4CA9-48E0-A204-CE41D4B0B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81" y="7990238"/>
            <a:ext cx="3095832" cy="1225116"/>
          </a:xfrm>
          <a:prstGeom prst="rect">
            <a:avLst/>
          </a:prstGeom>
        </p:spPr>
      </p:pic>
    </p:spTree>
    <p:extLst>
      <p:ext uri="{BB962C8B-B14F-4D97-AF65-F5344CB8AC3E}">
        <p14:creationId xmlns:p14="http://schemas.microsoft.com/office/powerpoint/2010/main" val="103509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5" y="3676652"/>
            <a:ext cx="6050714" cy="5751932"/>
          </a:xfrm>
        </p:spPr>
        <p:txBody>
          <a:bodyPr/>
          <a:lstStyle/>
          <a:p>
            <a:endParaRPr lang="en-GB" dirty="0"/>
          </a:p>
        </p:txBody>
      </p:sp>
      <p:sp>
        <p:nvSpPr>
          <p:cNvPr id="4" name="Slide Number Placeholder 3"/>
          <p:cNvSpPr>
            <a:spLocks noGrp="1"/>
          </p:cNvSpPr>
          <p:nvPr>
            <p:ph type="sldNum" sz="quarter" idx="5"/>
          </p:nvPr>
        </p:nvSpPr>
        <p:spPr/>
        <p:txBody>
          <a:bodyPr/>
          <a:lstStyle/>
          <a:p>
            <a:fld id="{56C5472D-4DA0-41CC-8843-16606B33C2BC}" type="slidenum">
              <a:rPr lang="en-GB" smtClean="0"/>
              <a:t>17</a:t>
            </a:fld>
            <a:endParaRPr lang="en-GB" dirty="0"/>
          </a:p>
        </p:txBody>
      </p:sp>
    </p:spTree>
    <p:extLst>
      <p:ext uri="{BB962C8B-B14F-4D97-AF65-F5344CB8AC3E}">
        <p14:creationId xmlns:p14="http://schemas.microsoft.com/office/powerpoint/2010/main" val="3980639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3538"/>
            <a:ext cx="5953125" cy="3349625"/>
          </a:xfrm>
        </p:spPr>
        <p:txBody>
          <a:bodyPr/>
          <a:lstStyle/>
          <a:p>
            <a:endParaRPr lang="en-GB"/>
          </a:p>
        </p:txBody>
      </p:sp>
      <p:sp>
        <p:nvSpPr>
          <p:cNvPr id="3" name="Notes Placeholder 2"/>
          <p:cNvSpPr>
            <a:spLocks noGrp="1"/>
          </p:cNvSpPr>
          <p:nvPr>
            <p:ph type="body" idx="1"/>
          </p:nvPr>
        </p:nvSpPr>
        <p:spPr>
          <a:xfrm>
            <a:off x="422274" y="3862794"/>
            <a:ext cx="5953125" cy="585872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18</a:t>
            </a:fld>
            <a:endParaRPr lang="en-GB" dirty="0"/>
          </a:p>
        </p:txBody>
      </p:sp>
      <p:pic>
        <p:nvPicPr>
          <p:cNvPr id="6" name="Picture 5">
            <a:extLst>
              <a:ext uri="{FF2B5EF4-FFF2-40B4-BE49-F238E27FC236}">
                <a16:creationId xmlns:a16="http://schemas.microsoft.com/office/drawing/2014/main" id="{28AA5BEE-896B-4E3D-B281-D2E176EF8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74" y="6186199"/>
            <a:ext cx="4667108" cy="1538074"/>
          </a:xfrm>
          <a:prstGeom prst="rect">
            <a:avLst/>
          </a:prstGeom>
        </p:spPr>
      </p:pic>
    </p:spTree>
    <p:extLst>
      <p:ext uri="{BB962C8B-B14F-4D97-AF65-F5344CB8AC3E}">
        <p14:creationId xmlns:p14="http://schemas.microsoft.com/office/powerpoint/2010/main" val="4076247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66700"/>
            <a:ext cx="5953125" cy="3349625"/>
          </a:xfrm>
        </p:spPr>
        <p:txBody>
          <a:bodyPr/>
          <a:lstStyle/>
          <a:p>
            <a:endParaRPr lang="en-GB"/>
          </a:p>
        </p:txBody>
      </p:sp>
      <p:sp>
        <p:nvSpPr>
          <p:cNvPr id="3" name="Notes Placeholder 2"/>
          <p:cNvSpPr>
            <a:spLocks noGrp="1"/>
          </p:cNvSpPr>
          <p:nvPr>
            <p:ph type="body" idx="1"/>
          </p:nvPr>
        </p:nvSpPr>
        <p:spPr>
          <a:xfrm>
            <a:off x="422275" y="3705726"/>
            <a:ext cx="5953125" cy="4980082"/>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472D-4DA0-41CC-8843-16606B33C2BC}" type="slidenum">
              <a:rPr lang="en-GB" smtClean="0"/>
              <a:t>19</a:t>
            </a:fld>
            <a:endParaRPr lang="en-GB" dirty="0"/>
          </a:p>
        </p:txBody>
      </p:sp>
    </p:spTree>
    <p:extLst>
      <p:ext uri="{BB962C8B-B14F-4D97-AF65-F5344CB8AC3E}">
        <p14:creationId xmlns:p14="http://schemas.microsoft.com/office/powerpoint/2010/main" val="112507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B3D7E-CDD1-A2A2-A9BC-212A207C4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1EA63-7064-8307-C3FD-8E565585C6D1}"/>
              </a:ext>
            </a:extLst>
          </p:cNvPr>
          <p:cNvSpPr>
            <a:spLocks noGrp="1" noRot="1" noChangeAspect="1"/>
          </p:cNvSpPr>
          <p:nvPr>
            <p:ph type="sldImg"/>
          </p:nvPr>
        </p:nvSpPr>
        <p:spPr>
          <a:xfrm>
            <a:off x="422275" y="219075"/>
            <a:ext cx="5953125" cy="3349625"/>
          </a:xfrm>
        </p:spPr>
        <p:txBody>
          <a:bodyPr/>
          <a:lstStyle/>
          <a:p>
            <a:endParaRPr lang="en-GB"/>
          </a:p>
        </p:txBody>
      </p:sp>
      <p:sp>
        <p:nvSpPr>
          <p:cNvPr id="3" name="Notes Placeholder 2">
            <a:extLst>
              <a:ext uri="{FF2B5EF4-FFF2-40B4-BE49-F238E27FC236}">
                <a16:creationId xmlns:a16="http://schemas.microsoft.com/office/drawing/2014/main" id="{960E1F0C-1DA4-1B10-2DE4-11800FC5CF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F27509-26DC-14C2-BEB9-52745A486639}"/>
              </a:ext>
            </a:extLst>
          </p:cNvPr>
          <p:cNvSpPr>
            <a:spLocks noGrp="1"/>
          </p:cNvSpPr>
          <p:nvPr>
            <p:ph type="sldNum" sz="quarter" idx="5"/>
          </p:nvPr>
        </p:nvSpPr>
        <p:spPr/>
        <p:txBody>
          <a:bodyPr/>
          <a:lstStyle/>
          <a:p>
            <a:fld id="{6D971B70-F54E-4DF5-AB04-B2BF520E59F1}" type="slidenum">
              <a:rPr lang="en-GB" smtClean="0"/>
              <a:t>2</a:t>
            </a:fld>
            <a:endParaRPr lang="en-GB" dirty="0"/>
          </a:p>
        </p:txBody>
      </p:sp>
    </p:spTree>
    <p:extLst>
      <p:ext uri="{BB962C8B-B14F-4D97-AF65-F5344CB8AC3E}">
        <p14:creationId xmlns:p14="http://schemas.microsoft.com/office/powerpoint/2010/main" val="1922609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0DF6-8C78-2937-D5B8-A603F7083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1F2F5-B9A5-52AD-9929-F75B9695131A}"/>
              </a:ext>
            </a:extLst>
          </p:cNvPr>
          <p:cNvSpPr>
            <a:spLocks noGrp="1" noRot="1" noChangeAspect="1"/>
          </p:cNvSpPr>
          <p:nvPr>
            <p:ph type="sldImg"/>
          </p:nvPr>
        </p:nvSpPr>
        <p:spPr>
          <a:xfrm>
            <a:off x="422275" y="266700"/>
            <a:ext cx="5953125" cy="3349625"/>
          </a:xfrm>
        </p:spPr>
        <p:txBody>
          <a:bodyPr/>
          <a:lstStyle/>
          <a:p>
            <a:endParaRPr lang="en-GB"/>
          </a:p>
        </p:txBody>
      </p:sp>
      <p:sp>
        <p:nvSpPr>
          <p:cNvPr id="3" name="Notes Placeholder 2">
            <a:extLst>
              <a:ext uri="{FF2B5EF4-FFF2-40B4-BE49-F238E27FC236}">
                <a16:creationId xmlns:a16="http://schemas.microsoft.com/office/drawing/2014/main" id="{BBB75710-33E4-0BFE-9572-C7DD5EE39EF0}"/>
              </a:ext>
            </a:extLst>
          </p:cNvPr>
          <p:cNvSpPr>
            <a:spLocks noGrp="1"/>
          </p:cNvSpPr>
          <p:nvPr>
            <p:ph type="body" idx="1"/>
          </p:nvPr>
        </p:nvSpPr>
        <p:spPr>
          <a:xfrm>
            <a:off x="422275" y="3705726"/>
            <a:ext cx="5953125" cy="4980082"/>
          </a:xfrm>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88B2D7A-7D3E-48E7-5BB8-BDB57E7DB07A}"/>
              </a:ext>
            </a:extLst>
          </p:cNvPr>
          <p:cNvSpPr>
            <a:spLocks noGrp="1"/>
          </p:cNvSpPr>
          <p:nvPr>
            <p:ph type="sldNum" sz="quarter" idx="5"/>
          </p:nvPr>
        </p:nvSpPr>
        <p:spPr/>
        <p:txBody>
          <a:bodyPr/>
          <a:lstStyle/>
          <a:p>
            <a:fld id="{56C5472D-4DA0-41CC-8843-16606B33C2BC}" type="slidenum">
              <a:rPr lang="en-GB" smtClean="0"/>
              <a:t>20</a:t>
            </a:fld>
            <a:endParaRPr lang="en-GB" dirty="0"/>
          </a:p>
        </p:txBody>
      </p:sp>
    </p:spTree>
    <p:extLst>
      <p:ext uri="{BB962C8B-B14F-4D97-AF65-F5344CB8AC3E}">
        <p14:creationId xmlns:p14="http://schemas.microsoft.com/office/powerpoint/2010/main" val="319783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50838"/>
            <a:ext cx="5953125" cy="3349625"/>
          </a:xfrm>
        </p:spPr>
        <p:txBody>
          <a:bodyPr/>
          <a:lstStyle/>
          <a:p>
            <a:endParaRPr lang="en-GB"/>
          </a:p>
        </p:txBody>
      </p:sp>
      <p:sp>
        <p:nvSpPr>
          <p:cNvPr id="3" name="Notes Placeholder 2"/>
          <p:cNvSpPr>
            <a:spLocks noGrp="1"/>
          </p:cNvSpPr>
          <p:nvPr>
            <p:ph type="body" idx="1"/>
          </p:nvPr>
        </p:nvSpPr>
        <p:spPr>
          <a:xfrm>
            <a:off x="422274" y="3874825"/>
            <a:ext cx="5953125" cy="3908614"/>
          </a:xfrm>
        </p:spPr>
        <p:txBody>
          <a:bodyPr/>
          <a:lstStyle/>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21</a:t>
            </a:fld>
            <a:endParaRPr lang="en-GB" dirty="0"/>
          </a:p>
        </p:txBody>
      </p:sp>
    </p:spTree>
    <p:extLst>
      <p:ext uri="{BB962C8B-B14F-4D97-AF65-F5344CB8AC3E}">
        <p14:creationId xmlns:p14="http://schemas.microsoft.com/office/powerpoint/2010/main" val="32442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26320-CEA1-483B-EC60-B4ECBD5BF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72A8F-CCB7-7F22-1175-F791841A6ED1}"/>
              </a:ext>
            </a:extLst>
          </p:cNvPr>
          <p:cNvSpPr>
            <a:spLocks noGrp="1" noRot="1" noChangeAspect="1"/>
          </p:cNvSpPr>
          <p:nvPr>
            <p:ph type="sldImg"/>
          </p:nvPr>
        </p:nvSpPr>
        <p:spPr>
          <a:xfrm>
            <a:off x="422275" y="314325"/>
            <a:ext cx="5953125" cy="3349625"/>
          </a:xfrm>
        </p:spPr>
        <p:txBody>
          <a:bodyPr/>
          <a:lstStyle/>
          <a:p>
            <a:endParaRPr lang="en-GB"/>
          </a:p>
        </p:txBody>
      </p:sp>
      <p:sp>
        <p:nvSpPr>
          <p:cNvPr id="3" name="Notes Placeholder 2">
            <a:extLst>
              <a:ext uri="{FF2B5EF4-FFF2-40B4-BE49-F238E27FC236}">
                <a16:creationId xmlns:a16="http://schemas.microsoft.com/office/drawing/2014/main" id="{FE9C47E8-D9AB-C8F7-56F8-0BC2EED2C2F6}"/>
              </a:ext>
            </a:extLst>
          </p:cNvPr>
          <p:cNvSpPr>
            <a:spLocks noGrp="1"/>
          </p:cNvSpPr>
          <p:nvPr>
            <p:ph type="body" idx="1"/>
          </p:nvPr>
        </p:nvSpPr>
        <p:spPr>
          <a:xfrm>
            <a:off x="422274" y="3814667"/>
            <a:ext cx="5953125" cy="5797645"/>
          </a:xfrm>
        </p:spPr>
        <p:txBody>
          <a:bodyPr/>
          <a:lstStyle/>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5625580-6BB1-3CDE-04AF-F133C3480A6A}"/>
              </a:ext>
            </a:extLst>
          </p:cNvPr>
          <p:cNvSpPr>
            <a:spLocks noGrp="1"/>
          </p:cNvSpPr>
          <p:nvPr>
            <p:ph type="sldNum" sz="quarter" idx="5"/>
          </p:nvPr>
        </p:nvSpPr>
        <p:spPr/>
        <p:txBody>
          <a:bodyPr/>
          <a:lstStyle/>
          <a:p>
            <a:fld id="{6D971B70-F54E-4DF5-AB04-B2BF520E59F1}" type="slidenum">
              <a:rPr lang="en-GB" smtClean="0"/>
              <a:t>22</a:t>
            </a:fld>
            <a:endParaRPr lang="en-GB" dirty="0"/>
          </a:p>
        </p:txBody>
      </p:sp>
      <p:pic>
        <p:nvPicPr>
          <p:cNvPr id="5" name="Picture 4">
            <a:extLst>
              <a:ext uri="{FF2B5EF4-FFF2-40B4-BE49-F238E27FC236}">
                <a16:creationId xmlns:a16="http://schemas.microsoft.com/office/drawing/2014/main" id="{911CB5EC-85A1-5762-BAC1-234968FD0312}"/>
              </a:ext>
            </a:extLst>
          </p:cNvPr>
          <p:cNvPicPr>
            <a:picLocks noChangeAspect="1"/>
          </p:cNvPicPr>
          <p:nvPr/>
        </p:nvPicPr>
        <p:blipFill>
          <a:blip r:embed="rId3"/>
          <a:stretch>
            <a:fillRect/>
          </a:stretch>
        </p:blipFill>
        <p:spPr>
          <a:xfrm>
            <a:off x="422274" y="4551029"/>
            <a:ext cx="4861011" cy="726752"/>
          </a:xfrm>
          <a:prstGeom prst="rect">
            <a:avLst/>
          </a:prstGeom>
        </p:spPr>
      </p:pic>
      <p:pic>
        <p:nvPicPr>
          <p:cNvPr id="6" name="Picture 5">
            <a:extLst>
              <a:ext uri="{FF2B5EF4-FFF2-40B4-BE49-F238E27FC236}">
                <a16:creationId xmlns:a16="http://schemas.microsoft.com/office/drawing/2014/main" id="{50DF7D46-7A29-499D-5A1A-C5DEF3F75267}"/>
              </a:ext>
            </a:extLst>
          </p:cNvPr>
          <p:cNvPicPr>
            <a:picLocks noChangeAspect="1"/>
          </p:cNvPicPr>
          <p:nvPr/>
        </p:nvPicPr>
        <p:blipFill>
          <a:blip r:embed="rId4"/>
          <a:stretch>
            <a:fillRect/>
          </a:stretch>
        </p:blipFill>
        <p:spPr>
          <a:xfrm>
            <a:off x="422275" y="5277782"/>
            <a:ext cx="4197852" cy="4294170"/>
          </a:xfrm>
          <a:prstGeom prst="rect">
            <a:avLst/>
          </a:prstGeom>
        </p:spPr>
      </p:pic>
    </p:spTree>
    <p:extLst>
      <p:ext uri="{BB962C8B-B14F-4D97-AF65-F5344CB8AC3E}">
        <p14:creationId xmlns:p14="http://schemas.microsoft.com/office/powerpoint/2010/main" val="66336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4D20-A62C-12C1-A02B-9C6EFF2F3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168FF-71EB-1721-1BB0-B4670E80E018}"/>
              </a:ext>
            </a:extLst>
          </p:cNvPr>
          <p:cNvSpPr>
            <a:spLocks noGrp="1" noRot="1" noChangeAspect="1"/>
          </p:cNvSpPr>
          <p:nvPr>
            <p:ph type="sldImg"/>
          </p:nvPr>
        </p:nvSpPr>
        <p:spPr>
          <a:xfrm>
            <a:off x="422275" y="266700"/>
            <a:ext cx="5953125" cy="3349625"/>
          </a:xfrm>
        </p:spPr>
        <p:txBody>
          <a:bodyPr/>
          <a:lstStyle/>
          <a:p>
            <a:endParaRPr lang="en-GB"/>
          </a:p>
        </p:txBody>
      </p:sp>
      <p:sp>
        <p:nvSpPr>
          <p:cNvPr id="3" name="Notes Placeholder 2">
            <a:extLst>
              <a:ext uri="{FF2B5EF4-FFF2-40B4-BE49-F238E27FC236}">
                <a16:creationId xmlns:a16="http://schemas.microsoft.com/office/drawing/2014/main" id="{7B2914B1-9A56-42C6-84C5-E8CE25AFF0C4}"/>
              </a:ext>
            </a:extLst>
          </p:cNvPr>
          <p:cNvSpPr>
            <a:spLocks noGrp="1"/>
          </p:cNvSpPr>
          <p:nvPr>
            <p:ph type="body" idx="1"/>
          </p:nvPr>
        </p:nvSpPr>
        <p:spPr>
          <a:xfrm>
            <a:off x="422274" y="3742477"/>
            <a:ext cx="5953125" cy="5774501"/>
          </a:xfrm>
        </p:spPr>
        <p:txBody>
          <a:bodyPr/>
          <a:lstStyle/>
          <a:p>
            <a:pPr lvl="0" fontAlgn="ctr"/>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2CD005B-7210-1AC6-09DE-AD0261B94C8C}"/>
              </a:ext>
            </a:extLst>
          </p:cNvPr>
          <p:cNvSpPr>
            <a:spLocks noGrp="1"/>
          </p:cNvSpPr>
          <p:nvPr>
            <p:ph type="sldNum" sz="quarter" idx="5"/>
          </p:nvPr>
        </p:nvSpPr>
        <p:spPr/>
        <p:txBody>
          <a:bodyPr/>
          <a:lstStyle/>
          <a:p>
            <a:fld id="{6D971B70-F54E-4DF5-AB04-B2BF520E59F1}" type="slidenum">
              <a:rPr lang="en-GB" smtClean="0"/>
              <a:t>23</a:t>
            </a:fld>
            <a:endParaRPr lang="en-GB" dirty="0"/>
          </a:p>
        </p:txBody>
      </p:sp>
      <p:pic>
        <p:nvPicPr>
          <p:cNvPr id="5" name="Picture 4">
            <a:extLst>
              <a:ext uri="{FF2B5EF4-FFF2-40B4-BE49-F238E27FC236}">
                <a16:creationId xmlns:a16="http://schemas.microsoft.com/office/drawing/2014/main" id="{46BFCC3E-9C91-C3A3-49E6-0F6845DFB191}"/>
              </a:ext>
            </a:extLst>
          </p:cNvPr>
          <p:cNvPicPr>
            <a:picLocks noChangeAspect="1"/>
          </p:cNvPicPr>
          <p:nvPr/>
        </p:nvPicPr>
        <p:blipFill>
          <a:blip r:embed="rId3"/>
          <a:stretch>
            <a:fillRect/>
          </a:stretch>
        </p:blipFill>
        <p:spPr>
          <a:xfrm>
            <a:off x="4106380" y="5459130"/>
            <a:ext cx="2171700" cy="923925"/>
          </a:xfrm>
          <a:prstGeom prst="rect">
            <a:avLst/>
          </a:prstGeom>
        </p:spPr>
      </p:pic>
      <p:pic>
        <p:nvPicPr>
          <p:cNvPr id="6" name="Picture 5">
            <a:extLst>
              <a:ext uri="{FF2B5EF4-FFF2-40B4-BE49-F238E27FC236}">
                <a16:creationId xmlns:a16="http://schemas.microsoft.com/office/drawing/2014/main" id="{D350702B-A776-687A-E734-0F82FE6F3DC6}"/>
              </a:ext>
            </a:extLst>
          </p:cNvPr>
          <p:cNvPicPr>
            <a:picLocks noChangeAspect="1"/>
          </p:cNvPicPr>
          <p:nvPr/>
        </p:nvPicPr>
        <p:blipFill>
          <a:blip r:embed="rId4"/>
          <a:stretch>
            <a:fillRect/>
          </a:stretch>
        </p:blipFill>
        <p:spPr>
          <a:xfrm>
            <a:off x="466952" y="5642811"/>
            <a:ext cx="3218726" cy="3911280"/>
          </a:xfrm>
          <a:prstGeom prst="rect">
            <a:avLst/>
          </a:prstGeom>
        </p:spPr>
      </p:pic>
    </p:spTree>
    <p:extLst>
      <p:ext uri="{BB962C8B-B14F-4D97-AF65-F5344CB8AC3E}">
        <p14:creationId xmlns:p14="http://schemas.microsoft.com/office/powerpoint/2010/main" val="3964434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5" y="3751674"/>
            <a:ext cx="5953125" cy="5601885"/>
          </a:xfrm>
        </p:spPr>
        <p:txBody>
          <a:bodyPr/>
          <a:lstStyle/>
          <a:p>
            <a:pPr lvl="0" fontAlgn="ctr"/>
            <a:r>
              <a:rPr lang="en-GB" sz="1050" kern="1200" dirty="0">
                <a:effectLst/>
                <a:latin typeface="+mn-lt"/>
                <a:ea typeface="+mn-ea"/>
                <a:cs typeface="+mn-cs"/>
              </a:rPr>
              <a:t>Attendance at Burglaries – reasons why not 100%</a:t>
            </a:r>
          </a:p>
          <a:p>
            <a:pPr lvl="0" fontAlgn="ctr"/>
            <a:r>
              <a:rPr lang="en-GB" sz="1050" kern="1200" dirty="0">
                <a:effectLst/>
                <a:latin typeface="+mn-lt"/>
                <a:ea typeface="+mn-ea"/>
                <a:cs typeface="+mn-cs"/>
              </a:rPr>
              <a:t>For a number of months all the burglaries marked as not attended (based on the initial incident) were reviewed and the majority were found as attended unless they were later determined to not be a burglary of a home. </a:t>
            </a:r>
          </a:p>
          <a:p>
            <a:pPr lvl="0" fontAlgn="ctr"/>
            <a:r>
              <a:rPr lang="en-GB" sz="1050" dirty="0"/>
              <a:t>In relation to the measure which is taken from Storm, s</a:t>
            </a:r>
            <a:r>
              <a:rPr lang="en-GB" sz="1050" kern="1200" dirty="0">
                <a:effectLst/>
                <a:latin typeface="+mn-lt"/>
                <a:ea typeface="+mn-ea"/>
                <a:cs typeface="+mn-cs"/>
              </a:rPr>
              <a:t>ometimes there are delays in attendance if we are unable to locate the owner of a property (</a:t>
            </a:r>
            <a:r>
              <a:rPr lang="en-GB" sz="1050" kern="1200" dirty="0" err="1">
                <a:effectLst/>
                <a:latin typeface="+mn-lt"/>
                <a:ea typeface="+mn-ea"/>
                <a:cs typeface="+mn-cs"/>
              </a:rPr>
              <a:t>eg</a:t>
            </a:r>
            <a:r>
              <a:rPr lang="en-GB" sz="1050" kern="1200" dirty="0">
                <a:effectLst/>
                <a:latin typeface="+mn-lt"/>
                <a:ea typeface="+mn-ea"/>
                <a:cs typeface="+mn-cs"/>
              </a:rPr>
              <a:t> vacant premises) or someone is on holiday, these incidents are then unlikely to have been closed (unattended) on Storm and will have been moved onto Niche to allow for the investigation to continue. The attendance cannot be picked up via storm once the incident has been closed. Upon further manual review of all those shown as not attended, all have had a resource attend. </a:t>
            </a:r>
          </a:p>
          <a:p>
            <a:pPr lvl="0" fontAlgn="ctr"/>
            <a:endParaRPr lang="en-GB" sz="1050" dirty="0"/>
          </a:p>
        </p:txBody>
      </p:sp>
      <p:sp>
        <p:nvSpPr>
          <p:cNvPr id="4" name="Slide Number Placeholder 3"/>
          <p:cNvSpPr>
            <a:spLocks noGrp="1"/>
          </p:cNvSpPr>
          <p:nvPr>
            <p:ph type="sldNum" sz="quarter" idx="5"/>
          </p:nvPr>
        </p:nvSpPr>
        <p:spPr/>
        <p:txBody>
          <a:bodyPr/>
          <a:lstStyle/>
          <a:p>
            <a:fld id="{6D971B70-F54E-4DF5-AB04-B2BF520E59F1}" type="slidenum">
              <a:rPr lang="en-GB" smtClean="0"/>
              <a:t>24</a:t>
            </a:fld>
            <a:endParaRPr lang="en-GB" dirty="0"/>
          </a:p>
        </p:txBody>
      </p:sp>
    </p:spTree>
    <p:extLst>
      <p:ext uri="{BB962C8B-B14F-4D97-AF65-F5344CB8AC3E}">
        <p14:creationId xmlns:p14="http://schemas.microsoft.com/office/powerpoint/2010/main" val="4718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50838"/>
            <a:ext cx="5953125" cy="3349625"/>
          </a:xfrm>
        </p:spPr>
        <p:txBody>
          <a:bodyPr/>
          <a:lstStyle/>
          <a:p>
            <a:endParaRPr lang="en-GB"/>
          </a:p>
        </p:txBody>
      </p:sp>
      <p:sp>
        <p:nvSpPr>
          <p:cNvPr id="3" name="Notes Placeholder 2"/>
          <p:cNvSpPr>
            <a:spLocks noGrp="1"/>
          </p:cNvSpPr>
          <p:nvPr>
            <p:ph type="body" idx="1"/>
          </p:nvPr>
        </p:nvSpPr>
        <p:spPr>
          <a:xfrm>
            <a:off x="422274" y="3886857"/>
            <a:ext cx="5953125" cy="3908614"/>
          </a:xfrm>
        </p:spPr>
        <p:txBody>
          <a:bodyPr/>
          <a:lstStyle/>
          <a:p>
            <a:r>
              <a:rPr lang="en-GB" dirty="0"/>
              <a:t>Areas which were the focus of Op </a:t>
            </a:r>
            <a:r>
              <a:rPr lang="en-GB" dirty="0" err="1"/>
              <a:t>Saltmine</a:t>
            </a:r>
            <a:r>
              <a:rPr lang="en-GB" dirty="0"/>
              <a:t> are:</a:t>
            </a:r>
          </a:p>
          <a:p>
            <a:pPr marL="171450" indent="-171450">
              <a:buFont typeface="Arial" panose="020B0604020202020204" pitchFamily="34" charset="0"/>
              <a:buChar char="•"/>
            </a:pPr>
            <a:r>
              <a:rPr lang="en-GB" dirty="0"/>
              <a:t>WMO – Stafford Town </a:t>
            </a:r>
          </a:p>
          <a:p>
            <a:pPr marL="171450" indent="-171450">
              <a:buFont typeface="Arial" panose="020B0604020202020204" pitchFamily="34" charset="0"/>
              <a:buChar char="•"/>
            </a:pPr>
            <a:r>
              <a:rPr lang="en-GB" dirty="0"/>
              <a:t>SCB </a:t>
            </a:r>
            <a:r>
              <a:rPr lang="en-GB" dirty="0" err="1"/>
              <a:t>Eturia</a:t>
            </a:r>
            <a:r>
              <a:rPr lang="en-GB" dirty="0"/>
              <a:t> &amp; Hanley </a:t>
            </a:r>
          </a:p>
          <a:p>
            <a:pPr marL="171450" indent="-171450">
              <a:buFont typeface="Arial" panose="020B0604020202020204" pitchFamily="34" charset="0"/>
              <a:buChar char="•"/>
            </a:pPr>
            <a:r>
              <a:rPr lang="en-GB" dirty="0"/>
              <a:t>NB6 Newcastle Town </a:t>
            </a:r>
          </a:p>
          <a:p>
            <a:pPr marL="171450" indent="-171450">
              <a:buFont typeface="Arial" panose="020B0604020202020204" pitchFamily="34" charset="0"/>
              <a:buChar char="•"/>
            </a:pPr>
            <a:r>
              <a:rPr lang="en-GB" dirty="0"/>
              <a:t>SG0 Fenton &amp; Mount Pleasant</a:t>
            </a:r>
          </a:p>
          <a:p>
            <a:pPr marL="171450" indent="-171450">
              <a:buFont typeface="Arial" panose="020B0604020202020204" pitchFamily="34" charset="0"/>
              <a:buChar char="•"/>
            </a:pPr>
            <a:r>
              <a:rPr lang="en-GB" dirty="0"/>
              <a:t>EP1 Burton Urban</a:t>
            </a:r>
          </a:p>
        </p:txBody>
      </p:sp>
      <p:sp>
        <p:nvSpPr>
          <p:cNvPr id="4" name="Slide Number Placeholder 3"/>
          <p:cNvSpPr>
            <a:spLocks noGrp="1"/>
          </p:cNvSpPr>
          <p:nvPr>
            <p:ph type="sldNum" sz="quarter" idx="5"/>
          </p:nvPr>
        </p:nvSpPr>
        <p:spPr/>
        <p:txBody>
          <a:bodyPr/>
          <a:lstStyle/>
          <a:p>
            <a:fld id="{6D971B70-F54E-4DF5-AB04-B2BF520E59F1}" type="slidenum">
              <a:rPr lang="en-GB" smtClean="0"/>
              <a:t>25</a:t>
            </a:fld>
            <a:endParaRPr lang="en-GB" dirty="0"/>
          </a:p>
        </p:txBody>
      </p:sp>
    </p:spTree>
    <p:extLst>
      <p:ext uri="{BB962C8B-B14F-4D97-AF65-F5344CB8AC3E}">
        <p14:creationId xmlns:p14="http://schemas.microsoft.com/office/powerpoint/2010/main" val="2177032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87350"/>
            <a:ext cx="5953125" cy="3349625"/>
          </a:xfrm>
        </p:spPr>
        <p:txBody>
          <a:bodyPr/>
          <a:lstStyle/>
          <a:p>
            <a:endParaRPr lang="en-GB"/>
          </a:p>
        </p:txBody>
      </p:sp>
      <p:sp>
        <p:nvSpPr>
          <p:cNvPr id="3" name="Notes Placeholder 2"/>
          <p:cNvSpPr>
            <a:spLocks noGrp="1"/>
          </p:cNvSpPr>
          <p:nvPr>
            <p:ph type="body" idx="1"/>
          </p:nvPr>
        </p:nvSpPr>
        <p:spPr>
          <a:xfrm>
            <a:off x="422274" y="3886856"/>
            <a:ext cx="5953125" cy="5305269"/>
          </a:xfrm>
        </p:spPr>
        <p:txBody>
          <a:bodyPr/>
          <a:lstStyle/>
          <a:p>
            <a:pPr lvl="0" fontAlgn="ctr"/>
            <a:endParaRPr lang="en-GB" sz="1200" kern="1200" dirty="0">
              <a:effectLst/>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26</a:t>
            </a:fld>
            <a:endParaRPr lang="en-GB" dirty="0"/>
          </a:p>
        </p:txBody>
      </p:sp>
    </p:spTree>
    <p:extLst>
      <p:ext uri="{BB962C8B-B14F-4D97-AF65-F5344CB8AC3E}">
        <p14:creationId xmlns:p14="http://schemas.microsoft.com/office/powerpoint/2010/main" val="11862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84188"/>
            <a:ext cx="5953125" cy="3349625"/>
          </a:xfrm>
        </p:spPr>
        <p:txBody>
          <a:bodyPr/>
          <a:lstStyle/>
          <a:p>
            <a:endParaRPr lang="en-GB"/>
          </a:p>
        </p:txBody>
      </p:sp>
      <p:sp>
        <p:nvSpPr>
          <p:cNvPr id="3" name="Notes Placeholder 2"/>
          <p:cNvSpPr>
            <a:spLocks noGrp="1"/>
          </p:cNvSpPr>
          <p:nvPr>
            <p:ph type="body" idx="1"/>
          </p:nvPr>
        </p:nvSpPr>
        <p:spPr>
          <a:xfrm>
            <a:off x="422274" y="3947015"/>
            <a:ext cx="5953125" cy="3908614"/>
          </a:xfrm>
        </p:spPr>
        <p:txBody>
          <a:bodyPr/>
          <a:lstStyle/>
          <a:p>
            <a:pPr lvl="0" fontAlgn="ctr"/>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27</a:t>
            </a:fld>
            <a:endParaRPr lang="en-GB" dirty="0"/>
          </a:p>
        </p:txBody>
      </p:sp>
    </p:spTree>
    <p:extLst>
      <p:ext uri="{BB962C8B-B14F-4D97-AF65-F5344CB8AC3E}">
        <p14:creationId xmlns:p14="http://schemas.microsoft.com/office/powerpoint/2010/main" val="2000117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8463"/>
            <a:ext cx="5953125" cy="3349625"/>
          </a:xfrm>
        </p:spPr>
        <p:txBody>
          <a:bodyPr/>
          <a:lstStyle/>
          <a:p>
            <a:endParaRPr lang="en-GB"/>
          </a:p>
        </p:txBody>
      </p:sp>
      <p:sp>
        <p:nvSpPr>
          <p:cNvPr id="3" name="Notes Placeholder 2"/>
          <p:cNvSpPr>
            <a:spLocks noGrp="1"/>
          </p:cNvSpPr>
          <p:nvPr>
            <p:ph type="body" idx="1"/>
          </p:nvPr>
        </p:nvSpPr>
        <p:spPr>
          <a:xfrm>
            <a:off x="422275" y="3874825"/>
            <a:ext cx="5953124" cy="3908614"/>
          </a:xfrm>
        </p:spPr>
        <p:txBody>
          <a:bodyPr/>
          <a:lstStyle/>
          <a:p>
            <a:endParaRPr lang="en-GB" sz="1200" kern="1200" dirty="0">
              <a:solidFill>
                <a:srgbClr val="FF0000"/>
              </a:solidFill>
              <a:effectLst/>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28</a:t>
            </a:fld>
            <a:endParaRPr lang="en-GB" dirty="0"/>
          </a:p>
        </p:txBody>
      </p:sp>
    </p:spTree>
    <p:extLst>
      <p:ext uri="{BB962C8B-B14F-4D97-AF65-F5344CB8AC3E}">
        <p14:creationId xmlns:p14="http://schemas.microsoft.com/office/powerpoint/2010/main" val="1415946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4" y="3766541"/>
            <a:ext cx="5953125" cy="3908614"/>
          </a:xfrm>
        </p:spPr>
        <p:txBody>
          <a:bodyPr/>
          <a:lstStyle/>
          <a:p>
            <a:r>
              <a:rPr lang="en-GB" dirty="0"/>
              <a:t>Conviction data is from CPS</a:t>
            </a:r>
          </a:p>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29</a:t>
            </a:fld>
            <a:endParaRPr lang="en-GB" dirty="0"/>
          </a:p>
        </p:txBody>
      </p:sp>
    </p:spTree>
    <p:extLst>
      <p:ext uri="{BB962C8B-B14F-4D97-AF65-F5344CB8AC3E}">
        <p14:creationId xmlns:p14="http://schemas.microsoft.com/office/powerpoint/2010/main" val="10065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953125" cy="3349625"/>
          </a:xfrm>
        </p:spPr>
        <p:txBody>
          <a:bodyPr/>
          <a:lstStyle/>
          <a:p>
            <a:endParaRPr lang="en-GB"/>
          </a:p>
        </p:txBody>
      </p:sp>
      <p:sp>
        <p:nvSpPr>
          <p:cNvPr id="3" name="Notes Placeholder 2"/>
          <p:cNvSpPr>
            <a:spLocks noGrp="1"/>
          </p:cNvSpPr>
          <p:nvPr>
            <p:ph type="body" idx="1"/>
          </p:nvPr>
        </p:nvSpPr>
        <p:spPr>
          <a:xfrm>
            <a:off x="422274" y="3724274"/>
            <a:ext cx="5953125" cy="5704309"/>
          </a:xfrm>
        </p:spPr>
        <p:txBody>
          <a:bodyPr/>
          <a:lstStyle/>
          <a:p>
            <a:endParaRPr lang="en-GB" sz="1100" dirty="0"/>
          </a:p>
        </p:txBody>
      </p:sp>
      <p:sp>
        <p:nvSpPr>
          <p:cNvPr id="4" name="Slide Number Placeholder 3"/>
          <p:cNvSpPr>
            <a:spLocks noGrp="1"/>
          </p:cNvSpPr>
          <p:nvPr>
            <p:ph type="sldNum" sz="quarter" idx="5"/>
          </p:nvPr>
        </p:nvSpPr>
        <p:spPr/>
        <p:txBody>
          <a:bodyPr/>
          <a:lstStyle/>
          <a:p>
            <a:fld id="{6D971B70-F54E-4DF5-AB04-B2BF520E59F1}" type="slidenum">
              <a:rPr lang="en-GB" smtClean="0"/>
              <a:t>3</a:t>
            </a:fld>
            <a:endParaRPr lang="en-GB" dirty="0"/>
          </a:p>
        </p:txBody>
      </p:sp>
    </p:spTree>
    <p:extLst>
      <p:ext uri="{BB962C8B-B14F-4D97-AF65-F5344CB8AC3E}">
        <p14:creationId xmlns:p14="http://schemas.microsoft.com/office/powerpoint/2010/main" val="19251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8463"/>
            <a:ext cx="5953125" cy="3349625"/>
          </a:xfrm>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30</a:t>
            </a:fld>
            <a:endParaRPr lang="en-GB" dirty="0"/>
          </a:p>
        </p:txBody>
      </p:sp>
    </p:spTree>
    <p:extLst>
      <p:ext uri="{BB962C8B-B14F-4D97-AF65-F5344CB8AC3E}">
        <p14:creationId xmlns:p14="http://schemas.microsoft.com/office/powerpoint/2010/main" val="407139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5" y="3802637"/>
            <a:ext cx="5953124" cy="5796976"/>
          </a:xfrm>
        </p:spPr>
        <p:txBody>
          <a:bodyPr/>
          <a:lstStyle/>
          <a:p>
            <a:pPr lvl="0" fontAlgn="ctr"/>
            <a:r>
              <a:rPr lang="en-GB" sz="1050" kern="1200" dirty="0">
                <a:solidFill>
                  <a:schemeClr val="tx1"/>
                </a:solidFill>
                <a:effectLst/>
                <a:latin typeface="+mn-lt"/>
                <a:ea typeface="+mn-ea"/>
                <a:cs typeface="+mn-cs"/>
              </a:rPr>
              <a:t>New ONS crime groups used in this slide </a:t>
            </a:r>
          </a:p>
          <a:p>
            <a:pPr lvl="0" fontAlgn="ctr"/>
            <a:r>
              <a:rPr lang="en-GB" sz="1050" kern="1200" dirty="0">
                <a:solidFill>
                  <a:schemeClr val="tx1"/>
                </a:solidFill>
                <a:effectLst/>
                <a:latin typeface="+mn-lt"/>
                <a:ea typeface="+mn-ea"/>
                <a:cs typeface="+mn-cs"/>
              </a:rPr>
              <a:t>Headers in bold in the table are sub totals </a:t>
            </a:r>
          </a:p>
          <a:p>
            <a:pPr lvl="0" fontAlgn="ctr"/>
            <a:endParaRPr lang="en-GB" sz="1050" kern="1200" dirty="0">
              <a:solidFill>
                <a:schemeClr val="tx1"/>
              </a:solidFill>
              <a:effectLst/>
              <a:latin typeface="+mn-lt"/>
              <a:ea typeface="+mn-ea"/>
              <a:cs typeface="+mn-cs"/>
            </a:endParaRPr>
          </a:p>
          <a:p>
            <a:pPr lvl="0" fontAlgn="ctr"/>
            <a:r>
              <a:rPr lang="en-GB" sz="1050" kern="1200" dirty="0">
                <a:solidFill>
                  <a:schemeClr val="tx1"/>
                </a:solidFill>
                <a:effectLst/>
                <a:latin typeface="+mn-lt"/>
                <a:ea typeface="+mn-ea"/>
                <a:cs typeface="+mn-cs"/>
              </a:rPr>
              <a:t>Reduction in all crime of 2.7% (88,238)</a:t>
            </a:r>
          </a:p>
          <a:p>
            <a:pPr marL="0" indent="0">
              <a:buFont typeface="Arial" panose="020B0604020202020204" pitchFamily="34" charset="0"/>
              <a:buNone/>
            </a:pPr>
            <a:endParaRPr lang="en-GB" sz="1050" kern="1200" dirty="0">
              <a:solidFill>
                <a:schemeClr val="tx1"/>
              </a:solidFill>
              <a:effectLst/>
              <a:latin typeface="+mn-lt"/>
              <a:ea typeface="+mn-ea"/>
              <a:cs typeface="+mn-cs"/>
            </a:endParaRPr>
          </a:p>
          <a:p>
            <a:pPr marL="0" indent="0">
              <a:buFont typeface="Arial" panose="020B0604020202020204" pitchFamily="34" charset="0"/>
              <a:buNone/>
            </a:pPr>
            <a:r>
              <a:rPr lang="en-GB" sz="1050" b="1" kern="1200" dirty="0">
                <a:solidFill>
                  <a:schemeClr val="tx1"/>
                </a:solidFill>
                <a:effectLst/>
                <a:latin typeface="+mn-lt"/>
                <a:ea typeface="+mn-ea"/>
                <a:cs typeface="+mn-cs"/>
              </a:rPr>
              <a:t>Changes to recording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tx1"/>
                </a:solidFill>
                <a:effectLst/>
                <a:latin typeface="+mn-lt"/>
                <a:ea typeface="+mn-ea"/>
                <a:cs typeface="+mn-cs"/>
              </a:rPr>
              <a:t>Business Robbery – any shoplifting involving an assault is now categorised as business robbery, where before April 25 these were classed as 2 crimes, one shoplifting and one assault/.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tx1"/>
                </a:solidFill>
                <a:effectLst/>
                <a:latin typeface="+mn-lt"/>
                <a:ea typeface="+mn-ea"/>
                <a:cs typeface="+mn-cs"/>
              </a:rPr>
              <a:t>Drugs Offences – Importation of drugs – via notification of parcels intended for Staffordshire addresses from NCA. These have been recorded as crimes since Oct 24. Ethical crime recording.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tx1"/>
                </a:solidFill>
                <a:effectLst/>
                <a:latin typeface="+mn-lt"/>
                <a:ea typeface="+mn-ea"/>
                <a:cs typeface="+mn-cs"/>
              </a:rPr>
              <a:t>Other Sexual Offences have additional offences of share / threaten to share sexual images added to the crime type, these were previously within stalking and harassment which has seen a decrease due to this, as well as the move to principle crime recording rather than stalking / harassment and the additional offence i.e. malicious communications. There has been a significant reduction in Malicious communications offences.</a:t>
            </a:r>
          </a:p>
          <a:p>
            <a:pPr marL="0" indent="0">
              <a:buFont typeface="Arial" panose="020B0604020202020204" pitchFamily="34" charset="0"/>
              <a:buNone/>
            </a:pPr>
            <a:endParaRPr lang="en-GB" sz="1050" kern="1200" dirty="0">
              <a:solidFill>
                <a:schemeClr val="tx1"/>
              </a:solidFill>
              <a:effectLst/>
              <a:latin typeface="+mn-lt"/>
              <a:ea typeface="+mn-ea"/>
              <a:cs typeface="+mn-cs"/>
            </a:endParaRPr>
          </a:p>
          <a:p>
            <a:pPr marL="0" indent="0">
              <a:buFont typeface="Arial" panose="020B0604020202020204" pitchFamily="34" charset="0"/>
              <a:buNone/>
            </a:pPr>
            <a:r>
              <a:rPr lang="en-GB" sz="1050" kern="1200" dirty="0">
                <a:solidFill>
                  <a:schemeClr val="tx1"/>
                </a:solidFill>
                <a:effectLst/>
                <a:latin typeface="+mn-lt"/>
                <a:ea typeface="+mn-ea"/>
                <a:cs typeface="+mn-cs"/>
              </a:rPr>
              <a:t>Burglary now split across 2 categories so burglary of a home and unconnected buildings can be determined</a:t>
            </a:r>
          </a:p>
          <a:p>
            <a:pPr marL="0" indent="0">
              <a:buFont typeface="Arial" panose="020B0604020202020204" pitchFamily="34" charset="0"/>
              <a:buNone/>
            </a:pPr>
            <a:endParaRPr lang="en-GB"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tx1"/>
                </a:solidFill>
                <a:effectLst/>
                <a:latin typeface="+mn-lt"/>
                <a:ea typeface="+mn-ea"/>
                <a:cs typeface="+mn-cs"/>
              </a:rPr>
              <a:t>Violence against the person - Changes to crime recording relating to principle crime rule from June 23, data is now more comparable since July 25. </a:t>
            </a:r>
          </a:p>
          <a:p>
            <a:pPr marL="0" indent="0">
              <a:buFont typeface="Arial" panose="020B0604020202020204" pitchFamily="34" charset="0"/>
              <a:buNone/>
            </a:pPr>
            <a:endParaRPr lang="en-GB" sz="105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31</a:t>
            </a:fld>
            <a:endParaRPr lang="en-GB" dirty="0"/>
          </a:p>
        </p:txBody>
      </p:sp>
    </p:spTree>
    <p:extLst>
      <p:ext uri="{BB962C8B-B14F-4D97-AF65-F5344CB8AC3E}">
        <p14:creationId xmlns:p14="http://schemas.microsoft.com/office/powerpoint/2010/main" val="150503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71488"/>
            <a:ext cx="5953125" cy="3349625"/>
          </a:xfrm>
        </p:spPr>
        <p:txBody>
          <a:bodyPr/>
          <a:lstStyle/>
          <a:p>
            <a:endParaRPr lang="en-GB"/>
          </a:p>
        </p:txBody>
      </p:sp>
      <p:sp>
        <p:nvSpPr>
          <p:cNvPr id="3" name="Notes Placeholder 2"/>
          <p:cNvSpPr>
            <a:spLocks noGrp="1"/>
          </p:cNvSpPr>
          <p:nvPr>
            <p:ph type="body" idx="1"/>
          </p:nvPr>
        </p:nvSpPr>
        <p:spPr>
          <a:xfrm>
            <a:off x="422275" y="3971078"/>
            <a:ext cx="5953124" cy="3908614"/>
          </a:xfrm>
        </p:spPr>
        <p:txBody>
          <a:bodyPr/>
          <a:lstStyle/>
          <a:p>
            <a:pPr lvl="0" fontAlgn="ctr"/>
            <a:r>
              <a:rPr lang="en-GB" sz="1200" kern="1200" dirty="0">
                <a:solidFill>
                  <a:schemeClr val="tx1"/>
                </a:solidFill>
                <a:effectLst/>
                <a:latin typeface="+mn-lt"/>
                <a:ea typeface="+mn-ea"/>
                <a:cs typeface="+mn-cs"/>
              </a:rPr>
              <a:t>This is only crime recorded data and doesn't reflect the totality of live investigations that may be sat within MIT. A crime is recorded once a charging decision has been received.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2025 there were 19 new investigations and there are currently 37 live investigations. </a:t>
            </a:r>
          </a:p>
          <a:p>
            <a:pPr lvl="0" fontAlgn="ct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32</a:t>
            </a:fld>
            <a:endParaRPr lang="en-GB" dirty="0"/>
          </a:p>
        </p:txBody>
      </p:sp>
    </p:spTree>
    <p:extLst>
      <p:ext uri="{BB962C8B-B14F-4D97-AF65-F5344CB8AC3E}">
        <p14:creationId xmlns:p14="http://schemas.microsoft.com/office/powerpoint/2010/main" val="200011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953125" cy="3349625"/>
          </a:xfrm>
        </p:spPr>
        <p:txBody>
          <a:bodyPr/>
          <a:lstStyle/>
          <a:p>
            <a:endParaRPr lang="en-GB"/>
          </a:p>
        </p:txBody>
      </p:sp>
      <p:sp>
        <p:nvSpPr>
          <p:cNvPr id="3" name="Notes Placeholder 2"/>
          <p:cNvSpPr>
            <a:spLocks noGrp="1"/>
          </p:cNvSpPr>
          <p:nvPr>
            <p:ph type="body" idx="1"/>
          </p:nvPr>
        </p:nvSpPr>
        <p:spPr>
          <a:xfrm>
            <a:off x="422275" y="3862794"/>
            <a:ext cx="5953124" cy="3908614"/>
          </a:xfrm>
        </p:spPr>
        <p:txBody>
          <a:bodyPr/>
          <a:lstStyle/>
          <a:p>
            <a:pPr lvl="0" fontAlgn="ctr"/>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33</a:t>
            </a:fld>
            <a:endParaRPr lang="en-GB" dirty="0"/>
          </a:p>
        </p:txBody>
      </p:sp>
    </p:spTree>
    <p:extLst>
      <p:ext uri="{BB962C8B-B14F-4D97-AF65-F5344CB8AC3E}">
        <p14:creationId xmlns:p14="http://schemas.microsoft.com/office/powerpoint/2010/main" val="230038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1163"/>
            <a:ext cx="5953125" cy="3349625"/>
          </a:xfrm>
        </p:spPr>
        <p:txBody>
          <a:bodyPr/>
          <a:lstStyle/>
          <a:p>
            <a:endParaRPr lang="en-GB"/>
          </a:p>
        </p:txBody>
      </p:sp>
      <p:sp>
        <p:nvSpPr>
          <p:cNvPr id="3" name="Notes Placeholder 2"/>
          <p:cNvSpPr>
            <a:spLocks noGrp="1"/>
          </p:cNvSpPr>
          <p:nvPr>
            <p:ph type="body" idx="1"/>
          </p:nvPr>
        </p:nvSpPr>
        <p:spPr>
          <a:xfrm>
            <a:off x="422275" y="3862794"/>
            <a:ext cx="5953124" cy="3908614"/>
          </a:xfrm>
        </p:spPr>
        <p:txBody>
          <a:bodyPr/>
          <a:lstStyle/>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34</a:t>
            </a:fld>
            <a:endParaRPr lang="en-GB" dirty="0"/>
          </a:p>
        </p:txBody>
      </p:sp>
    </p:spTree>
    <p:extLst>
      <p:ext uri="{BB962C8B-B14F-4D97-AF65-F5344CB8AC3E}">
        <p14:creationId xmlns:p14="http://schemas.microsoft.com/office/powerpoint/2010/main" val="4243851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5" y="3826700"/>
            <a:ext cx="5953124" cy="3908614"/>
          </a:xfrm>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35</a:t>
            </a:fld>
            <a:endParaRPr lang="en-GB" dirty="0"/>
          </a:p>
        </p:txBody>
      </p:sp>
    </p:spTree>
    <p:extLst>
      <p:ext uri="{BB962C8B-B14F-4D97-AF65-F5344CB8AC3E}">
        <p14:creationId xmlns:p14="http://schemas.microsoft.com/office/powerpoint/2010/main" val="3279789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1163"/>
            <a:ext cx="5953125" cy="3349625"/>
          </a:xfrm>
        </p:spPr>
        <p:txBody>
          <a:bodyPr/>
          <a:lstStyle/>
          <a:p>
            <a:endParaRPr lang="en-GB"/>
          </a:p>
        </p:txBody>
      </p:sp>
      <p:sp>
        <p:nvSpPr>
          <p:cNvPr id="3" name="Notes Placeholder 2"/>
          <p:cNvSpPr>
            <a:spLocks noGrp="1"/>
          </p:cNvSpPr>
          <p:nvPr>
            <p:ph type="body" idx="1"/>
          </p:nvPr>
        </p:nvSpPr>
        <p:spPr>
          <a:xfrm>
            <a:off x="422274" y="3886857"/>
            <a:ext cx="5953125" cy="3908614"/>
          </a:xfrm>
        </p:spPr>
        <p:txBody>
          <a:bodyPr/>
          <a:lstStyle/>
          <a:p>
            <a:pPr lvl="0" fontAlgn="ctr"/>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36</a:t>
            </a:fld>
            <a:endParaRPr lang="en-GB" dirty="0"/>
          </a:p>
        </p:txBody>
      </p:sp>
    </p:spTree>
    <p:extLst>
      <p:ext uri="{BB962C8B-B14F-4D97-AF65-F5344CB8AC3E}">
        <p14:creationId xmlns:p14="http://schemas.microsoft.com/office/powerpoint/2010/main" val="3826193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90513"/>
            <a:ext cx="5953125" cy="3349625"/>
          </a:xfrm>
        </p:spPr>
        <p:txBody>
          <a:bodyPr/>
          <a:lstStyle/>
          <a:p>
            <a:endParaRPr lang="en-GB"/>
          </a:p>
        </p:txBody>
      </p:sp>
      <p:sp>
        <p:nvSpPr>
          <p:cNvPr id="3" name="Notes Placeholder 2"/>
          <p:cNvSpPr>
            <a:spLocks noGrp="1"/>
          </p:cNvSpPr>
          <p:nvPr>
            <p:ph type="body" idx="1"/>
          </p:nvPr>
        </p:nvSpPr>
        <p:spPr>
          <a:xfrm>
            <a:off x="422275" y="3742478"/>
            <a:ext cx="5953124" cy="3908614"/>
          </a:xfrm>
        </p:spPr>
        <p:txBody>
          <a:bodyPr/>
          <a:lstStyle/>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37</a:t>
            </a:fld>
            <a:endParaRPr lang="en-GB" dirty="0"/>
          </a:p>
        </p:txBody>
      </p:sp>
    </p:spTree>
    <p:extLst>
      <p:ext uri="{BB962C8B-B14F-4D97-AF65-F5344CB8AC3E}">
        <p14:creationId xmlns:p14="http://schemas.microsoft.com/office/powerpoint/2010/main" val="1460872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3538"/>
            <a:ext cx="5953125" cy="3349625"/>
          </a:xfrm>
        </p:spPr>
        <p:txBody>
          <a:bodyPr/>
          <a:lstStyle/>
          <a:p>
            <a:endParaRPr lang="en-GB"/>
          </a:p>
        </p:txBody>
      </p:sp>
      <p:sp>
        <p:nvSpPr>
          <p:cNvPr id="3" name="Notes Placeholder 2"/>
          <p:cNvSpPr>
            <a:spLocks noGrp="1"/>
          </p:cNvSpPr>
          <p:nvPr>
            <p:ph type="body" idx="1"/>
          </p:nvPr>
        </p:nvSpPr>
        <p:spPr>
          <a:xfrm>
            <a:off x="422275" y="3838731"/>
            <a:ext cx="5953124" cy="3908614"/>
          </a:xfrm>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38</a:t>
            </a:fld>
            <a:endParaRPr lang="en-GB" dirty="0"/>
          </a:p>
        </p:txBody>
      </p:sp>
      <p:pic>
        <p:nvPicPr>
          <p:cNvPr id="5" name="Picture 4">
            <a:extLst>
              <a:ext uri="{FF2B5EF4-FFF2-40B4-BE49-F238E27FC236}">
                <a16:creationId xmlns:a16="http://schemas.microsoft.com/office/drawing/2014/main" id="{810BA9C4-68BD-4ECB-A45F-8FB01D04B287}"/>
              </a:ext>
            </a:extLst>
          </p:cNvPr>
          <p:cNvPicPr>
            <a:picLocks noChangeAspect="1"/>
          </p:cNvPicPr>
          <p:nvPr/>
        </p:nvPicPr>
        <p:blipFill>
          <a:blip r:embed="rId3"/>
          <a:stretch>
            <a:fillRect/>
          </a:stretch>
        </p:blipFill>
        <p:spPr>
          <a:xfrm>
            <a:off x="422275" y="5104376"/>
            <a:ext cx="5435588" cy="1377323"/>
          </a:xfrm>
          <a:prstGeom prst="rect">
            <a:avLst/>
          </a:prstGeom>
        </p:spPr>
      </p:pic>
    </p:spTree>
    <p:extLst>
      <p:ext uri="{BB962C8B-B14F-4D97-AF65-F5344CB8AC3E}">
        <p14:creationId xmlns:p14="http://schemas.microsoft.com/office/powerpoint/2010/main" val="878711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71B70-F54E-4DF5-AB04-B2BF520E59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9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6238"/>
            <a:ext cx="5953125" cy="3349625"/>
          </a:xfrm>
        </p:spPr>
        <p:txBody>
          <a:bodyPr/>
          <a:lstStyle/>
          <a:p>
            <a:endParaRPr lang="en-GB"/>
          </a:p>
        </p:txBody>
      </p:sp>
      <p:sp>
        <p:nvSpPr>
          <p:cNvPr id="3" name="Notes Placeholder 2"/>
          <p:cNvSpPr>
            <a:spLocks noGrp="1"/>
          </p:cNvSpPr>
          <p:nvPr>
            <p:ph type="body" idx="1"/>
          </p:nvPr>
        </p:nvSpPr>
        <p:spPr>
          <a:xfrm>
            <a:off x="422275" y="3814668"/>
            <a:ext cx="6050714" cy="5735732"/>
          </a:xfrm>
        </p:spPr>
        <p:txBody>
          <a:bodyPr/>
          <a:lstStyle/>
          <a:p>
            <a:pPr fontAlgn="ctr"/>
            <a:r>
              <a:rPr lang="en-GB" sz="900" kern="1200" dirty="0">
                <a:solidFill>
                  <a:schemeClr val="tx1"/>
                </a:solidFill>
                <a:effectLst/>
                <a:latin typeface="+mn-lt"/>
                <a:ea typeface="+mn-ea"/>
                <a:cs typeface="+mn-cs"/>
              </a:rPr>
              <a:t>Headlines  - </a:t>
            </a:r>
            <a:r>
              <a:rPr lang="en-GB" sz="900" b="1" dirty="0"/>
              <a:t>% change shows the comparison with previous year. </a:t>
            </a:r>
            <a:endParaRPr lang="en-GB" sz="900" dirty="0"/>
          </a:p>
          <a:p>
            <a:endParaRPr lang="en-GB" sz="1100" dirty="0"/>
          </a:p>
        </p:txBody>
      </p:sp>
      <p:sp>
        <p:nvSpPr>
          <p:cNvPr id="4" name="Slide Number Placeholder 3"/>
          <p:cNvSpPr>
            <a:spLocks noGrp="1"/>
          </p:cNvSpPr>
          <p:nvPr>
            <p:ph type="sldNum" sz="quarter" idx="5"/>
          </p:nvPr>
        </p:nvSpPr>
        <p:spPr/>
        <p:txBody>
          <a:bodyPr/>
          <a:lstStyle/>
          <a:p>
            <a:fld id="{6D971B70-F54E-4DF5-AB04-B2BF520E59F1}" type="slidenum">
              <a:rPr lang="en-GB" smtClean="0"/>
              <a:t>4</a:t>
            </a:fld>
            <a:endParaRPr lang="en-GB" dirty="0"/>
          </a:p>
        </p:txBody>
      </p:sp>
      <p:pic>
        <p:nvPicPr>
          <p:cNvPr id="5" name="Picture 4">
            <a:extLst>
              <a:ext uri="{FF2B5EF4-FFF2-40B4-BE49-F238E27FC236}">
                <a16:creationId xmlns:a16="http://schemas.microsoft.com/office/drawing/2014/main" id="{F728C682-73AC-49A4-B235-A4282666FA23}"/>
              </a:ext>
            </a:extLst>
          </p:cNvPr>
          <p:cNvPicPr>
            <a:picLocks noChangeAspect="1"/>
          </p:cNvPicPr>
          <p:nvPr/>
        </p:nvPicPr>
        <p:blipFill>
          <a:blip r:embed="rId3"/>
          <a:stretch>
            <a:fillRect/>
          </a:stretch>
        </p:blipFill>
        <p:spPr>
          <a:xfrm>
            <a:off x="540084" y="5494915"/>
            <a:ext cx="4479436" cy="2253422"/>
          </a:xfrm>
          <a:prstGeom prst="rect">
            <a:avLst/>
          </a:prstGeom>
        </p:spPr>
      </p:pic>
    </p:spTree>
    <p:extLst>
      <p:ext uri="{BB962C8B-B14F-4D97-AF65-F5344CB8AC3E}">
        <p14:creationId xmlns:p14="http://schemas.microsoft.com/office/powerpoint/2010/main" val="3886055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39725"/>
            <a:ext cx="5953125" cy="3349625"/>
          </a:xfrm>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71B70-F54E-4DF5-AB04-B2BF520E59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505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247D7-D1F2-D8D8-F348-A68208BC1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0B581-49CA-3644-7984-9CC41E1CF146}"/>
              </a:ext>
            </a:extLst>
          </p:cNvPr>
          <p:cNvSpPr>
            <a:spLocks noGrp="1" noRot="1" noChangeAspect="1"/>
          </p:cNvSpPr>
          <p:nvPr>
            <p:ph type="sldImg"/>
          </p:nvPr>
        </p:nvSpPr>
        <p:spPr>
          <a:xfrm>
            <a:off x="422275" y="327025"/>
            <a:ext cx="5953125" cy="3349625"/>
          </a:xfrm>
        </p:spPr>
        <p:txBody>
          <a:bodyPr/>
          <a:lstStyle/>
          <a:p>
            <a:endParaRPr lang="en-GB"/>
          </a:p>
        </p:txBody>
      </p:sp>
      <p:sp>
        <p:nvSpPr>
          <p:cNvPr id="3" name="Notes Placeholder 2">
            <a:extLst>
              <a:ext uri="{FF2B5EF4-FFF2-40B4-BE49-F238E27FC236}">
                <a16:creationId xmlns:a16="http://schemas.microsoft.com/office/drawing/2014/main" id="{3A7893D6-A926-EA9F-20E8-F5074ED99036}"/>
              </a:ext>
            </a:extLst>
          </p:cNvPr>
          <p:cNvSpPr>
            <a:spLocks noGrp="1"/>
          </p:cNvSpPr>
          <p:nvPr>
            <p:ph type="body" idx="1"/>
          </p:nvPr>
        </p:nvSpPr>
        <p:spPr>
          <a:xfrm>
            <a:off x="422275" y="3790604"/>
            <a:ext cx="5953124" cy="3908614"/>
          </a:xfrm>
        </p:spPr>
        <p:txBody>
          <a:bodyPr/>
          <a:lstStyle/>
          <a:p>
            <a:r>
              <a:rPr lang="en-GB" sz="1200" kern="1200" dirty="0">
                <a:solidFill>
                  <a:schemeClr val="tx1"/>
                </a:solidFill>
                <a:effectLst/>
                <a:latin typeface="+mn-lt"/>
                <a:ea typeface="+mn-ea"/>
                <a:cs typeface="+mn-cs"/>
              </a:rPr>
              <a:t>Other outcomes are mainly – outcome 20 other body/agency has primacy</a:t>
            </a:r>
          </a:p>
          <a:p>
            <a:r>
              <a:rPr lang="en-GB" sz="1200" kern="1200" dirty="0">
                <a:solidFill>
                  <a:schemeClr val="tx1"/>
                </a:solidFill>
                <a:effectLst/>
                <a:latin typeface="+mn-lt"/>
                <a:ea typeface="+mn-ea"/>
                <a:cs typeface="+mn-cs"/>
              </a:rPr>
              <a:t>Unable to Progress investigation are mainly – no suspect identified. </a:t>
            </a:r>
          </a:p>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7BB33FE-05BB-CDC9-9A30-FAB31890A4CA}"/>
              </a:ext>
            </a:extLst>
          </p:cNvPr>
          <p:cNvSpPr>
            <a:spLocks noGrp="1"/>
          </p:cNvSpPr>
          <p:nvPr>
            <p:ph type="sldNum" sz="quarter" idx="5"/>
          </p:nvPr>
        </p:nvSpPr>
        <p:spPr/>
        <p:txBody>
          <a:bodyPr/>
          <a:lstStyle/>
          <a:p>
            <a:fld id="{6D971B70-F54E-4DF5-AB04-B2BF520E59F1}" type="slidenum">
              <a:rPr lang="en-GB" smtClean="0"/>
              <a:t>41</a:t>
            </a:fld>
            <a:endParaRPr lang="en-GB" dirty="0"/>
          </a:p>
        </p:txBody>
      </p:sp>
    </p:spTree>
    <p:extLst>
      <p:ext uri="{BB962C8B-B14F-4D97-AF65-F5344CB8AC3E}">
        <p14:creationId xmlns:p14="http://schemas.microsoft.com/office/powerpoint/2010/main" val="185799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3213"/>
            <a:ext cx="5953125" cy="3349625"/>
          </a:xfrm>
        </p:spPr>
        <p:txBody>
          <a:bodyPr/>
          <a:lstStyle/>
          <a:p>
            <a:endParaRPr lang="en-GB"/>
          </a:p>
        </p:txBody>
      </p:sp>
      <p:sp>
        <p:nvSpPr>
          <p:cNvPr id="3" name="Notes Placeholder 2"/>
          <p:cNvSpPr>
            <a:spLocks noGrp="1"/>
          </p:cNvSpPr>
          <p:nvPr>
            <p:ph type="body" idx="1"/>
          </p:nvPr>
        </p:nvSpPr>
        <p:spPr>
          <a:xfrm>
            <a:off x="422274" y="3802636"/>
            <a:ext cx="5953125" cy="3908614"/>
          </a:xfrm>
        </p:spPr>
        <p:txBody>
          <a:bodyPr/>
          <a:lstStyle/>
          <a:p>
            <a:r>
              <a:rPr lang="en-GB" sz="1200" kern="1200" dirty="0">
                <a:solidFill>
                  <a:schemeClr val="tx1"/>
                </a:solidFill>
                <a:effectLst/>
                <a:latin typeface="+mn-lt"/>
                <a:ea typeface="+mn-ea"/>
                <a:cs typeface="+mn-cs"/>
              </a:rPr>
              <a:t>Victims gateway has good and stable performance – we aim for 75% within 48 hours as this takes into account weekends and bank holidays which are included in the data. </a:t>
            </a:r>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42</a:t>
            </a:fld>
            <a:endParaRPr lang="en-GB" dirty="0"/>
          </a:p>
        </p:txBody>
      </p:sp>
    </p:spTree>
    <p:extLst>
      <p:ext uri="{BB962C8B-B14F-4D97-AF65-F5344CB8AC3E}">
        <p14:creationId xmlns:p14="http://schemas.microsoft.com/office/powerpoint/2010/main" val="165652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87350"/>
            <a:ext cx="5953125" cy="3349625"/>
          </a:xfrm>
        </p:spPr>
        <p:txBody>
          <a:bodyPr/>
          <a:lstStyle/>
          <a:p>
            <a:endParaRPr lang="en-GB"/>
          </a:p>
        </p:txBody>
      </p:sp>
      <p:sp>
        <p:nvSpPr>
          <p:cNvPr id="3" name="Notes Placeholder 2"/>
          <p:cNvSpPr>
            <a:spLocks noGrp="1"/>
          </p:cNvSpPr>
          <p:nvPr>
            <p:ph type="body" idx="1"/>
          </p:nvPr>
        </p:nvSpPr>
        <p:spPr>
          <a:xfrm>
            <a:off x="422275" y="3862794"/>
            <a:ext cx="5953124" cy="3908614"/>
          </a:xfrm>
        </p:spPr>
        <p:txBody>
          <a:bodyPr/>
          <a:lstStyle/>
          <a:p>
            <a:pPr lvl="0" fontAlgn="ctr"/>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43</a:t>
            </a:fld>
            <a:endParaRPr lang="en-GB" dirty="0"/>
          </a:p>
        </p:txBody>
      </p:sp>
    </p:spTree>
    <p:extLst>
      <p:ext uri="{BB962C8B-B14F-4D97-AF65-F5344CB8AC3E}">
        <p14:creationId xmlns:p14="http://schemas.microsoft.com/office/powerpoint/2010/main" val="2486529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87350"/>
            <a:ext cx="5953125" cy="3349625"/>
          </a:xfrm>
        </p:spPr>
        <p:txBody>
          <a:bodyPr/>
          <a:lstStyle/>
          <a:p>
            <a:endParaRPr lang="en-GB"/>
          </a:p>
        </p:txBody>
      </p:sp>
      <p:sp>
        <p:nvSpPr>
          <p:cNvPr id="3" name="Notes Placeholder 2"/>
          <p:cNvSpPr>
            <a:spLocks noGrp="1"/>
          </p:cNvSpPr>
          <p:nvPr>
            <p:ph type="body" idx="1"/>
          </p:nvPr>
        </p:nvSpPr>
        <p:spPr>
          <a:xfrm>
            <a:off x="422275" y="3874826"/>
            <a:ext cx="5953124" cy="3908614"/>
          </a:xfrm>
        </p:spPr>
        <p:txBody>
          <a:bodyPr/>
          <a:lstStyle/>
          <a:p>
            <a:endParaRPr lang="en-GB" dirty="0"/>
          </a:p>
        </p:txBody>
      </p:sp>
      <p:sp>
        <p:nvSpPr>
          <p:cNvPr id="4" name="Slide Number Placeholder 3"/>
          <p:cNvSpPr>
            <a:spLocks noGrp="1"/>
          </p:cNvSpPr>
          <p:nvPr>
            <p:ph type="sldNum" sz="quarter" idx="5"/>
          </p:nvPr>
        </p:nvSpPr>
        <p:spPr/>
        <p:txBody>
          <a:bodyPr/>
          <a:lstStyle/>
          <a:p>
            <a:fld id="{6D971B70-F54E-4DF5-AB04-B2BF520E59F1}" type="slidenum">
              <a:rPr lang="en-GB" smtClean="0"/>
              <a:t>44</a:t>
            </a:fld>
            <a:endParaRPr lang="en-GB" dirty="0"/>
          </a:p>
        </p:txBody>
      </p:sp>
    </p:spTree>
    <p:extLst>
      <p:ext uri="{BB962C8B-B14F-4D97-AF65-F5344CB8AC3E}">
        <p14:creationId xmlns:p14="http://schemas.microsoft.com/office/powerpoint/2010/main" val="1881151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50838"/>
            <a:ext cx="5953125" cy="3349625"/>
          </a:xfrm>
        </p:spPr>
        <p:txBody>
          <a:bodyPr/>
          <a:lstStyle/>
          <a:p>
            <a:endParaRPr lang="en-GB"/>
          </a:p>
        </p:txBody>
      </p:sp>
      <p:sp>
        <p:nvSpPr>
          <p:cNvPr id="3" name="Notes Placeholder 2"/>
          <p:cNvSpPr>
            <a:spLocks noGrp="1"/>
          </p:cNvSpPr>
          <p:nvPr>
            <p:ph type="body" idx="1"/>
          </p:nvPr>
        </p:nvSpPr>
        <p:spPr>
          <a:xfrm>
            <a:off x="422274" y="3700463"/>
            <a:ext cx="5953125" cy="3908614"/>
          </a:xfrm>
        </p:spPr>
        <p:txBody>
          <a:bodyPr/>
          <a:lstStyle/>
          <a:p>
            <a:r>
              <a:rPr lang="en-GB" sz="1200" kern="1200" dirty="0">
                <a:solidFill>
                  <a:schemeClr val="tx1"/>
                </a:solidFill>
                <a:effectLst/>
                <a:latin typeface="+mn-lt"/>
                <a:ea typeface="+mn-ea"/>
                <a:cs typeface="+mn-cs"/>
              </a:rPr>
              <a:t>Left hand side shows local data which helps predict the national results, last 12 months is 34 days (local measure) and </a:t>
            </a:r>
            <a:r>
              <a:rPr lang="en-GB" sz="1200" kern="1200" dirty="0">
                <a:solidFill>
                  <a:srgbClr val="FF0000"/>
                </a:solidFill>
                <a:effectLst/>
                <a:latin typeface="+mn-lt"/>
                <a:ea typeface="+mn-ea"/>
                <a:cs typeface="+mn-cs"/>
              </a:rPr>
              <a:t>the national measure is at 37 days for latest quarter.</a:t>
            </a:r>
          </a:p>
          <a:p>
            <a:endParaRPr lang="en-GB" dirty="0"/>
          </a:p>
          <a:p>
            <a:r>
              <a:rPr lang="en-GB" dirty="0"/>
              <a:t>Why longer DA timeliness? </a:t>
            </a:r>
          </a:p>
          <a:p>
            <a:r>
              <a:rPr lang="en-GB" dirty="0"/>
              <a:t>More complexity, more likely to involve multiple offences e.g. criminal damage, assault, coercive control all in a single report and we only record the most significant crime but will investigate all of them. Impact of the offence on the life of the victim requires more encouragement from officers to get the victim to support the prosecution.  Additional work involved with safeguarding (i.e. children) and completion of DA (PPN).</a:t>
            </a:r>
          </a:p>
        </p:txBody>
      </p:sp>
      <p:sp>
        <p:nvSpPr>
          <p:cNvPr id="4" name="Slide Number Placeholder 3"/>
          <p:cNvSpPr>
            <a:spLocks noGrp="1"/>
          </p:cNvSpPr>
          <p:nvPr>
            <p:ph type="sldNum" sz="quarter" idx="5"/>
          </p:nvPr>
        </p:nvSpPr>
        <p:spPr/>
        <p:txBody>
          <a:bodyPr/>
          <a:lstStyle/>
          <a:p>
            <a:fld id="{6D971B70-F54E-4DF5-AB04-B2BF520E59F1}" type="slidenum">
              <a:rPr lang="en-GB" smtClean="0"/>
              <a:t>45</a:t>
            </a:fld>
            <a:endParaRPr lang="en-GB" dirty="0"/>
          </a:p>
        </p:txBody>
      </p:sp>
    </p:spTree>
    <p:extLst>
      <p:ext uri="{BB962C8B-B14F-4D97-AF65-F5344CB8AC3E}">
        <p14:creationId xmlns:p14="http://schemas.microsoft.com/office/powerpoint/2010/main" val="2955062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55588"/>
            <a:ext cx="5953125" cy="3349625"/>
          </a:xfrm>
        </p:spPr>
        <p:txBody>
          <a:bodyPr/>
          <a:lstStyle/>
          <a:p>
            <a:endParaRPr lang="en-GB"/>
          </a:p>
        </p:txBody>
      </p:sp>
      <p:sp>
        <p:nvSpPr>
          <p:cNvPr id="3" name="Notes Placeholder 2"/>
          <p:cNvSpPr>
            <a:spLocks noGrp="1"/>
          </p:cNvSpPr>
          <p:nvPr>
            <p:ph type="body" idx="1"/>
          </p:nvPr>
        </p:nvSpPr>
        <p:spPr>
          <a:xfrm>
            <a:off x="422274" y="3730446"/>
            <a:ext cx="5953125" cy="5698137"/>
          </a:xfrm>
        </p:spPr>
        <p:txBody>
          <a:bodyPr/>
          <a:lstStyle/>
          <a:p>
            <a:pPr algn="just"/>
            <a:r>
              <a:rPr lang="en-GB" sz="1100" dirty="0">
                <a:ea typeface="Tahoma" panose="020B0604030504040204" pitchFamily="34" charset="0"/>
              </a:rPr>
              <a:t>When and how many at our lowest Officer numbers – </a:t>
            </a:r>
          </a:p>
          <a:p>
            <a:pPr algn="just"/>
            <a:r>
              <a:rPr lang="en-GB" sz="1100" dirty="0">
                <a:ea typeface="Tahoma" panose="020B0604030504040204" pitchFamily="34" charset="0"/>
              </a:rPr>
              <a:t>2018/2019 had the lowest volume of officers in the last 8 financial years at 1599 on 31.3.2019</a:t>
            </a:r>
          </a:p>
          <a:p>
            <a:pPr algn="just"/>
            <a:r>
              <a:rPr lang="en-GB" sz="1100" dirty="0">
                <a:ea typeface="Tahoma" panose="020B0604030504040204" pitchFamily="34" charset="0"/>
              </a:rPr>
              <a:t>2 years before this were </a:t>
            </a:r>
          </a:p>
          <a:p>
            <a:pPr marL="171450" indent="-171450">
              <a:buFont typeface="Arial" panose="020B0604020202020204" pitchFamily="34" charset="0"/>
              <a:buChar char="•"/>
            </a:pPr>
            <a:r>
              <a:rPr lang="en-GB" sz="1100" dirty="0"/>
              <a:t>officer headcount 31</a:t>
            </a:r>
            <a:r>
              <a:rPr lang="en-GB" sz="1100" baseline="30000" dirty="0"/>
              <a:t>st</a:t>
            </a:r>
            <a:r>
              <a:rPr lang="en-GB" sz="1100" dirty="0"/>
              <a:t> Mar 2017: 1654</a:t>
            </a:r>
          </a:p>
          <a:p>
            <a:pPr marL="171450" indent="-171450">
              <a:buFont typeface="Arial" panose="020B0604020202020204" pitchFamily="34" charset="0"/>
              <a:buChar char="•"/>
            </a:pPr>
            <a:r>
              <a:rPr lang="en-GB" sz="1100" dirty="0"/>
              <a:t>officer headcount 31</a:t>
            </a:r>
            <a:r>
              <a:rPr lang="en-GB" sz="1100" baseline="30000" dirty="0"/>
              <a:t>st</a:t>
            </a:r>
            <a:r>
              <a:rPr lang="en-GB" sz="1100" dirty="0"/>
              <a:t> Mar 2018: 1617</a:t>
            </a:r>
          </a:p>
          <a:p>
            <a:pPr algn="just"/>
            <a:endParaRPr lang="en-GB" sz="1100" dirty="0">
              <a:ea typeface="Tahoma" panose="020B0604030504040204" pitchFamily="34" charset="0"/>
            </a:endParaRPr>
          </a:p>
          <a:p>
            <a:pPr algn="just"/>
            <a:r>
              <a:rPr lang="en-GB" sz="1100" dirty="0">
                <a:ea typeface="Tahoma" panose="020B0604030504040204" pitchFamily="34" charset="0"/>
              </a:rPr>
              <a:t>The variety of programmes utilised by the force to attract new and existing police officers include:</a:t>
            </a:r>
          </a:p>
          <a:p>
            <a:pPr marL="628650" lvl="1" indent="-171450" algn="just">
              <a:buFont typeface="Arial" panose="020B0604020202020204" pitchFamily="34" charset="0"/>
              <a:buChar char="•"/>
            </a:pPr>
            <a:r>
              <a:rPr lang="en-GB" sz="1000" dirty="0">
                <a:ea typeface="Times New Roman" panose="02020603050405020304" pitchFamily="18" charset="0"/>
              </a:rPr>
              <a:t>Police Constable Degree Apprenticeship (PCDA)</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Degree Holder Entry Programme (DHEP)</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Detective Constable Degree Holder Entry Programme (DCDHEP)</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Degree in Professional Policing (DPP – Pre-join)</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Police Now (national programme)</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Detective Constable Police Now (national programme)</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Transferees (Constables/ Sergeants/Inspectors)</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Transferees (Detective constables / Sergeants)</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Re-join (pre 30 years)</a:t>
            </a:r>
          </a:p>
          <a:p>
            <a:pPr marL="628650" lvl="1" indent="-171450" algn="just">
              <a:lnSpc>
                <a:spcPct val="105000"/>
              </a:lnSpc>
              <a:buFont typeface="Arial" panose="020B0604020202020204" pitchFamily="34" charset="0"/>
              <a:buChar char="•"/>
            </a:pPr>
            <a:r>
              <a:rPr lang="en-GB" sz="1000" dirty="0">
                <a:ea typeface="Times New Roman" panose="02020603050405020304" pitchFamily="18" charset="0"/>
              </a:rPr>
              <a:t>Re-join (post 30 years)</a:t>
            </a:r>
          </a:p>
          <a:p>
            <a:pPr marL="628650" lvl="1" indent="-171450" algn="just">
              <a:lnSpc>
                <a:spcPct val="105000"/>
              </a:lnSpc>
              <a:buFont typeface="Arial" panose="020B0604020202020204" pitchFamily="34" charset="0"/>
              <a:buChar char="•"/>
            </a:pPr>
            <a:r>
              <a:rPr lang="en-GB" sz="1000" dirty="0"/>
              <a:t>Police Constable Entry Programme (PCEP)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71B70-F54E-4DF5-AB04-B2BF520E59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3082221-2BE3-4DA2-ACEF-BAD4D3C319AB}"/>
              </a:ext>
            </a:extLst>
          </p:cNvPr>
          <p:cNvPicPr>
            <a:picLocks noChangeAspect="1"/>
          </p:cNvPicPr>
          <p:nvPr/>
        </p:nvPicPr>
        <p:blipFill>
          <a:blip r:embed="rId3"/>
          <a:stretch>
            <a:fillRect/>
          </a:stretch>
        </p:blipFill>
        <p:spPr>
          <a:xfrm>
            <a:off x="535826" y="4674561"/>
            <a:ext cx="5494437" cy="1440734"/>
          </a:xfrm>
          <a:prstGeom prst="rect">
            <a:avLst/>
          </a:prstGeom>
        </p:spPr>
      </p:pic>
    </p:spTree>
    <p:extLst>
      <p:ext uri="{BB962C8B-B14F-4D97-AF65-F5344CB8AC3E}">
        <p14:creationId xmlns:p14="http://schemas.microsoft.com/office/powerpoint/2010/main" val="3908886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239A-1DDB-9801-E17D-122CD65B7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E9C22-BFE6-2F07-9787-4791F17CCAD8}"/>
              </a:ext>
            </a:extLst>
          </p:cNvPr>
          <p:cNvSpPr>
            <a:spLocks noGrp="1" noRot="1" noChangeAspect="1"/>
          </p:cNvSpPr>
          <p:nvPr>
            <p:ph type="sldImg"/>
          </p:nvPr>
        </p:nvSpPr>
        <p:spPr>
          <a:xfrm>
            <a:off x="422275" y="327025"/>
            <a:ext cx="5953125" cy="3349625"/>
          </a:xfrm>
        </p:spPr>
        <p:txBody>
          <a:bodyPr/>
          <a:lstStyle/>
          <a:p>
            <a:endParaRPr lang="en-GB"/>
          </a:p>
        </p:txBody>
      </p:sp>
      <p:sp>
        <p:nvSpPr>
          <p:cNvPr id="3" name="Notes Placeholder 2">
            <a:extLst>
              <a:ext uri="{FF2B5EF4-FFF2-40B4-BE49-F238E27FC236}">
                <a16:creationId xmlns:a16="http://schemas.microsoft.com/office/drawing/2014/main" id="{83FE437B-AFD8-AB3B-3564-346B04B6B954}"/>
              </a:ext>
            </a:extLst>
          </p:cNvPr>
          <p:cNvSpPr>
            <a:spLocks noGrp="1"/>
          </p:cNvSpPr>
          <p:nvPr>
            <p:ph type="body" idx="1"/>
          </p:nvPr>
        </p:nvSpPr>
        <p:spPr>
          <a:xfrm>
            <a:off x="679768" y="3676650"/>
            <a:ext cx="5438140" cy="5009158"/>
          </a:xfrm>
        </p:spPr>
        <p:txBody>
          <a:bodyPr/>
          <a:lstStyle/>
          <a:p>
            <a:endParaRPr lang="en-GB" dirty="0"/>
          </a:p>
        </p:txBody>
      </p:sp>
      <p:sp>
        <p:nvSpPr>
          <p:cNvPr id="4" name="Slide Number Placeholder 3">
            <a:extLst>
              <a:ext uri="{FF2B5EF4-FFF2-40B4-BE49-F238E27FC236}">
                <a16:creationId xmlns:a16="http://schemas.microsoft.com/office/drawing/2014/main" id="{DBB31AF8-073D-E4A5-EB4A-7C730701018B}"/>
              </a:ext>
            </a:extLst>
          </p:cNvPr>
          <p:cNvSpPr>
            <a:spLocks noGrp="1"/>
          </p:cNvSpPr>
          <p:nvPr>
            <p:ph type="sldNum" sz="quarter" idx="5"/>
          </p:nvPr>
        </p:nvSpPr>
        <p:spPr/>
        <p:txBody>
          <a:bodyPr/>
          <a:lstStyle/>
          <a:p>
            <a:fld id="{6D971B70-F54E-4DF5-AB04-B2BF520E59F1}" type="slidenum">
              <a:rPr lang="en-GB" smtClean="0"/>
              <a:t>47</a:t>
            </a:fld>
            <a:endParaRPr lang="en-GB" dirty="0"/>
          </a:p>
        </p:txBody>
      </p:sp>
    </p:spTree>
    <p:extLst>
      <p:ext uri="{BB962C8B-B14F-4D97-AF65-F5344CB8AC3E}">
        <p14:creationId xmlns:p14="http://schemas.microsoft.com/office/powerpoint/2010/main" val="2940258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39725"/>
            <a:ext cx="5953125" cy="3349625"/>
          </a:xfrm>
        </p:spPr>
        <p:txBody>
          <a:bodyPr/>
          <a:lstStyle/>
          <a:p>
            <a:endParaRPr lang="en-GB"/>
          </a:p>
        </p:txBody>
      </p:sp>
      <p:sp>
        <p:nvSpPr>
          <p:cNvPr id="3" name="Notes Placeholder 2"/>
          <p:cNvSpPr>
            <a:spLocks noGrp="1"/>
          </p:cNvSpPr>
          <p:nvPr>
            <p:ph type="body" idx="1"/>
          </p:nvPr>
        </p:nvSpPr>
        <p:spPr>
          <a:xfrm>
            <a:off x="679768" y="3789947"/>
            <a:ext cx="5438140" cy="4895861"/>
          </a:xfrm>
        </p:spPr>
        <p:txBody>
          <a:bodyPr/>
          <a:lstStyle/>
          <a:p>
            <a:pPr lvl="0" fontAlgn="ct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71B70-F54E-4DF5-AB04-B2BF520E59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3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6968-1595-C113-5533-4C24D1AB2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3A5A4-BEEC-78CE-119E-4834680BF719}"/>
              </a:ext>
            </a:extLst>
          </p:cNvPr>
          <p:cNvSpPr>
            <a:spLocks noGrp="1" noRot="1" noChangeAspect="1"/>
          </p:cNvSpPr>
          <p:nvPr>
            <p:ph type="sldImg"/>
          </p:nvPr>
        </p:nvSpPr>
        <p:spPr>
          <a:xfrm>
            <a:off x="422275" y="327025"/>
            <a:ext cx="5953125" cy="3349625"/>
          </a:xfrm>
        </p:spPr>
      </p:sp>
      <p:sp>
        <p:nvSpPr>
          <p:cNvPr id="3" name="Notes Placeholder 2">
            <a:extLst>
              <a:ext uri="{FF2B5EF4-FFF2-40B4-BE49-F238E27FC236}">
                <a16:creationId xmlns:a16="http://schemas.microsoft.com/office/drawing/2014/main" id="{23AA4DFC-C995-48BA-FF30-1CB9E55FED8C}"/>
              </a:ext>
            </a:extLst>
          </p:cNvPr>
          <p:cNvSpPr>
            <a:spLocks noGrp="1"/>
          </p:cNvSpPr>
          <p:nvPr>
            <p:ph type="body" idx="1"/>
          </p:nvPr>
        </p:nvSpPr>
        <p:spPr>
          <a:xfrm>
            <a:off x="679768" y="3676650"/>
            <a:ext cx="5438140" cy="5009158"/>
          </a:xfrm>
        </p:spPr>
        <p:txBody>
          <a:bodyPr/>
          <a:lstStyle/>
          <a:p>
            <a:endParaRPr lang="en-GB" dirty="0"/>
          </a:p>
        </p:txBody>
      </p:sp>
      <p:sp>
        <p:nvSpPr>
          <p:cNvPr id="4" name="Slide Number Placeholder 3">
            <a:extLst>
              <a:ext uri="{FF2B5EF4-FFF2-40B4-BE49-F238E27FC236}">
                <a16:creationId xmlns:a16="http://schemas.microsoft.com/office/drawing/2014/main" id="{C374EEA1-1FD1-5E66-F31F-67976F7E7755}"/>
              </a:ext>
            </a:extLst>
          </p:cNvPr>
          <p:cNvSpPr>
            <a:spLocks noGrp="1"/>
          </p:cNvSpPr>
          <p:nvPr>
            <p:ph type="sldNum" sz="quarter" idx="5"/>
          </p:nvPr>
        </p:nvSpPr>
        <p:spPr/>
        <p:txBody>
          <a:bodyPr/>
          <a:lstStyle/>
          <a:p>
            <a:fld id="{6D971B70-F54E-4DF5-AB04-B2BF520E59F1}" type="slidenum">
              <a:rPr lang="en-GB" smtClean="0"/>
              <a:t>49</a:t>
            </a:fld>
            <a:endParaRPr lang="en-GB" dirty="0"/>
          </a:p>
        </p:txBody>
      </p:sp>
    </p:spTree>
    <p:extLst>
      <p:ext uri="{BB962C8B-B14F-4D97-AF65-F5344CB8AC3E}">
        <p14:creationId xmlns:p14="http://schemas.microsoft.com/office/powerpoint/2010/main" val="385519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87350"/>
            <a:ext cx="5953125" cy="3349625"/>
          </a:xfrm>
        </p:spPr>
        <p:txBody>
          <a:bodyPr/>
          <a:lstStyle/>
          <a:p>
            <a:endParaRPr lang="en-GB"/>
          </a:p>
        </p:txBody>
      </p:sp>
      <p:sp>
        <p:nvSpPr>
          <p:cNvPr id="3" name="Notes Placeholder 2"/>
          <p:cNvSpPr>
            <a:spLocks noGrp="1"/>
          </p:cNvSpPr>
          <p:nvPr>
            <p:ph type="body" idx="1"/>
          </p:nvPr>
        </p:nvSpPr>
        <p:spPr>
          <a:xfrm>
            <a:off x="422274" y="3874824"/>
            <a:ext cx="5953125" cy="5664463"/>
          </a:xfrm>
        </p:spPr>
        <p:txBody>
          <a:bodyPr/>
          <a:lstStyle/>
          <a:p>
            <a:r>
              <a:rPr lang="en-GB" dirty="0"/>
              <a:t>Power BI dashboard is now based on more advanced identification of rural areas based on polygon mapping. </a:t>
            </a:r>
          </a:p>
        </p:txBody>
      </p:sp>
      <p:sp>
        <p:nvSpPr>
          <p:cNvPr id="4" name="Slide Number Placeholder 3"/>
          <p:cNvSpPr>
            <a:spLocks noGrp="1"/>
          </p:cNvSpPr>
          <p:nvPr>
            <p:ph type="sldNum" sz="quarter" idx="5"/>
          </p:nvPr>
        </p:nvSpPr>
        <p:spPr/>
        <p:txBody>
          <a:bodyPr/>
          <a:lstStyle/>
          <a:p>
            <a:fld id="{6D971B70-F54E-4DF5-AB04-B2BF520E59F1}" type="slidenum">
              <a:rPr lang="en-GB" smtClean="0"/>
              <a:t>5</a:t>
            </a:fld>
            <a:endParaRPr lang="en-GB" dirty="0"/>
          </a:p>
        </p:txBody>
      </p:sp>
    </p:spTree>
    <p:extLst>
      <p:ext uri="{BB962C8B-B14F-4D97-AF65-F5344CB8AC3E}">
        <p14:creationId xmlns:p14="http://schemas.microsoft.com/office/powerpoint/2010/main" val="3020746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4650"/>
            <a:ext cx="5953125" cy="3349625"/>
          </a:xfrm>
        </p:spPr>
      </p:sp>
      <p:sp>
        <p:nvSpPr>
          <p:cNvPr id="3" name="Notes Placeholder 2"/>
          <p:cNvSpPr>
            <a:spLocks noGrp="1"/>
          </p:cNvSpPr>
          <p:nvPr>
            <p:ph type="body" idx="1"/>
          </p:nvPr>
        </p:nvSpPr>
        <p:spPr>
          <a:xfrm>
            <a:off x="679767" y="3910921"/>
            <a:ext cx="5438140" cy="3908614"/>
          </a:xfrm>
        </p:spPr>
        <p:txBody>
          <a:bodyPr/>
          <a:lstStyle/>
          <a:p>
            <a:r>
              <a:rPr lang="en-GB" dirty="0"/>
              <a:t>Provides context of financial position compared to other forces.</a:t>
            </a:r>
          </a:p>
          <a:p>
            <a:r>
              <a:rPr lang="en-GB" dirty="0"/>
              <a:t> </a:t>
            </a:r>
          </a:p>
        </p:txBody>
      </p:sp>
      <p:sp>
        <p:nvSpPr>
          <p:cNvPr id="4" name="Slide Number Placeholder 3"/>
          <p:cNvSpPr>
            <a:spLocks noGrp="1"/>
          </p:cNvSpPr>
          <p:nvPr>
            <p:ph type="sldNum" sz="quarter" idx="5"/>
          </p:nvPr>
        </p:nvSpPr>
        <p:spPr/>
        <p:txBody>
          <a:bodyPr/>
          <a:lstStyle/>
          <a:p>
            <a:fld id="{6D971B70-F54E-4DF5-AB04-B2BF520E59F1}" type="slidenum">
              <a:rPr lang="en-GB" smtClean="0"/>
              <a:t>50</a:t>
            </a:fld>
            <a:endParaRPr lang="en-GB" dirty="0"/>
          </a:p>
        </p:txBody>
      </p:sp>
    </p:spTree>
    <p:extLst>
      <p:ext uri="{BB962C8B-B14F-4D97-AF65-F5344CB8AC3E}">
        <p14:creationId xmlns:p14="http://schemas.microsoft.com/office/powerpoint/2010/main" val="428231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66700"/>
            <a:ext cx="5953125" cy="3349625"/>
          </a:xfrm>
        </p:spPr>
        <p:txBody>
          <a:bodyPr/>
          <a:lstStyle/>
          <a:p>
            <a:endParaRPr lang="en-GB"/>
          </a:p>
        </p:txBody>
      </p:sp>
      <p:sp>
        <p:nvSpPr>
          <p:cNvPr id="3" name="Notes Placeholder 2"/>
          <p:cNvSpPr>
            <a:spLocks noGrp="1"/>
          </p:cNvSpPr>
          <p:nvPr>
            <p:ph type="body" idx="1"/>
          </p:nvPr>
        </p:nvSpPr>
        <p:spPr>
          <a:xfrm>
            <a:off x="422275" y="3730447"/>
            <a:ext cx="5953124" cy="5786532"/>
          </a:xfrm>
        </p:spPr>
        <p:txBody>
          <a:bodyPr/>
          <a:lstStyle/>
          <a:p>
            <a:r>
              <a:rPr lang="en-GB" sz="1100" dirty="0"/>
              <a:t>National Comparison from Iquanta</a:t>
            </a:r>
          </a:p>
        </p:txBody>
      </p:sp>
      <p:sp>
        <p:nvSpPr>
          <p:cNvPr id="4" name="Slide Number Placeholder 3"/>
          <p:cNvSpPr>
            <a:spLocks noGrp="1"/>
          </p:cNvSpPr>
          <p:nvPr>
            <p:ph type="sldNum" sz="quarter" idx="5"/>
          </p:nvPr>
        </p:nvSpPr>
        <p:spPr/>
        <p:txBody>
          <a:bodyPr/>
          <a:lstStyle/>
          <a:p>
            <a:fld id="{6D971B70-F54E-4DF5-AB04-B2BF520E59F1}" type="slidenum">
              <a:rPr lang="en-GB" smtClean="0"/>
              <a:t>6</a:t>
            </a:fld>
            <a:endParaRPr lang="en-GB" dirty="0"/>
          </a:p>
        </p:txBody>
      </p:sp>
    </p:spTree>
    <p:extLst>
      <p:ext uri="{BB962C8B-B14F-4D97-AF65-F5344CB8AC3E}">
        <p14:creationId xmlns:p14="http://schemas.microsoft.com/office/powerpoint/2010/main" val="206886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7025"/>
            <a:ext cx="5953125" cy="3349625"/>
          </a:xfrm>
        </p:spPr>
        <p:txBody>
          <a:bodyPr/>
          <a:lstStyle/>
          <a:p>
            <a:endParaRPr lang="en-GB"/>
          </a:p>
        </p:txBody>
      </p:sp>
      <p:sp>
        <p:nvSpPr>
          <p:cNvPr id="3" name="Notes Placeholder 2"/>
          <p:cNvSpPr>
            <a:spLocks noGrp="1"/>
          </p:cNvSpPr>
          <p:nvPr>
            <p:ph type="body" idx="1"/>
          </p:nvPr>
        </p:nvSpPr>
        <p:spPr>
          <a:xfrm>
            <a:off x="422275" y="3874825"/>
            <a:ext cx="5953124" cy="5724788"/>
          </a:xfrm>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6D971B70-F54E-4DF5-AB04-B2BF520E59F1}" type="slidenum">
              <a:rPr lang="en-GB" smtClean="0"/>
              <a:t>7</a:t>
            </a:fld>
            <a:endParaRPr lang="en-GB" dirty="0"/>
          </a:p>
        </p:txBody>
      </p:sp>
      <p:pic>
        <p:nvPicPr>
          <p:cNvPr id="5" name="Picture 4">
            <a:extLst>
              <a:ext uri="{FF2B5EF4-FFF2-40B4-BE49-F238E27FC236}">
                <a16:creationId xmlns:a16="http://schemas.microsoft.com/office/drawing/2014/main" id="{3BD1B196-707B-444F-B70D-3C93301B439C}"/>
              </a:ext>
            </a:extLst>
          </p:cNvPr>
          <p:cNvPicPr>
            <a:picLocks noChangeAspect="1"/>
          </p:cNvPicPr>
          <p:nvPr/>
        </p:nvPicPr>
        <p:blipFill>
          <a:blip r:embed="rId3"/>
          <a:stretch>
            <a:fillRect/>
          </a:stretch>
        </p:blipFill>
        <p:spPr>
          <a:xfrm>
            <a:off x="422275" y="4885650"/>
            <a:ext cx="5598087" cy="1975795"/>
          </a:xfrm>
          <a:prstGeom prst="rect">
            <a:avLst/>
          </a:prstGeom>
        </p:spPr>
      </p:pic>
      <p:pic>
        <p:nvPicPr>
          <p:cNvPr id="6" name="Picture 5">
            <a:extLst>
              <a:ext uri="{FF2B5EF4-FFF2-40B4-BE49-F238E27FC236}">
                <a16:creationId xmlns:a16="http://schemas.microsoft.com/office/drawing/2014/main" id="{30BC056A-46A7-4690-BFA9-ED40882D9B05}"/>
              </a:ext>
            </a:extLst>
          </p:cNvPr>
          <p:cNvPicPr>
            <a:picLocks noChangeAspect="1"/>
          </p:cNvPicPr>
          <p:nvPr/>
        </p:nvPicPr>
        <p:blipFill>
          <a:blip r:embed="rId4"/>
          <a:stretch>
            <a:fillRect/>
          </a:stretch>
        </p:blipFill>
        <p:spPr>
          <a:xfrm>
            <a:off x="422275" y="6938349"/>
            <a:ext cx="5756690" cy="1195797"/>
          </a:xfrm>
          <a:prstGeom prst="rect">
            <a:avLst/>
          </a:prstGeom>
        </p:spPr>
      </p:pic>
    </p:spTree>
    <p:extLst>
      <p:ext uri="{BB962C8B-B14F-4D97-AF65-F5344CB8AC3E}">
        <p14:creationId xmlns:p14="http://schemas.microsoft.com/office/powerpoint/2010/main" val="66169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50838"/>
            <a:ext cx="5953125" cy="3349625"/>
          </a:xfrm>
        </p:spPr>
        <p:txBody>
          <a:bodyPr/>
          <a:lstStyle/>
          <a:p>
            <a:endParaRPr lang="en-GB"/>
          </a:p>
        </p:txBody>
      </p:sp>
      <p:sp>
        <p:nvSpPr>
          <p:cNvPr id="3" name="Notes Placeholder 2"/>
          <p:cNvSpPr>
            <a:spLocks noGrp="1"/>
          </p:cNvSpPr>
          <p:nvPr>
            <p:ph type="body" idx="1"/>
          </p:nvPr>
        </p:nvSpPr>
        <p:spPr>
          <a:xfrm>
            <a:off x="422274" y="3838731"/>
            <a:ext cx="5953125" cy="3908614"/>
          </a:xfrm>
        </p:spPr>
        <p:txBody>
          <a:bodyPr/>
          <a:lstStyle/>
          <a:p>
            <a:r>
              <a:rPr lang="en-GB" dirty="0"/>
              <a:t>Note there can be more casualties than collisions.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472D-4DA0-41CC-8843-16606B33C2BC}" type="slidenum">
              <a:rPr lang="en-GB" smtClean="0"/>
              <a:t>8</a:t>
            </a:fld>
            <a:endParaRPr lang="en-GB" dirty="0"/>
          </a:p>
        </p:txBody>
      </p:sp>
    </p:spTree>
    <p:extLst>
      <p:ext uri="{BB962C8B-B14F-4D97-AF65-F5344CB8AC3E}">
        <p14:creationId xmlns:p14="http://schemas.microsoft.com/office/powerpoint/2010/main" val="205435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3213"/>
            <a:ext cx="5953125" cy="3349625"/>
          </a:xfrm>
        </p:spPr>
        <p:txBody>
          <a:bodyPr/>
          <a:lstStyle/>
          <a:p>
            <a:endParaRPr lang="en-GB"/>
          </a:p>
        </p:txBody>
      </p:sp>
      <p:sp>
        <p:nvSpPr>
          <p:cNvPr id="3" name="Notes Placeholder 2"/>
          <p:cNvSpPr>
            <a:spLocks noGrp="1"/>
          </p:cNvSpPr>
          <p:nvPr>
            <p:ph type="body" idx="1"/>
          </p:nvPr>
        </p:nvSpPr>
        <p:spPr>
          <a:xfrm>
            <a:off x="422274" y="3826699"/>
            <a:ext cx="5953125" cy="3908614"/>
          </a:xfrm>
        </p:spPr>
        <p:txBody>
          <a:bodyPr/>
          <a:lstStyle/>
          <a:p>
            <a:endParaRPr lang="en-GB" dirty="0"/>
          </a:p>
        </p:txBody>
      </p:sp>
      <p:sp>
        <p:nvSpPr>
          <p:cNvPr id="4" name="Slide Number Placeholder 3"/>
          <p:cNvSpPr>
            <a:spLocks noGrp="1"/>
          </p:cNvSpPr>
          <p:nvPr>
            <p:ph type="sldNum" sz="quarter" idx="5"/>
          </p:nvPr>
        </p:nvSpPr>
        <p:spPr/>
        <p:txBody>
          <a:bodyPr/>
          <a:lstStyle/>
          <a:p>
            <a:fld id="{56C5472D-4DA0-41CC-8843-16606B33C2BC}" type="slidenum">
              <a:rPr lang="en-GB" smtClean="0"/>
              <a:t>9</a:t>
            </a:fld>
            <a:endParaRPr lang="en-GB" dirty="0"/>
          </a:p>
        </p:txBody>
      </p:sp>
    </p:spTree>
    <p:extLst>
      <p:ext uri="{BB962C8B-B14F-4D97-AF65-F5344CB8AC3E}">
        <p14:creationId xmlns:p14="http://schemas.microsoft.com/office/powerpoint/2010/main" val="381135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CAD4-B72C-4DE0-BBB4-6E77BE499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5EE05E-8DE7-4FE1-A0D4-2D41EB20E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D0F089-5F70-462B-8330-2322E634423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7F3B3A9-0B78-4DDF-8B37-3AC57ABDCF33}"/>
              </a:ext>
            </a:extLst>
          </p:cNvPr>
          <p:cNvSpPr>
            <a:spLocks noGrp="1"/>
          </p:cNvSpPr>
          <p:nvPr>
            <p:ph type="ftr" sz="quarter" idx="11"/>
          </p:nvPr>
        </p:nvSpPr>
        <p:spPr/>
        <p:txBody>
          <a:bodyPr/>
          <a:lstStyle/>
          <a:p>
            <a:r>
              <a:rPr lang="en-GB"/>
              <a:t>DRAFT</a:t>
            </a:r>
            <a:endParaRPr lang="en-GB" dirty="0"/>
          </a:p>
        </p:txBody>
      </p:sp>
      <p:sp>
        <p:nvSpPr>
          <p:cNvPr id="6" name="Slide Number Placeholder 5">
            <a:extLst>
              <a:ext uri="{FF2B5EF4-FFF2-40B4-BE49-F238E27FC236}">
                <a16:creationId xmlns:a16="http://schemas.microsoft.com/office/drawing/2014/main" id="{A67B229C-E837-460D-8166-0CAB6DE6985F}"/>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149730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3C47-BEDC-4E59-BED9-062B385B55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D77115-D53F-4674-820B-F59902AB17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79B01-F9BD-4B36-BB20-55795BE12709}"/>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07C665C7-F793-4AB6-A64D-A855B81539E7}"/>
              </a:ext>
            </a:extLst>
          </p:cNvPr>
          <p:cNvSpPr>
            <a:spLocks noGrp="1"/>
          </p:cNvSpPr>
          <p:nvPr>
            <p:ph type="ftr" sz="quarter" idx="11"/>
          </p:nvPr>
        </p:nvSpPr>
        <p:spPr/>
        <p:txBody>
          <a:bodyPr/>
          <a:lstStyle/>
          <a:p>
            <a:r>
              <a:rPr lang="en-GB"/>
              <a:t>DRAFT</a:t>
            </a:r>
            <a:endParaRPr lang="en-GB" dirty="0"/>
          </a:p>
        </p:txBody>
      </p:sp>
      <p:sp>
        <p:nvSpPr>
          <p:cNvPr id="6" name="Slide Number Placeholder 5">
            <a:extLst>
              <a:ext uri="{FF2B5EF4-FFF2-40B4-BE49-F238E27FC236}">
                <a16:creationId xmlns:a16="http://schemas.microsoft.com/office/drawing/2014/main" id="{058B2017-DF9D-431C-BE54-8493FB6395E7}"/>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27509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50A37D-F330-48D2-B44A-B13B5310E4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245057-15B6-4C09-8B98-B83A0F5A88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6E4C1-A253-430E-BFED-3FE569A78DEE}"/>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94FBC7F-CEBA-4A89-8334-1ED8BC0DF4CE}"/>
              </a:ext>
            </a:extLst>
          </p:cNvPr>
          <p:cNvSpPr>
            <a:spLocks noGrp="1"/>
          </p:cNvSpPr>
          <p:nvPr>
            <p:ph type="ftr" sz="quarter" idx="11"/>
          </p:nvPr>
        </p:nvSpPr>
        <p:spPr/>
        <p:txBody>
          <a:bodyPr/>
          <a:lstStyle/>
          <a:p>
            <a:r>
              <a:rPr lang="en-GB"/>
              <a:t>DRAFT</a:t>
            </a:r>
            <a:endParaRPr lang="en-GB" dirty="0"/>
          </a:p>
        </p:txBody>
      </p:sp>
      <p:sp>
        <p:nvSpPr>
          <p:cNvPr id="6" name="Slide Number Placeholder 5">
            <a:extLst>
              <a:ext uri="{FF2B5EF4-FFF2-40B4-BE49-F238E27FC236}">
                <a16:creationId xmlns:a16="http://schemas.microsoft.com/office/drawing/2014/main" id="{0C3FDFC1-8FA1-4A1E-8F18-2234A58D7AEF}"/>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322599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1267019" y="1"/>
            <a:ext cx="10972801" cy="1219941"/>
          </a:xfrm>
        </p:spPr>
        <p:txBody>
          <a:bodyPr/>
          <a:lstStyle/>
          <a:p>
            <a:r>
              <a:rPr lang="en-GB"/>
              <a:t>Click to edit Master title style</a:t>
            </a:r>
            <a:endParaRPr lang="en-US"/>
          </a:p>
        </p:txBody>
      </p:sp>
      <p:sp>
        <p:nvSpPr>
          <p:cNvPr id="3" name="Text Placeholder 5"/>
          <p:cNvSpPr>
            <a:spLocks noGrp="1"/>
          </p:cNvSpPr>
          <p:nvPr>
            <p:ph type="body" sz="quarter" idx="10" hasCustomPrompt="1"/>
          </p:nvPr>
        </p:nvSpPr>
        <p:spPr>
          <a:xfrm>
            <a:off x="11331352" y="6350795"/>
            <a:ext cx="571649" cy="338137"/>
          </a:xfrm>
        </p:spPr>
        <p:txBody>
          <a:bodyPr/>
          <a:lstStyle>
            <a:lvl1pPr marL="0" indent="0" algn="r">
              <a:buNone/>
              <a:defRPr sz="1400">
                <a:solidFill>
                  <a:schemeClr val="bg1"/>
                </a:solidFill>
              </a:defRPr>
            </a:lvl1pPr>
          </a:lstStyle>
          <a:p>
            <a:pPr lvl="0"/>
            <a:fld id="{A84EB7F6-20E2-43CF-8444-B612D607B1C8}" type="slidenum">
              <a:rPr lang="en-GB" smtClean="0"/>
              <a:t>‹#›</a:t>
            </a:fld>
            <a:endParaRPr lang="en-GB" dirty="0"/>
          </a:p>
        </p:txBody>
      </p:sp>
    </p:spTree>
    <p:extLst>
      <p:ext uri="{BB962C8B-B14F-4D97-AF65-F5344CB8AC3E}">
        <p14:creationId xmlns:p14="http://schemas.microsoft.com/office/powerpoint/2010/main" val="61634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slide no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clrChange>
              <a:clrFrom>
                <a:srgbClr val="FFFFFF"/>
              </a:clrFrom>
              <a:clrTo>
                <a:srgbClr val="FFFFFF">
                  <a:alpha val="0"/>
                </a:srgbClr>
              </a:clrTo>
            </a:clrChange>
          </a:blip>
          <a:stretch>
            <a:fillRect/>
          </a:stretch>
        </p:blipFill>
        <p:spPr>
          <a:xfrm>
            <a:off x="1" y="4285409"/>
            <a:ext cx="12211607" cy="2572590"/>
          </a:xfrm>
          <a:prstGeom prst="rect">
            <a:avLst/>
          </a:prstGeom>
        </p:spPr>
      </p:pic>
      <p:sp>
        <p:nvSpPr>
          <p:cNvPr id="9" name="Text Placeholder 8"/>
          <p:cNvSpPr>
            <a:spLocks noGrp="1"/>
          </p:cNvSpPr>
          <p:nvPr>
            <p:ph type="body" sz="quarter" idx="11" hasCustomPrompt="1"/>
          </p:nvPr>
        </p:nvSpPr>
        <p:spPr>
          <a:xfrm>
            <a:off x="8864686" y="5607834"/>
            <a:ext cx="2794728" cy="400600"/>
          </a:xfrm>
        </p:spPr>
        <p:txBody>
          <a:bodyPr/>
          <a:lstStyle>
            <a:lvl1pPr marL="0" indent="0" algn="r">
              <a:buNone/>
              <a:defRPr sz="2000" b="0">
                <a:solidFill>
                  <a:schemeClr val="bg1"/>
                </a:solidFill>
              </a:defRPr>
            </a:lvl1pPr>
          </a:lstStyle>
          <a:p>
            <a:pPr lvl="0"/>
            <a:r>
              <a:rPr lang="en-GB" dirty="0"/>
              <a:t>Author</a:t>
            </a:r>
          </a:p>
        </p:txBody>
      </p:sp>
      <p:sp>
        <p:nvSpPr>
          <p:cNvPr id="11" name="Text Placeholder 10"/>
          <p:cNvSpPr>
            <a:spLocks noGrp="1"/>
          </p:cNvSpPr>
          <p:nvPr>
            <p:ph type="body" sz="quarter" idx="12" hasCustomPrompt="1"/>
          </p:nvPr>
        </p:nvSpPr>
        <p:spPr>
          <a:xfrm>
            <a:off x="8865322" y="6103938"/>
            <a:ext cx="2794728" cy="431800"/>
          </a:xfrm>
        </p:spPr>
        <p:txBody>
          <a:bodyPr/>
          <a:lstStyle>
            <a:lvl1pPr marL="0" indent="0" algn="r">
              <a:buNone/>
              <a:defRPr sz="1800">
                <a:solidFill>
                  <a:schemeClr val="bg1"/>
                </a:solidFill>
              </a:defRPr>
            </a:lvl1pPr>
          </a:lstStyle>
          <a:p>
            <a:pPr lvl="0"/>
            <a:r>
              <a:rPr lang="en-GB" dirty="0"/>
              <a:t>Date</a:t>
            </a:r>
          </a:p>
        </p:txBody>
      </p:sp>
      <p:sp>
        <p:nvSpPr>
          <p:cNvPr id="13" name="Text Placeholder 12"/>
          <p:cNvSpPr>
            <a:spLocks noGrp="1"/>
          </p:cNvSpPr>
          <p:nvPr>
            <p:ph type="body" sz="quarter" idx="13" hasCustomPrompt="1"/>
          </p:nvPr>
        </p:nvSpPr>
        <p:spPr>
          <a:xfrm>
            <a:off x="389039" y="1277939"/>
            <a:ext cx="10739059" cy="3006725"/>
          </a:xfrm>
        </p:spPr>
        <p:txBody>
          <a:bodyPr/>
          <a:lstStyle>
            <a:lvl1pPr marL="0" indent="0">
              <a:buNone/>
              <a:defRPr sz="1600"/>
            </a:lvl1pPr>
          </a:lstStyle>
          <a:p>
            <a:pPr marL="0" indent="0">
              <a:buNone/>
            </a:pPr>
            <a:r>
              <a:rPr lang="en-GB" sz="5400" dirty="0"/>
              <a:t>[title of board]</a:t>
            </a:r>
            <a:endParaRPr lang="en-GB" sz="5400" b="1" dirty="0"/>
          </a:p>
          <a:p>
            <a:pPr marL="0" indent="0">
              <a:buNone/>
            </a:pPr>
            <a:r>
              <a:rPr lang="en-GB" sz="3200" b="1" dirty="0"/>
              <a:t>[type of presentation e.g. update, briefing, debrief]</a:t>
            </a:r>
          </a:p>
          <a:p>
            <a:pPr marL="0" indent="0">
              <a:buNone/>
            </a:pPr>
            <a:r>
              <a:rPr lang="en-GB" sz="2800" dirty="0"/>
              <a:t>[insert title </a:t>
            </a:r>
            <a:r>
              <a:rPr lang="en-GB" sz="2800" dirty="0" err="1"/>
              <a:t>eg</a:t>
            </a:r>
            <a:r>
              <a:rPr lang="en-GB" sz="2800" dirty="0"/>
              <a:t>. Stop and Search]</a:t>
            </a:r>
          </a:p>
        </p:txBody>
      </p:sp>
      <p:pic>
        <p:nvPicPr>
          <p:cNvPr id="4" name="Picture 3" descr="A police badge with text&#10;&#10;Description automatically generated">
            <a:extLst>
              <a:ext uri="{FF2B5EF4-FFF2-40B4-BE49-F238E27FC236}">
                <a16:creationId xmlns:a16="http://schemas.microsoft.com/office/drawing/2014/main" id="{719C8AE0-56C8-382F-C2E5-880E04107D8F}"/>
              </a:ext>
            </a:extLst>
          </p:cNvPr>
          <p:cNvPicPr>
            <a:picLocks noChangeAspect="1"/>
          </p:cNvPicPr>
          <p:nvPr userDrawn="1"/>
        </p:nvPicPr>
        <p:blipFill>
          <a:blip r:embed="rId3"/>
          <a:stretch>
            <a:fillRect/>
          </a:stretch>
        </p:blipFill>
        <p:spPr>
          <a:xfrm>
            <a:off x="9882126" y="-115896"/>
            <a:ext cx="2071580" cy="1465243"/>
          </a:xfrm>
          <a:prstGeom prst="rect">
            <a:avLst/>
          </a:prstGeom>
        </p:spPr>
      </p:pic>
    </p:spTree>
    <p:extLst>
      <p:ext uri="{BB962C8B-B14F-4D97-AF65-F5344CB8AC3E}">
        <p14:creationId xmlns:p14="http://schemas.microsoft.com/office/powerpoint/2010/main" val="136034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1224-7BBD-471A-9D34-CE4A90E480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923EB7-9C25-4693-96A0-E85857D76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89C24-4917-4B99-82B1-7E3DDEED9563}"/>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D6529EF-41CC-4887-8C2C-87DE764C3FE4}"/>
              </a:ext>
            </a:extLst>
          </p:cNvPr>
          <p:cNvSpPr>
            <a:spLocks noGrp="1"/>
          </p:cNvSpPr>
          <p:nvPr>
            <p:ph type="ftr" sz="quarter" idx="11"/>
          </p:nvPr>
        </p:nvSpPr>
        <p:spPr/>
        <p:txBody>
          <a:bodyPr/>
          <a:lstStyle/>
          <a:p>
            <a:r>
              <a:rPr lang="en-GB"/>
              <a:t>DRAFT</a:t>
            </a:r>
            <a:endParaRPr lang="en-GB" dirty="0"/>
          </a:p>
        </p:txBody>
      </p:sp>
      <p:sp>
        <p:nvSpPr>
          <p:cNvPr id="6" name="Slide Number Placeholder 5">
            <a:extLst>
              <a:ext uri="{FF2B5EF4-FFF2-40B4-BE49-F238E27FC236}">
                <a16:creationId xmlns:a16="http://schemas.microsoft.com/office/drawing/2014/main" id="{D9CFAB2B-2687-4199-B600-07AA122917C8}"/>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189503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053A-8892-4A80-B11A-F0E38CA4E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662CD8-D7ED-4263-9111-B152447A2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B185E5-5B94-42CF-AD55-B5FD50FBB388}"/>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7DA6D888-FEA7-4045-B8F1-1E4E85CD1769}"/>
              </a:ext>
            </a:extLst>
          </p:cNvPr>
          <p:cNvSpPr>
            <a:spLocks noGrp="1"/>
          </p:cNvSpPr>
          <p:nvPr>
            <p:ph type="ftr" sz="quarter" idx="11"/>
          </p:nvPr>
        </p:nvSpPr>
        <p:spPr/>
        <p:txBody>
          <a:bodyPr/>
          <a:lstStyle/>
          <a:p>
            <a:r>
              <a:rPr lang="en-GB"/>
              <a:t>DRAFT</a:t>
            </a:r>
            <a:endParaRPr lang="en-GB" dirty="0"/>
          </a:p>
        </p:txBody>
      </p:sp>
      <p:sp>
        <p:nvSpPr>
          <p:cNvPr id="6" name="Slide Number Placeholder 5">
            <a:extLst>
              <a:ext uri="{FF2B5EF4-FFF2-40B4-BE49-F238E27FC236}">
                <a16:creationId xmlns:a16="http://schemas.microsoft.com/office/drawing/2014/main" id="{F46F9BE1-FF26-4156-B7FA-A35F1E9F8AD9}"/>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22282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E630-D8DA-4F1C-936E-B7BD6CFA7D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77E3C4-AC29-4083-BDEF-E951139300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688F35-407F-49FD-996E-EDB9E3292C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0A67C-9A5E-4288-BD78-01B67FDD09BA}"/>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DD9100C3-9351-4AE2-8610-5A7496A93885}"/>
              </a:ext>
            </a:extLst>
          </p:cNvPr>
          <p:cNvSpPr>
            <a:spLocks noGrp="1"/>
          </p:cNvSpPr>
          <p:nvPr>
            <p:ph type="ftr" sz="quarter" idx="11"/>
          </p:nvPr>
        </p:nvSpPr>
        <p:spPr/>
        <p:txBody>
          <a:bodyPr/>
          <a:lstStyle/>
          <a:p>
            <a:r>
              <a:rPr lang="en-GB"/>
              <a:t>DRAFT</a:t>
            </a:r>
            <a:endParaRPr lang="en-GB" dirty="0"/>
          </a:p>
        </p:txBody>
      </p:sp>
      <p:sp>
        <p:nvSpPr>
          <p:cNvPr id="7" name="Slide Number Placeholder 6">
            <a:extLst>
              <a:ext uri="{FF2B5EF4-FFF2-40B4-BE49-F238E27FC236}">
                <a16:creationId xmlns:a16="http://schemas.microsoft.com/office/drawing/2014/main" id="{EC7796EB-B5BC-4074-AD0A-584E214FA70C}"/>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416667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6165-CA21-492B-B349-4891587270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4E1645-E78B-41BD-8B05-AFD450DEE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F9CACA-CA66-4BDB-82B9-1044A1C557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151621-E8AE-48B0-805A-6036E26A8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98E9EF-E719-4AF2-B194-C546AA8911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E10DB7-4EC4-48EC-B114-0C84139EE5AD}"/>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C2201C9B-92C6-403B-8D6D-A0E9B2877287}"/>
              </a:ext>
            </a:extLst>
          </p:cNvPr>
          <p:cNvSpPr>
            <a:spLocks noGrp="1"/>
          </p:cNvSpPr>
          <p:nvPr>
            <p:ph type="ftr" sz="quarter" idx="11"/>
          </p:nvPr>
        </p:nvSpPr>
        <p:spPr/>
        <p:txBody>
          <a:bodyPr/>
          <a:lstStyle/>
          <a:p>
            <a:r>
              <a:rPr lang="en-GB"/>
              <a:t>DRAFT</a:t>
            </a:r>
            <a:endParaRPr lang="en-GB" dirty="0"/>
          </a:p>
        </p:txBody>
      </p:sp>
      <p:sp>
        <p:nvSpPr>
          <p:cNvPr id="9" name="Slide Number Placeholder 8">
            <a:extLst>
              <a:ext uri="{FF2B5EF4-FFF2-40B4-BE49-F238E27FC236}">
                <a16:creationId xmlns:a16="http://schemas.microsoft.com/office/drawing/2014/main" id="{C26620D7-A16D-4B09-84BF-E8DE0F08188C}"/>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270941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DE11-9310-4BC0-B0A0-8C64FD8434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BB8599-47B1-4A95-9BC2-4266AB13220E}"/>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DCB0EFB0-3973-40B3-81B6-AF14C19D58AD}"/>
              </a:ext>
            </a:extLst>
          </p:cNvPr>
          <p:cNvSpPr>
            <a:spLocks noGrp="1"/>
          </p:cNvSpPr>
          <p:nvPr>
            <p:ph type="ftr" sz="quarter" idx="11"/>
          </p:nvPr>
        </p:nvSpPr>
        <p:spPr/>
        <p:txBody>
          <a:bodyPr/>
          <a:lstStyle/>
          <a:p>
            <a:r>
              <a:rPr lang="en-GB"/>
              <a:t>DRAFT</a:t>
            </a:r>
            <a:endParaRPr lang="en-GB" dirty="0"/>
          </a:p>
        </p:txBody>
      </p:sp>
      <p:sp>
        <p:nvSpPr>
          <p:cNvPr id="5" name="Slide Number Placeholder 4">
            <a:extLst>
              <a:ext uri="{FF2B5EF4-FFF2-40B4-BE49-F238E27FC236}">
                <a16:creationId xmlns:a16="http://schemas.microsoft.com/office/drawing/2014/main" id="{8FD74DBC-42A9-41EE-8EC5-906ABF93659E}"/>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284004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38E25-14C3-4249-8A4A-31ECCDD2F32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43E02CDF-9A15-46BF-AAC5-F73BDA02073D}"/>
              </a:ext>
            </a:extLst>
          </p:cNvPr>
          <p:cNvSpPr>
            <a:spLocks noGrp="1"/>
          </p:cNvSpPr>
          <p:nvPr>
            <p:ph type="ftr" sz="quarter" idx="11"/>
          </p:nvPr>
        </p:nvSpPr>
        <p:spPr/>
        <p:txBody>
          <a:bodyPr/>
          <a:lstStyle/>
          <a:p>
            <a:r>
              <a:rPr lang="en-GB"/>
              <a:t>DRAFT</a:t>
            </a:r>
            <a:endParaRPr lang="en-GB" dirty="0"/>
          </a:p>
        </p:txBody>
      </p:sp>
      <p:sp>
        <p:nvSpPr>
          <p:cNvPr id="4" name="Slide Number Placeholder 3">
            <a:extLst>
              <a:ext uri="{FF2B5EF4-FFF2-40B4-BE49-F238E27FC236}">
                <a16:creationId xmlns:a16="http://schemas.microsoft.com/office/drawing/2014/main" id="{4BB604F9-9679-4A6A-A624-5235157B9BDF}"/>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97609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3727-5A6B-49F0-8E00-BF10C2FAB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5591A7-DE9B-445D-BFC9-21EEE711A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700061-6E04-499C-BD27-60E4797F6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DB528A-4B3F-40D1-BBD4-FEBAB93917C3}"/>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983DA631-664B-43A7-A27B-CEAC4BC65FF3}"/>
              </a:ext>
            </a:extLst>
          </p:cNvPr>
          <p:cNvSpPr>
            <a:spLocks noGrp="1"/>
          </p:cNvSpPr>
          <p:nvPr>
            <p:ph type="ftr" sz="quarter" idx="11"/>
          </p:nvPr>
        </p:nvSpPr>
        <p:spPr/>
        <p:txBody>
          <a:bodyPr/>
          <a:lstStyle/>
          <a:p>
            <a:r>
              <a:rPr lang="en-GB"/>
              <a:t>DRAFT</a:t>
            </a:r>
            <a:endParaRPr lang="en-GB" dirty="0"/>
          </a:p>
        </p:txBody>
      </p:sp>
      <p:sp>
        <p:nvSpPr>
          <p:cNvPr id="7" name="Slide Number Placeholder 6">
            <a:extLst>
              <a:ext uri="{FF2B5EF4-FFF2-40B4-BE49-F238E27FC236}">
                <a16:creationId xmlns:a16="http://schemas.microsoft.com/office/drawing/2014/main" id="{21B5A76E-323E-4417-A0F2-CEE99E1162CA}"/>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3088299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EC8F-9A56-4789-BD15-B835162F6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2A1BF8-9B56-410F-A7F5-6AD042170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D27C975-5F67-419B-8893-E55FA4F88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B3B360-5F3C-45F1-8094-3FCA676842E0}"/>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F3DEA165-03C4-4C3C-ADAF-8EFC4D0D1090}"/>
              </a:ext>
            </a:extLst>
          </p:cNvPr>
          <p:cNvSpPr>
            <a:spLocks noGrp="1"/>
          </p:cNvSpPr>
          <p:nvPr>
            <p:ph type="ftr" sz="quarter" idx="11"/>
          </p:nvPr>
        </p:nvSpPr>
        <p:spPr/>
        <p:txBody>
          <a:bodyPr/>
          <a:lstStyle/>
          <a:p>
            <a:r>
              <a:rPr lang="en-GB"/>
              <a:t>DRAFT</a:t>
            </a:r>
            <a:endParaRPr lang="en-GB" dirty="0"/>
          </a:p>
        </p:txBody>
      </p:sp>
      <p:sp>
        <p:nvSpPr>
          <p:cNvPr id="7" name="Slide Number Placeholder 6">
            <a:extLst>
              <a:ext uri="{FF2B5EF4-FFF2-40B4-BE49-F238E27FC236}">
                <a16:creationId xmlns:a16="http://schemas.microsoft.com/office/drawing/2014/main" id="{74033BDD-2F1A-4027-86F7-B04B1E666941}"/>
              </a:ext>
            </a:extLst>
          </p:cNvPr>
          <p:cNvSpPr>
            <a:spLocks noGrp="1"/>
          </p:cNvSpPr>
          <p:nvPr>
            <p:ph type="sldNum" sz="quarter" idx="12"/>
          </p:nvPr>
        </p:nvSpPr>
        <p:spPr/>
        <p:txBody>
          <a:bodyPr/>
          <a:lstStyle/>
          <a:p>
            <a:fld id="{24974B79-B994-41AB-BA25-FCF3D9A88056}" type="slidenum">
              <a:rPr lang="en-GB" smtClean="0"/>
              <a:t>‹#›</a:t>
            </a:fld>
            <a:endParaRPr lang="en-GB" dirty="0"/>
          </a:p>
        </p:txBody>
      </p:sp>
    </p:spTree>
    <p:extLst>
      <p:ext uri="{BB962C8B-B14F-4D97-AF65-F5344CB8AC3E}">
        <p14:creationId xmlns:p14="http://schemas.microsoft.com/office/powerpoint/2010/main" val="378929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ABD1B-6535-431F-8D05-B9465A2E3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62E992-3221-405A-A177-FC1599D47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50598-500D-4621-B2CB-86F602A8D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FF523B8E-3884-4017-9278-E48D13732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a:t>
            </a:r>
            <a:endParaRPr lang="en-GB" dirty="0"/>
          </a:p>
        </p:txBody>
      </p:sp>
      <p:sp>
        <p:nvSpPr>
          <p:cNvPr id="6" name="Slide Number Placeholder 5">
            <a:extLst>
              <a:ext uri="{FF2B5EF4-FFF2-40B4-BE49-F238E27FC236}">
                <a16:creationId xmlns:a16="http://schemas.microsoft.com/office/drawing/2014/main" id="{3856173C-A9C8-4A8B-9F26-537512327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74B79-B994-41AB-BA25-FCF3D9A88056}" type="slidenum">
              <a:rPr lang="en-GB" smtClean="0"/>
              <a:t>‹#›</a:t>
            </a:fld>
            <a:endParaRPr lang="en-GB" dirty="0"/>
          </a:p>
        </p:txBody>
      </p:sp>
    </p:spTree>
    <p:extLst>
      <p:ext uri="{BB962C8B-B14F-4D97-AF65-F5344CB8AC3E}">
        <p14:creationId xmlns:p14="http://schemas.microsoft.com/office/powerpoint/2010/main" val="397916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emf"/><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emf"/><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1.emf"/><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emf"/><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6.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5.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5.png"/><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79.png"/><Relationship Id="rId4" Type="http://schemas.openxmlformats.org/officeDocument/2006/relationships/image" Target="../media/image1.emf"/><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1.emf"/><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emf"/><Relationship Id="rId7"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93.png"/><Relationship Id="rId11" Type="http://schemas.openxmlformats.org/officeDocument/2006/relationships/image" Target="../media/image97.png"/><Relationship Id="rId5" Type="http://schemas.openxmlformats.org/officeDocument/2006/relationships/image" Target="../media/image92.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6.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5.png"/><Relationship Id="rId3" Type="http://schemas.openxmlformats.org/officeDocument/2006/relationships/image" Target="../media/image1.emf"/><Relationship Id="rId7" Type="http://schemas.openxmlformats.org/officeDocument/2006/relationships/image" Target="../media/image100.png"/><Relationship Id="rId12"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5.png"/><Relationship Id="rId9" Type="http://schemas.openxmlformats.org/officeDocument/2006/relationships/image" Target="../media/image102.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108.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9.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5.png"/><Relationship Id="rId10" Type="http://schemas.openxmlformats.org/officeDocument/2006/relationships/image" Target="../media/image113.png"/><Relationship Id="rId4" Type="http://schemas.openxmlformats.org/officeDocument/2006/relationships/image" Target="../media/image1.emf"/><Relationship Id="rId9" Type="http://schemas.openxmlformats.org/officeDocument/2006/relationships/image" Target="../media/image112.png"/></Relationships>
</file>

<file path=ppt/slides/_rels/slide2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emf"/><Relationship Id="rId7" Type="http://schemas.openxmlformats.org/officeDocument/2006/relationships/image" Target="../media/image11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1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7.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emf"/><Relationship Id="rId7" Type="http://schemas.openxmlformats.org/officeDocument/2006/relationships/image" Target="../media/image11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8.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emf"/><Relationship Id="rId7" Type="http://schemas.openxmlformats.org/officeDocument/2006/relationships/image" Target="../media/image123.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22.png"/><Relationship Id="rId11" Type="http://schemas.openxmlformats.org/officeDocument/2006/relationships/image" Target="../media/image6.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5.png"/><Relationship Id="rId9" Type="http://schemas.openxmlformats.org/officeDocument/2006/relationships/image" Target="../media/image125.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129.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28.png"/><Relationship Id="rId5" Type="http://schemas.openxmlformats.org/officeDocument/2006/relationships/image" Target="../media/image127.png"/><Relationship Id="rId10" Type="http://schemas.openxmlformats.org/officeDocument/2006/relationships/image" Target="../media/image131.png"/><Relationship Id="rId4" Type="http://schemas.openxmlformats.org/officeDocument/2006/relationships/image" Target="../media/image5.png"/><Relationship Id="rId9"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emf"/><Relationship Id="rId7" Type="http://schemas.openxmlformats.org/officeDocument/2006/relationships/image" Target="../media/image136.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5.pn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emf"/><Relationship Id="rId7" Type="http://schemas.openxmlformats.org/officeDocument/2006/relationships/image" Target="../media/image140.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5.png"/><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emf"/><Relationship Id="rId7" Type="http://schemas.openxmlformats.org/officeDocument/2006/relationships/image" Target="../media/image148.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4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0.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153.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emf"/><Relationship Id="rId7" Type="http://schemas.openxmlformats.org/officeDocument/2006/relationships/image" Target="../media/image155.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54.png"/><Relationship Id="rId4" Type="http://schemas.openxmlformats.org/officeDocument/2006/relationships/image" Target="../media/image5.png"/><Relationship Id="rId9" Type="http://schemas.openxmlformats.org/officeDocument/2006/relationships/image" Target="../media/image157.png"/></Relationships>
</file>

<file path=ppt/slides/_rels/slide4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emf"/><Relationship Id="rId7" Type="http://schemas.openxmlformats.org/officeDocument/2006/relationships/image" Target="../media/image160.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5.png"/><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64.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63.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67.emf"/><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66.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emf"/><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168.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emf"/><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7901" y="2088943"/>
            <a:ext cx="11736198" cy="3423387"/>
          </a:xfrm>
        </p:spPr>
        <p:txBody>
          <a:bodyPr>
            <a:normAutofit fontScale="92500" lnSpcReduction="10000"/>
          </a:bodyPr>
          <a:lstStyle/>
          <a:p>
            <a:pPr marL="0" indent="0">
              <a:buNone/>
            </a:pPr>
            <a:r>
              <a:rPr lang="en-GB" sz="6000" b="1" dirty="0"/>
              <a:t>Public Performance Meeting</a:t>
            </a:r>
          </a:p>
          <a:p>
            <a:pPr marL="0" indent="0">
              <a:buNone/>
            </a:pPr>
            <a:br>
              <a:rPr lang="en-GB" sz="4800" b="1" dirty="0"/>
            </a:br>
            <a:r>
              <a:rPr lang="en-GB" sz="4800" b="1" dirty="0"/>
              <a:t>14 May 2026</a:t>
            </a:r>
            <a:br>
              <a:rPr lang="en-GB" sz="4800" b="1" dirty="0"/>
            </a:br>
            <a:r>
              <a:rPr lang="en-GB" sz="4800" b="1" dirty="0"/>
              <a:t> </a:t>
            </a:r>
            <a:br>
              <a:rPr lang="en-GB" sz="4800" b="1" dirty="0"/>
            </a:br>
            <a:r>
              <a:rPr lang="en-GB" sz="4000" dirty="0"/>
              <a:t>Data to 31/03/2026</a:t>
            </a:r>
            <a:br>
              <a:rPr lang="en-GB" sz="4800" b="1" dirty="0"/>
            </a:br>
            <a:endParaRPr lang="en-GB" sz="2400" dirty="0"/>
          </a:p>
        </p:txBody>
      </p:sp>
      <p:sp>
        <p:nvSpPr>
          <p:cNvPr id="3" name="Text Placeholder 2"/>
          <p:cNvSpPr>
            <a:spLocks noGrp="1"/>
          </p:cNvSpPr>
          <p:nvPr>
            <p:ph type="body" sz="quarter" idx="11"/>
          </p:nvPr>
        </p:nvSpPr>
        <p:spPr/>
        <p:txBody>
          <a:bodyPr/>
          <a:lstStyle/>
          <a:p>
            <a:r>
              <a:rPr lang="en-GB" dirty="0"/>
              <a:t>Performance Team</a:t>
            </a:r>
          </a:p>
        </p:txBody>
      </p:sp>
      <p:sp>
        <p:nvSpPr>
          <p:cNvPr id="4" name="Text Placeholder 3"/>
          <p:cNvSpPr>
            <a:spLocks noGrp="1"/>
          </p:cNvSpPr>
          <p:nvPr>
            <p:ph type="body" sz="quarter" idx="12"/>
          </p:nvPr>
        </p:nvSpPr>
        <p:spPr/>
        <p:txBody>
          <a:bodyPr/>
          <a:lstStyle/>
          <a:p>
            <a:r>
              <a:rPr lang="en-GB" dirty="0"/>
              <a:t>May 2026</a:t>
            </a:r>
          </a:p>
        </p:txBody>
      </p:sp>
      <p:pic>
        <p:nvPicPr>
          <p:cNvPr id="5" name="Picture 2" descr="https://sp-intranet.staffordshire.police.uk/wp-content/uploads/2023/09/New-crest-logo-sept23.jpg">
            <a:extLst>
              <a:ext uri="{FF2B5EF4-FFF2-40B4-BE49-F238E27FC236}">
                <a16:creationId xmlns:a16="http://schemas.microsoft.com/office/drawing/2014/main" id="{297C9423-4181-4050-8766-015BA095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950" y="143698"/>
            <a:ext cx="4251420" cy="1945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F67EBA1-5613-33CB-571C-001B53B8E5F0}"/>
              </a:ext>
            </a:extLst>
          </p:cNvPr>
          <p:cNvPicPr>
            <a:picLocks noChangeAspect="1"/>
          </p:cNvPicPr>
          <p:nvPr/>
        </p:nvPicPr>
        <p:blipFill>
          <a:blip r:embed="rId4"/>
          <a:stretch>
            <a:fillRect/>
          </a:stretch>
        </p:blipFill>
        <p:spPr>
          <a:xfrm>
            <a:off x="9472785" y="1887422"/>
            <a:ext cx="2590585" cy="994650"/>
          </a:xfrm>
          <a:prstGeom prst="rect">
            <a:avLst/>
          </a:prstGeom>
        </p:spPr>
      </p:pic>
    </p:spTree>
    <p:extLst>
      <p:ext uri="{BB962C8B-B14F-4D97-AF65-F5344CB8AC3E}">
        <p14:creationId xmlns:p14="http://schemas.microsoft.com/office/powerpoint/2010/main" val="269063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000" dirty="0">
                <a:solidFill>
                  <a:schemeClr val="bg1"/>
                </a:solidFill>
              </a:rPr>
              <a:t>3.4 Roads Policing – Community Speedwatch</a:t>
            </a:r>
          </a:p>
        </p:txBody>
      </p:sp>
      <p:sp>
        <p:nvSpPr>
          <p:cNvPr id="12" name="Rectangle: Top Corners Rounded 11">
            <a:extLst>
              <a:ext uri="{FF2B5EF4-FFF2-40B4-BE49-F238E27FC236}">
                <a16:creationId xmlns:a16="http://schemas.microsoft.com/office/drawing/2014/main" id="{EC97D418-0747-428A-A0DD-9C6BCF8F15A3}"/>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4B2FE7AF-F7DF-402E-9B71-10509AD715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52BBE49-6328-4C1D-98FD-91CBC9ACA9B9}"/>
              </a:ext>
            </a:extLst>
          </p:cNvPr>
          <p:cNvSpPr txBox="1">
            <a:spLocks/>
          </p:cNvSpPr>
          <p:nvPr/>
        </p:nvSpPr>
        <p:spPr>
          <a:xfrm>
            <a:off x="8554453" y="121187"/>
            <a:ext cx="1846014"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8" name="Rectangle 7">
            <a:extLst>
              <a:ext uri="{FF2B5EF4-FFF2-40B4-BE49-F238E27FC236}">
                <a16:creationId xmlns:a16="http://schemas.microsoft.com/office/drawing/2014/main" id="{7AEB0B82-B61A-4405-A59A-F4FF3C745B67}"/>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2">
            <a:extLst>
              <a:ext uri="{FF2B5EF4-FFF2-40B4-BE49-F238E27FC236}">
                <a16:creationId xmlns:a16="http://schemas.microsoft.com/office/drawing/2014/main" id="{42F6167A-30F1-4D29-A577-1BECC2580D65}"/>
              </a:ext>
            </a:extLst>
          </p:cNvPr>
          <p:cNvSpPr>
            <a:spLocks noGrp="1"/>
          </p:cNvSpPr>
          <p:nvPr>
            <p:ph type="body" sz="quarter" idx="10"/>
          </p:nvPr>
        </p:nvSpPr>
        <p:spPr>
          <a:xfrm>
            <a:off x="11450031" y="6438281"/>
            <a:ext cx="571649" cy="338137"/>
          </a:xfrm>
        </p:spPr>
        <p:txBody>
          <a:bodyPr>
            <a:normAutofit lnSpcReduction="10000"/>
          </a:bodyPr>
          <a:lstStyle/>
          <a:p>
            <a:r>
              <a:rPr lang="en-GB" sz="1800" dirty="0">
                <a:solidFill>
                  <a:schemeClr val="tx1"/>
                </a:solidFill>
              </a:rPr>
              <a:t>10</a:t>
            </a:r>
          </a:p>
        </p:txBody>
      </p:sp>
      <p:graphicFrame>
        <p:nvGraphicFramePr>
          <p:cNvPr id="3" name="Table 2">
            <a:extLst>
              <a:ext uri="{FF2B5EF4-FFF2-40B4-BE49-F238E27FC236}">
                <a16:creationId xmlns:a16="http://schemas.microsoft.com/office/drawing/2014/main" id="{AE466880-5B88-41A3-8556-C3F7329A7C67}"/>
              </a:ext>
            </a:extLst>
          </p:cNvPr>
          <p:cNvGraphicFramePr>
            <a:graphicFrameLocks noGrp="1"/>
          </p:cNvGraphicFramePr>
          <p:nvPr/>
        </p:nvGraphicFramePr>
        <p:xfrm>
          <a:off x="68991" y="755994"/>
          <a:ext cx="3706145" cy="1327494"/>
        </p:xfrm>
        <a:graphic>
          <a:graphicData uri="http://schemas.openxmlformats.org/drawingml/2006/table">
            <a:tbl>
              <a:tblPr firstRow="1" firstCol="1" bandRow="1">
                <a:tableStyleId>{5C22544A-7EE6-4342-B048-85BDC9FD1C3A}</a:tableStyleId>
              </a:tblPr>
              <a:tblGrid>
                <a:gridCol w="2874235">
                  <a:extLst>
                    <a:ext uri="{9D8B030D-6E8A-4147-A177-3AD203B41FA5}">
                      <a16:colId xmlns:a16="http://schemas.microsoft.com/office/drawing/2014/main" val="3745771449"/>
                    </a:ext>
                  </a:extLst>
                </a:gridCol>
                <a:gridCol w="831910">
                  <a:extLst>
                    <a:ext uri="{9D8B030D-6E8A-4147-A177-3AD203B41FA5}">
                      <a16:colId xmlns:a16="http://schemas.microsoft.com/office/drawing/2014/main" val="278889647"/>
                    </a:ext>
                  </a:extLst>
                </a:gridCol>
              </a:tblGrid>
              <a:tr h="442498">
                <a:tc>
                  <a:txBody>
                    <a:bodyPr/>
                    <a:lstStyle/>
                    <a:p>
                      <a:pPr indent="153035">
                        <a:spcAft>
                          <a:spcPts val="0"/>
                        </a:spcAft>
                      </a:pPr>
                      <a:r>
                        <a:rPr lang="en-GB" sz="1200" dirty="0">
                          <a:effectLst/>
                        </a:rPr>
                        <a:t>1</a:t>
                      </a:r>
                      <a:r>
                        <a:rPr lang="en-GB" sz="1200" baseline="30000" dirty="0">
                          <a:effectLst/>
                        </a:rPr>
                        <a:t>st</a:t>
                      </a:r>
                      <a:r>
                        <a:rPr lang="en-GB" sz="1200" dirty="0">
                          <a:effectLst/>
                        </a:rPr>
                        <a:t> January 2026 to 27</a:t>
                      </a:r>
                      <a:r>
                        <a:rPr lang="en-GB" sz="1200" baseline="30000" dirty="0">
                          <a:effectLst/>
                        </a:rPr>
                        <a:t>th</a:t>
                      </a:r>
                      <a:r>
                        <a:rPr lang="en-GB" sz="1200" dirty="0">
                          <a:effectLst/>
                        </a:rPr>
                        <a:t> March 2026</a:t>
                      </a:r>
                      <a:endParaRPr lang="en-GB" sz="11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endParaRPr lang="en-GB" sz="1200" dirty="0">
                        <a:solidFill>
                          <a:srgbClr val="FF0000"/>
                        </a:solidFill>
                        <a:effectLst/>
                        <a:latin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2262651"/>
                  </a:ext>
                </a:extLst>
              </a:tr>
              <a:tr h="442498">
                <a:tc>
                  <a:txBody>
                    <a:bodyPr/>
                    <a:lstStyle/>
                    <a:p>
                      <a:pPr marL="176213" indent="-23813">
                        <a:spcAft>
                          <a:spcPts val="0"/>
                        </a:spcAft>
                      </a:pPr>
                      <a:r>
                        <a:rPr lang="en-GB" sz="1200" dirty="0">
                          <a:effectLst/>
                        </a:rPr>
                        <a:t>Total number of monitoring sessions</a:t>
                      </a:r>
                      <a:endParaRPr lang="en-GB" sz="11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latin typeface="Calibri" panose="020F0502020204030204" pitchFamily="34" charset="0"/>
                          <a:ea typeface="Tahoma" panose="020B0604030504040204" pitchFamily="34" charset="0"/>
                          <a:cs typeface="Times New Roman" panose="02020603050405020304" pitchFamily="18" charset="0"/>
                        </a:rPr>
                        <a:t>177</a:t>
                      </a:r>
                      <a:endParaRPr lang="en-GB" sz="11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720735"/>
                  </a:ext>
                </a:extLst>
              </a:tr>
              <a:tr h="442498">
                <a:tc>
                  <a:txBody>
                    <a:bodyPr/>
                    <a:lstStyle/>
                    <a:p>
                      <a:pPr indent="152400">
                        <a:spcAft>
                          <a:spcPts val="0"/>
                        </a:spcAft>
                      </a:pPr>
                      <a:r>
                        <a:rPr lang="en-GB" sz="1200" dirty="0">
                          <a:effectLst/>
                        </a:rPr>
                        <a:t>Total hours of monitoring</a:t>
                      </a:r>
                      <a:endParaRPr lang="en-GB" sz="11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rPr>
                        <a:t>162 hours</a:t>
                      </a:r>
                      <a:endParaRPr lang="en-GB" sz="11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0642198"/>
                  </a:ext>
                </a:extLst>
              </a:tr>
            </a:tbl>
          </a:graphicData>
        </a:graphic>
      </p:graphicFrame>
      <p:sp>
        <p:nvSpPr>
          <p:cNvPr id="4" name="Rectangle 3">
            <a:extLst>
              <a:ext uri="{FF2B5EF4-FFF2-40B4-BE49-F238E27FC236}">
                <a16:creationId xmlns:a16="http://schemas.microsoft.com/office/drawing/2014/main" id="{6B447A27-C0CC-4E3B-9BCF-D0E2639CD9B2}"/>
              </a:ext>
            </a:extLst>
          </p:cNvPr>
          <p:cNvSpPr>
            <a:spLocks noChangeArrowheads="1"/>
          </p:cNvSpPr>
          <p:nvPr/>
        </p:nvSpPr>
        <p:spPr bwMode="auto">
          <a:xfrm>
            <a:off x="631648" y="2125379"/>
            <a:ext cx="258083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Volunteer Overview / Activity</a:t>
            </a:r>
            <a:endParaRPr kumimoji="0" lang="en-GB" altLang="en-US" sz="8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E6FE11B7-1EB6-4334-8371-4E1ADA0F6018}"/>
              </a:ext>
            </a:extLst>
          </p:cNvPr>
          <p:cNvSpPr>
            <a:spLocks noChangeArrowheads="1"/>
          </p:cNvSpPr>
          <p:nvPr/>
        </p:nvSpPr>
        <p:spPr bwMode="auto">
          <a:xfrm>
            <a:off x="5870857" y="713303"/>
            <a:ext cx="16562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Outcomes of Activity</a:t>
            </a:r>
            <a:endParaRPr kumimoji="0" lang="en-GB" altLang="en-US" sz="800" b="0"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CC7CB550-5949-4C1F-8B1C-68A2A01947C1}"/>
              </a:ext>
            </a:extLst>
          </p:cNvPr>
          <p:cNvSpPr>
            <a:spLocks noChangeArrowheads="1"/>
          </p:cNvSpPr>
          <p:nvPr/>
        </p:nvSpPr>
        <p:spPr bwMode="auto">
          <a:xfrm>
            <a:off x="3937000" y="9394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7" name="Rectangle 16">
            <a:extLst>
              <a:ext uri="{FF2B5EF4-FFF2-40B4-BE49-F238E27FC236}">
                <a16:creationId xmlns:a16="http://schemas.microsoft.com/office/drawing/2014/main" id="{5D8BB467-49B9-4CFF-95A6-696957B203D9}"/>
              </a:ext>
            </a:extLst>
          </p:cNvPr>
          <p:cNvSpPr/>
          <p:nvPr/>
        </p:nvSpPr>
        <p:spPr>
          <a:xfrm>
            <a:off x="5283604" y="3938762"/>
            <a:ext cx="6839405" cy="2462213"/>
          </a:xfrm>
          <a:prstGeom prst="rect">
            <a:avLst/>
          </a:prstGeom>
        </p:spPr>
        <p:txBody>
          <a:bodyPr wrap="square">
            <a:spAutoFit/>
          </a:bodyPr>
          <a:lstStyle/>
          <a:p>
            <a:pPr algn="just">
              <a:spcAft>
                <a:spcPts val="0"/>
              </a:spcAft>
            </a:pPr>
            <a:r>
              <a:rPr lang="en-GB" sz="1400" b="1" dirty="0">
                <a:ea typeface="Tahoma" panose="020B0604030504040204" pitchFamily="34" charset="0"/>
              </a:rPr>
              <a:t>Ongoing projects:</a:t>
            </a:r>
            <a:endParaRPr lang="en-GB" sz="1400" dirty="0">
              <a:ea typeface="Tahoma" panose="020B0604030504040204" pitchFamily="34" charset="0"/>
            </a:endParaRPr>
          </a:p>
          <a:p>
            <a:pPr algn="just">
              <a:spcAft>
                <a:spcPts val="0"/>
              </a:spcAft>
            </a:pPr>
            <a:r>
              <a:rPr lang="en-GB" sz="1400" dirty="0">
                <a:ea typeface="Tahoma" panose="020B0604030504040204" pitchFamily="34" charset="0"/>
              </a:rPr>
              <a:t>Instead of making Community Speedwatch bigger (growth of groups/volunteers) the plan is to make it better, and by doing so growth will follow. </a:t>
            </a:r>
          </a:p>
          <a:p>
            <a:pPr algn="just">
              <a:spcAft>
                <a:spcPts val="0"/>
              </a:spcAft>
            </a:pPr>
            <a:endParaRPr lang="en-GB" sz="1400" dirty="0">
              <a:ea typeface="Tahoma" panose="020B0604030504040204" pitchFamily="34" charset="0"/>
            </a:endParaRPr>
          </a:p>
          <a:p>
            <a:pPr lvl="0" algn="just"/>
            <a:r>
              <a:rPr lang="en-GB" sz="1400" dirty="0">
                <a:ea typeface="Tahoma" panose="020B0604030504040204" pitchFamily="34" charset="0"/>
              </a:rPr>
              <a:t>We can achieve this by:</a:t>
            </a:r>
          </a:p>
          <a:p>
            <a:pPr marL="285750" lvl="0" indent="-285750" algn="just">
              <a:buFont typeface="Arial" panose="020B0604020202020204" pitchFamily="34" charset="0"/>
              <a:buChar char="•"/>
            </a:pPr>
            <a:r>
              <a:rPr lang="en-GB" sz="1400" dirty="0"/>
              <a:t>Increasing the links with PCSOs to strengthen community engagement within policing</a:t>
            </a:r>
          </a:p>
          <a:p>
            <a:pPr marL="285750" lvl="0" indent="-285750" algn="just">
              <a:buFont typeface="Arial" panose="020B0604020202020204" pitchFamily="34" charset="0"/>
              <a:buChar char="•"/>
            </a:pPr>
            <a:r>
              <a:rPr lang="en-GB" sz="1400" dirty="0"/>
              <a:t>Promote the use of volunteers in policing through Corporate Communications</a:t>
            </a:r>
          </a:p>
          <a:p>
            <a:pPr marL="285750" lvl="0" indent="-285750" algn="just">
              <a:buFont typeface="Arial" panose="020B0604020202020204" pitchFamily="34" charset="0"/>
              <a:buChar char="•"/>
            </a:pPr>
            <a:r>
              <a:rPr lang="en-GB" sz="1400" dirty="0"/>
              <a:t>Further strengthen partnership working and good practice with neighbouring forces who operate Community Speedwatch</a:t>
            </a:r>
          </a:p>
          <a:p>
            <a:pPr marL="285750" lvl="0" indent="-285750" algn="just">
              <a:buFont typeface="Arial" panose="020B0604020202020204" pitchFamily="34" charset="0"/>
              <a:buChar char="•"/>
            </a:pPr>
            <a:r>
              <a:rPr lang="en-GB" sz="1400" dirty="0"/>
              <a:t>Involve Community Speedwatch in more road safety operations with </a:t>
            </a:r>
            <a:r>
              <a:rPr lang="en-GB" sz="1400" dirty="0">
                <a:highlight>
                  <a:srgbClr val="FFFFFF"/>
                </a:highlight>
              </a:rPr>
              <a:t>local policing teams, the Road Crime Team </a:t>
            </a:r>
            <a:r>
              <a:rPr lang="en-GB" sz="1400" dirty="0"/>
              <a:t>and the Safety Camera Team.</a:t>
            </a:r>
          </a:p>
        </p:txBody>
      </p:sp>
      <p:pic>
        <p:nvPicPr>
          <p:cNvPr id="7" name="Picture 6">
            <a:extLst>
              <a:ext uri="{FF2B5EF4-FFF2-40B4-BE49-F238E27FC236}">
                <a16:creationId xmlns:a16="http://schemas.microsoft.com/office/drawing/2014/main" id="{6D672185-3F93-8B88-2BC2-B0C43972F67E}"/>
              </a:ext>
            </a:extLst>
          </p:cNvPr>
          <p:cNvPicPr>
            <a:picLocks noChangeAspect="1"/>
          </p:cNvPicPr>
          <p:nvPr/>
        </p:nvPicPr>
        <p:blipFill>
          <a:blip r:embed="rId5"/>
          <a:stretch>
            <a:fillRect/>
          </a:stretch>
        </p:blipFill>
        <p:spPr>
          <a:xfrm>
            <a:off x="7015244" y="-7281"/>
            <a:ext cx="1447046" cy="557035"/>
          </a:xfrm>
          <a:prstGeom prst="rect">
            <a:avLst/>
          </a:prstGeom>
        </p:spPr>
      </p:pic>
      <p:pic>
        <p:nvPicPr>
          <p:cNvPr id="22" name="Picture 21">
            <a:extLst>
              <a:ext uri="{FF2B5EF4-FFF2-40B4-BE49-F238E27FC236}">
                <a16:creationId xmlns:a16="http://schemas.microsoft.com/office/drawing/2014/main" id="{D7A7DE45-C4C5-B908-6249-56CAE55CC31E}"/>
              </a:ext>
            </a:extLst>
          </p:cNvPr>
          <p:cNvPicPr>
            <a:picLocks noChangeAspect="1"/>
          </p:cNvPicPr>
          <p:nvPr/>
        </p:nvPicPr>
        <p:blipFill>
          <a:blip r:embed="rId6"/>
          <a:stretch>
            <a:fillRect/>
          </a:stretch>
        </p:blipFill>
        <p:spPr>
          <a:xfrm>
            <a:off x="240660" y="2360820"/>
            <a:ext cx="3461605" cy="2169172"/>
          </a:xfrm>
          <a:prstGeom prst="rect">
            <a:avLst/>
          </a:prstGeom>
        </p:spPr>
      </p:pic>
      <p:pic>
        <p:nvPicPr>
          <p:cNvPr id="24" name="Picture 23">
            <a:extLst>
              <a:ext uri="{FF2B5EF4-FFF2-40B4-BE49-F238E27FC236}">
                <a16:creationId xmlns:a16="http://schemas.microsoft.com/office/drawing/2014/main" id="{277558CE-9570-259A-2CBE-A90C352E723D}"/>
              </a:ext>
            </a:extLst>
          </p:cNvPr>
          <p:cNvPicPr>
            <a:picLocks noChangeAspect="1"/>
          </p:cNvPicPr>
          <p:nvPr/>
        </p:nvPicPr>
        <p:blipFill>
          <a:blip r:embed="rId7"/>
          <a:stretch>
            <a:fillRect/>
          </a:stretch>
        </p:blipFill>
        <p:spPr>
          <a:xfrm>
            <a:off x="170320" y="4609707"/>
            <a:ext cx="4861228" cy="2208966"/>
          </a:xfrm>
          <a:prstGeom prst="rect">
            <a:avLst/>
          </a:prstGeom>
        </p:spPr>
      </p:pic>
      <p:pic>
        <p:nvPicPr>
          <p:cNvPr id="26" name="Picture 25">
            <a:extLst>
              <a:ext uri="{FF2B5EF4-FFF2-40B4-BE49-F238E27FC236}">
                <a16:creationId xmlns:a16="http://schemas.microsoft.com/office/drawing/2014/main" id="{9BB78E03-99EE-7DA2-DBBF-EB924456A4CC}"/>
              </a:ext>
            </a:extLst>
          </p:cNvPr>
          <p:cNvPicPr>
            <a:picLocks noChangeAspect="1"/>
          </p:cNvPicPr>
          <p:nvPr/>
        </p:nvPicPr>
        <p:blipFill>
          <a:blip r:embed="rId8"/>
          <a:stretch>
            <a:fillRect/>
          </a:stretch>
        </p:blipFill>
        <p:spPr>
          <a:xfrm>
            <a:off x="3828293" y="924684"/>
            <a:ext cx="5814815" cy="2872273"/>
          </a:xfrm>
          <a:prstGeom prst="rect">
            <a:avLst/>
          </a:prstGeom>
        </p:spPr>
      </p:pic>
      <p:pic>
        <p:nvPicPr>
          <p:cNvPr id="28" name="Picture 27">
            <a:extLst>
              <a:ext uri="{FF2B5EF4-FFF2-40B4-BE49-F238E27FC236}">
                <a16:creationId xmlns:a16="http://schemas.microsoft.com/office/drawing/2014/main" id="{90D2B8DB-8A46-60A1-DD68-1484D91F2DDE}"/>
              </a:ext>
            </a:extLst>
          </p:cNvPr>
          <p:cNvPicPr>
            <a:picLocks noChangeAspect="1"/>
          </p:cNvPicPr>
          <p:nvPr/>
        </p:nvPicPr>
        <p:blipFill>
          <a:blip r:embed="rId9"/>
          <a:stretch>
            <a:fillRect/>
          </a:stretch>
        </p:blipFill>
        <p:spPr>
          <a:xfrm>
            <a:off x="9663641" y="934478"/>
            <a:ext cx="2357364" cy="2731185"/>
          </a:xfrm>
          <a:prstGeom prst="rect">
            <a:avLst/>
          </a:prstGeom>
        </p:spPr>
      </p:pic>
      <p:sp>
        <p:nvSpPr>
          <p:cNvPr id="11" name="TextBox 10">
            <a:extLst>
              <a:ext uri="{FF2B5EF4-FFF2-40B4-BE49-F238E27FC236}">
                <a16:creationId xmlns:a16="http://schemas.microsoft.com/office/drawing/2014/main" id="{2BE60BD8-1045-A73A-54AC-C434B56CBBB7}"/>
              </a:ext>
            </a:extLst>
          </p:cNvPr>
          <p:cNvSpPr txBox="1"/>
          <p:nvPr/>
        </p:nvSpPr>
        <p:spPr>
          <a:xfrm>
            <a:off x="4273902" y="5169868"/>
            <a:ext cx="757646" cy="307777"/>
          </a:xfrm>
          <a:prstGeom prst="rect">
            <a:avLst/>
          </a:prstGeom>
          <a:noFill/>
        </p:spPr>
        <p:txBody>
          <a:bodyPr wrap="square" rtlCol="0">
            <a:spAutoFit/>
          </a:bodyPr>
          <a:lstStyle/>
          <a:p>
            <a:r>
              <a:rPr lang="en-GB" sz="700" dirty="0"/>
              <a:t>2026 shows  Jan-Mar 26</a:t>
            </a:r>
          </a:p>
        </p:txBody>
      </p:sp>
    </p:spTree>
    <p:extLst>
      <p:ext uri="{BB962C8B-B14F-4D97-AF65-F5344CB8AC3E}">
        <p14:creationId xmlns:p14="http://schemas.microsoft.com/office/powerpoint/2010/main" val="354494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8867274" y="138617"/>
            <a:ext cx="1733990"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10395" y="1"/>
            <a:ext cx="12192000" cy="924678"/>
          </a:xfrm>
        </p:spPr>
        <p:txBody>
          <a:bodyPr>
            <a:normAutofit fontScale="90000"/>
          </a:bodyPr>
          <a:lstStyle/>
          <a:p>
            <a:r>
              <a:rPr lang="en-GB" sz="3800" dirty="0">
                <a:solidFill>
                  <a:schemeClr val="bg1"/>
                </a:solidFill>
              </a:rPr>
              <a:t>4 Public Confidence and Victim Surveys</a:t>
            </a:r>
            <a:br>
              <a:rPr lang="en-GB" sz="3600" dirty="0">
                <a:solidFill>
                  <a:schemeClr val="bg1"/>
                </a:solidFill>
              </a:rPr>
            </a:br>
            <a:r>
              <a:rPr lang="en-GB" sz="3600" dirty="0">
                <a:solidFill>
                  <a:schemeClr val="bg1"/>
                </a:solidFill>
              </a:rPr>
              <a:t>4.1 Public perception surveys</a:t>
            </a:r>
          </a:p>
        </p:txBody>
      </p:sp>
      <p:pic>
        <p:nvPicPr>
          <p:cNvPr id="16" name="Picture 15">
            <a:extLst>
              <a:ext uri="{FF2B5EF4-FFF2-40B4-BE49-F238E27FC236}">
                <a16:creationId xmlns:a16="http://schemas.microsoft.com/office/drawing/2014/main" id="{BA836AEE-F447-4588-8EA4-3D2B39CE351A}"/>
              </a:ext>
            </a:extLst>
          </p:cNvPr>
          <p:cNvPicPr>
            <a:picLocks noChangeAspect="1"/>
          </p:cNvPicPr>
          <p:nvPr/>
        </p:nvPicPr>
        <p:blipFill>
          <a:blip r:embed="rId5">
            <a:extLst>
              <a:ext uri="{28A0092B-C50C-407E-A947-70E740481C1C}">
                <a14:useLocalDpi xmlns:a14="http://schemas.microsoft.com/office/drawing/2010/main" val="0"/>
              </a:ext>
            </a:extLst>
          </a:blip>
          <a:srcRect b="93015"/>
          <a:stretch>
            <a:fillRect/>
          </a:stretch>
        </p:blipFill>
        <p:spPr>
          <a:xfrm>
            <a:off x="-10395" y="1004912"/>
            <a:ext cx="9880414" cy="404542"/>
          </a:xfrm>
          <a:prstGeom prst="rect">
            <a:avLst/>
          </a:prstGeom>
        </p:spPr>
      </p:pic>
      <p:sp>
        <p:nvSpPr>
          <p:cNvPr id="5" name="TextBox 4">
            <a:extLst>
              <a:ext uri="{FF2B5EF4-FFF2-40B4-BE49-F238E27FC236}">
                <a16:creationId xmlns:a16="http://schemas.microsoft.com/office/drawing/2014/main" id="{31E73ED4-5E4D-9742-E1CB-645BCE05E9B9}"/>
              </a:ext>
            </a:extLst>
          </p:cNvPr>
          <p:cNvSpPr txBox="1"/>
          <p:nvPr/>
        </p:nvSpPr>
        <p:spPr>
          <a:xfrm>
            <a:off x="9214308" y="1004912"/>
            <a:ext cx="2955309" cy="3970318"/>
          </a:xfrm>
          <a:prstGeom prst="rect">
            <a:avLst/>
          </a:prstGeom>
          <a:solidFill>
            <a:schemeClr val="accent5">
              <a:lumMod val="20000"/>
              <a:lumOff val="80000"/>
            </a:schemeClr>
          </a:solidFill>
        </p:spPr>
        <p:txBody>
          <a:bodyPr wrap="square">
            <a:spAutoFit/>
          </a:bodyPr>
          <a:lstStyle/>
          <a:p>
            <a:pPr marL="285750" indent="-285750">
              <a:buFont typeface="Arial" panose="020B0604020202020204" pitchFamily="34" charset="0"/>
              <a:buChar char="•"/>
            </a:pPr>
            <a:r>
              <a:rPr lang="en-GB" sz="1400" dirty="0"/>
              <a:t>Overall public confidence from Crime Survey England and Wales (CSEW) is at 64 per cent in September 2025. This has increased slightly compared to June 2025 (the latest previously published CSEW results) </a:t>
            </a:r>
          </a:p>
          <a:p>
            <a:pPr marL="285750" indent="-285750">
              <a:buFont typeface="Arial" panose="020B0604020202020204" pitchFamily="34" charset="0"/>
              <a:buChar char="•"/>
            </a:pPr>
            <a:r>
              <a:rPr lang="en-GB" sz="1400" dirty="0"/>
              <a:t>The telephone survey results for August 2025 showed consistent public confidence levels of 64 per cent</a:t>
            </a:r>
          </a:p>
          <a:p>
            <a:pPr marL="285750" indent="-285750">
              <a:buFont typeface="Arial" panose="020B0604020202020204" pitchFamily="34" charset="0"/>
              <a:buChar char="•"/>
            </a:pPr>
            <a:r>
              <a:rPr lang="en-GB" sz="1400" dirty="0"/>
              <a:t>Perception of ASB is consistently an area of low confidence –Staffordshire was 39 out of 42 forces nationally (previously 41) and eight</a:t>
            </a:r>
            <a:r>
              <a:rPr lang="en-GB" sz="1400" baseline="30000" dirty="0"/>
              <a:t> </a:t>
            </a:r>
            <a:r>
              <a:rPr lang="en-GB" sz="1400" dirty="0"/>
              <a:t>out of eight forces comparing MSF (previously 8) in September 2025</a:t>
            </a:r>
          </a:p>
        </p:txBody>
      </p:sp>
      <p:sp>
        <p:nvSpPr>
          <p:cNvPr id="12" name="TextBox 11">
            <a:extLst>
              <a:ext uri="{FF2B5EF4-FFF2-40B4-BE49-F238E27FC236}">
                <a16:creationId xmlns:a16="http://schemas.microsoft.com/office/drawing/2014/main" id="{5498CFAF-6A56-4DD3-A7B6-B7E255062E3B}"/>
              </a:ext>
            </a:extLst>
          </p:cNvPr>
          <p:cNvSpPr txBox="1"/>
          <p:nvPr/>
        </p:nvSpPr>
        <p:spPr>
          <a:xfrm>
            <a:off x="11698695" y="6488668"/>
            <a:ext cx="418704" cy="369332"/>
          </a:xfrm>
          <a:prstGeom prst="rect">
            <a:avLst/>
          </a:prstGeom>
          <a:noFill/>
        </p:spPr>
        <p:txBody>
          <a:bodyPr wrap="none" rtlCol="0">
            <a:spAutoFit/>
          </a:bodyPr>
          <a:lstStyle/>
          <a:p>
            <a:r>
              <a:rPr lang="en-GB" dirty="0"/>
              <a:t>11</a:t>
            </a:r>
          </a:p>
        </p:txBody>
      </p:sp>
      <p:sp>
        <p:nvSpPr>
          <p:cNvPr id="2" name="TextBox 1">
            <a:extLst>
              <a:ext uri="{FF2B5EF4-FFF2-40B4-BE49-F238E27FC236}">
                <a16:creationId xmlns:a16="http://schemas.microsoft.com/office/drawing/2014/main" id="{5D77E6D9-5424-72D7-D6C3-FD8B1B0E6B53}"/>
              </a:ext>
            </a:extLst>
          </p:cNvPr>
          <p:cNvSpPr txBox="1"/>
          <p:nvPr/>
        </p:nvSpPr>
        <p:spPr>
          <a:xfrm>
            <a:off x="93603" y="4856400"/>
            <a:ext cx="9068487" cy="1954381"/>
          </a:xfrm>
          <a:prstGeom prst="rect">
            <a:avLst/>
          </a:prstGeom>
          <a:solidFill>
            <a:schemeClr val="accent1">
              <a:lumMod val="20000"/>
              <a:lumOff val="80000"/>
            </a:schemeClr>
          </a:solidFill>
        </p:spPr>
        <p:txBody>
          <a:bodyPr wrap="square" rtlCol="0">
            <a:spAutoFit/>
          </a:bodyPr>
          <a:lstStyle/>
          <a:p>
            <a:r>
              <a:rPr lang="en-GB" sz="1100" dirty="0"/>
              <a:t>Public confidence is a key indicator of an effective and legitimate police service. In Staffordshire, public confidence in policing is measured using a combination of national data, local insight, and independent inspection to build a comprehensive understanding of how communities experience and perceive Staffordshire Police.</a:t>
            </a:r>
          </a:p>
          <a:p>
            <a:endParaRPr lang="en-GB" sz="1100" dirty="0"/>
          </a:p>
          <a:p>
            <a:r>
              <a:rPr lang="en-GB" sz="1100" dirty="0"/>
              <a:t>One of the primary sources of public confidence data is the Crime Survey for England and Wales (CSEW). This national survey captures public perceptions of policing alongside experiences of crime, fear of crime, and victim satisfaction. It includes questions on whether people believe the police are doing a good job in their local area, treat people fairly, and can be relied upon when needed. Staffordshire’s results are monitored over time and compared with regional and national benchmarks to identify trends and areas for improvement.</a:t>
            </a:r>
          </a:p>
          <a:p>
            <a:r>
              <a:rPr lang="en-GB" sz="1100" dirty="0"/>
              <a:t>We also gather local confidence data through force-wide and neighbourhood-level surveys. Local surveys provide more detailed insight into community priorities, feelings of safety, visibility of officers, and satisfaction with recent police contact. We have recently commissioned a company called Zencity to obtain digital community feedback about our service from people that live in Staffordshire.</a:t>
            </a:r>
          </a:p>
        </p:txBody>
      </p:sp>
      <p:pic>
        <p:nvPicPr>
          <p:cNvPr id="8" name="Picture 7">
            <a:extLst>
              <a:ext uri="{FF2B5EF4-FFF2-40B4-BE49-F238E27FC236}">
                <a16:creationId xmlns:a16="http://schemas.microsoft.com/office/drawing/2014/main" id="{56B12287-0917-0C21-D0A8-D74B6F7861B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395" y="1409454"/>
            <a:ext cx="9143088" cy="3450517"/>
          </a:xfrm>
          <a:prstGeom prst="rect">
            <a:avLst/>
          </a:prstGeom>
        </p:spPr>
      </p:pic>
      <p:pic>
        <p:nvPicPr>
          <p:cNvPr id="3" name="Picture 2">
            <a:extLst>
              <a:ext uri="{FF2B5EF4-FFF2-40B4-BE49-F238E27FC236}">
                <a16:creationId xmlns:a16="http://schemas.microsoft.com/office/drawing/2014/main" id="{2342668D-1D68-2436-740A-34A3998C3F28}"/>
              </a:ext>
            </a:extLst>
          </p:cNvPr>
          <p:cNvPicPr>
            <a:picLocks noChangeAspect="1"/>
          </p:cNvPicPr>
          <p:nvPr/>
        </p:nvPicPr>
        <p:blipFill>
          <a:blip r:embed="rId7"/>
          <a:stretch>
            <a:fillRect/>
          </a:stretch>
        </p:blipFill>
        <p:spPr>
          <a:xfrm>
            <a:off x="7153858" y="-37020"/>
            <a:ext cx="1512619" cy="582277"/>
          </a:xfrm>
          <a:prstGeom prst="rect">
            <a:avLst/>
          </a:prstGeom>
        </p:spPr>
      </p:pic>
    </p:spTree>
    <p:extLst>
      <p:ext uri="{BB962C8B-B14F-4D97-AF65-F5344CB8AC3E}">
        <p14:creationId xmlns:p14="http://schemas.microsoft.com/office/powerpoint/2010/main" val="196789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19222AC-BDE4-4714-BB3F-034551EFD0E7}"/>
              </a:ext>
            </a:extLst>
          </p:cNvPr>
          <p:cNvSpPr txBox="1"/>
          <p:nvPr/>
        </p:nvSpPr>
        <p:spPr>
          <a:xfrm>
            <a:off x="85968" y="4892128"/>
            <a:ext cx="7101216" cy="1938992"/>
          </a:xfrm>
          <a:prstGeom prst="rect">
            <a:avLst/>
          </a:prstGeom>
          <a:solidFill>
            <a:schemeClr val="accent5">
              <a:lumMod val="20000"/>
              <a:lumOff val="80000"/>
            </a:schemeClr>
          </a:solidFill>
        </p:spPr>
        <p:txBody>
          <a:bodyPr wrap="square" rtlCol="0">
            <a:spAutoFit/>
          </a:bodyPr>
          <a:lstStyle/>
          <a:p>
            <a:r>
              <a:rPr lang="en-GB" sz="1200" b="1" dirty="0"/>
              <a:t>Focus on victims of domestic abuse: </a:t>
            </a:r>
            <a:r>
              <a:rPr lang="en-GB" sz="1200" dirty="0"/>
              <a:t>We began surveying of victims of domestic abuse in April 2024 to develop and improve the service that victims of this crime type receive. </a:t>
            </a:r>
          </a:p>
          <a:p>
            <a:pPr marL="285750" indent="-285750">
              <a:buFont typeface="Arial" panose="020B0604020202020204" pitchFamily="34" charset="0"/>
              <a:buChar char="•"/>
            </a:pPr>
            <a:r>
              <a:rPr lang="en-GB" sz="1200" dirty="0"/>
              <a:t>Currently only a small volume of surveys have been completed (437 in the last 12 months compared to over 4,700 general victim of crime surveys)</a:t>
            </a:r>
          </a:p>
          <a:p>
            <a:pPr marL="285750" indent="-285750">
              <a:buFont typeface="Arial" panose="020B0604020202020204" pitchFamily="34" charset="0"/>
              <a:buChar char="•"/>
            </a:pPr>
            <a:r>
              <a:rPr lang="en-GB" sz="1200" dirty="0"/>
              <a:t>Key questions from the crime survey were retained in all surveys to assist with analysis</a:t>
            </a:r>
          </a:p>
          <a:p>
            <a:pPr marL="285750" indent="-285750">
              <a:buFont typeface="Arial" panose="020B0604020202020204" pitchFamily="34" charset="0"/>
              <a:buChar char="•"/>
            </a:pPr>
            <a:r>
              <a:rPr lang="en-GB" sz="1200" dirty="0"/>
              <a:t>The survey was introduced in June 2024 to  understand our service to victims od domestic abuse and assist with compliance with a statutory national return</a:t>
            </a:r>
          </a:p>
          <a:p>
            <a:pPr marL="285750" indent="-285750">
              <a:buFont typeface="Arial" panose="020B0604020202020204" pitchFamily="34" charset="0"/>
              <a:buChar char="•"/>
            </a:pPr>
            <a:r>
              <a:rPr lang="en-GB" sz="1200" dirty="0"/>
              <a:t>Satisfaction after contact with police is better for victims of domestic abuse surveyed compared to the general victims of crime survey at 76.5 per cent. Satisfaction with initial contact is also better for victims of domestic abuse surveyed compared to the general victims of crime survey at 91.4 per cent. </a:t>
            </a: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200" dirty="0">
                <a:solidFill>
                  <a:schemeClr val="bg1"/>
                </a:solidFill>
              </a:rPr>
              <a:t>4.2 Improve Satisfaction among Victims</a:t>
            </a:r>
          </a:p>
        </p:txBody>
      </p:sp>
      <p:sp>
        <p:nvSpPr>
          <p:cNvPr id="3" name="Text Placeholder 2">
            <a:extLst>
              <a:ext uri="{FF2B5EF4-FFF2-40B4-BE49-F238E27FC236}">
                <a16:creationId xmlns:a16="http://schemas.microsoft.com/office/drawing/2014/main" id="{9B864162-ABBF-4288-98A1-CD8ABE83C934}"/>
              </a:ext>
            </a:extLst>
          </p:cNvPr>
          <p:cNvSpPr>
            <a:spLocks noGrp="1"/>
          </p:cNvSpPr>
          <p:nvPr>
            <p:ph type="body" sz="quarter" idx="10"/>
          </p:nvPr>
        </p:nvSpPr>
        <p:spPr>
          <a:xfrm>
            <a:off x="11534383" y="6519863"/>
            <a:ext cx="571649" cy="338137"/>
          </a:xfrm>
        </p:spPr>
        <p:txBody>
          <a:bodyPr>
            <a:normAutofit lnSpcReduction="10000"/>
          </a:bodyPr>
          <a:lstStyle/>
          <a:p>
            <a:r>
              <a:rPr lang="en-GB" sz="1800" dirty="0">
                <a:solidFill>
                  <a:schemeClr val="tx1"/>
                </a:solidFill>
              </a:rPr>
              <a:t>12</a:t>
            </a:r>
          </a:p>
        </p:txBody>
      </p:sp>
      <p:sp>
        <p:nvSpPr>
          <p:cNvPr id="12" name="Rectangle: Top Corners Rounded 11">
            <a:extLst>
              <a:ext uri="{FF2B5EF4-FFF2-40B4-BE49-F238E27FC236}">
                <a16:creationId xmlns:a16="http://schemas.microsoft.com/office/drawing/2014/main" id="{B4CA92B2-67C2-4170-9D6B-2E7C1DB911FF}"/>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6E8EB01F-A9E8-4585-9B41-2E6EC4E705B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4821C2C-1704-4671-8657-1C461905BAD4}"/>
              </a:ext>
            </a:extLst>
          </p:cNvPr>
          <p:cNvSpPr txBox="1">
            <a:spLocks/>
          </p:cNvSpPr>
          <p:nvPr/>
        </p:nvSpPr>
        <p:spPr>
          <a:xfrm>
            <a:off x="8671068" y="86081"/>
            <a:ext cx="1789945"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4" name="TextBox 3">
            <a:extLst>
              <a:ext uri="{FF2B5EF4-FFF2-40B4-BE49-F238E27FC236}">
                <a16:creationId xmlns:a16="http://schemas.microsoft.com/office/drawing/2014/main" id="{DF152EF3-7874-429F-BBCD-A06EF87286D2}"/>
              </a:ext>
            </a:extLst>
          </p:cNvPr>
          <p:cNvSpPr txBox="1"/>
          <p:nvPr/>
        </p:nvSpPr>
        <p:spPr>
          <a:xfrm>
            <a:off x="3848154" y="1274279"/>
            <a:ext cx="3241210" cy="3477875"/>
          </a:xfrm>
          <a:prstGeom prst="rect">
            <a:avLst/>
          </a:prstGeom>
          <a:solidFill>
            <a:schemeClr val="accent1">
              <a:lumMod val="20000"/>
              <a:lumOff val="80000"/>
            </a:schemeClr>
          </a:solidFill>
        </p:spPr>
        <p:txBody>
          <a:bodyPr wrap="square" rtlCol="0">
            <a:spAutoFit/>
          </a:bodyPr>
          <a:lstStyle/>
          <a:p>
            <a:pPr algn="just">
              <a:spcAft>
                <a:spcPts val="600"/>
              </a:spcAft>
            </a:pPr>
            <a:r>
              <a:rPr lang="en-GB" sz="1300" dirty="0"/>
              <a:t>Gradual increase in positive opinions before police contact. </a:t>
            </a:r>
          </a:p>
          <a:p>
            <a:pPr algn="just">
              <a:spcAft>
                <a:spcPts val="600"/>
              </a:spcAft>
            </a:pPr>
            <a:r>
              <a:rPr lang="en-GB" sz="1300" dirty="0"/>
              <a:t>Positive opinions after police contact are increasing in line with satisfaction before contact.</a:t>
            </a:r>
          </a:p>
          <a:p>
            <a:pPr algn="just">
              <a:spcAft>
                <a:spcPts val="600"/>
              </a:spcAft>
            </a:pPr>
            <a:r>
              <a:rPr lang="en-GB" sz="1300" dirty="0"/>
              <a:t>Initial contact remains stable at 79.5 per cent</a:t>
            </a:r>
          </a:p>
          <a:p>
            <a:pPr algn="just">
              <a:spcAft>
                <a:spcPts val="600"/>
              </a:spcAft>
            </a:pPr>
            <a:r>
              <a:rPr lang="en-GB" sz="1300" dirty="0"/>
              <a:t>Kept informed has increased in the last two years up to 80.4 per cent.</a:t>
            </a:r>
          </a:p>
          <a:p>
            <a:pPr algn="just">
              <a:spcAft>
                <a:spcPts val="600"/>
              </a:spcAft>
            </a:pPr>
            <a:r>
              <a:rPr lang="en-GB" sz="1300" b="1" dirty="0">
                <a:solidFill>
                  <a:schemeClr val="accent6">
                    <a:lumMod val="75000"/>
                  </a:schemeClr>
                </a:solidFill>
              </a:rPr>
              <a:t>Decrease in the satisfaction with the investigation (-3.2 per cent) compared to the previous year.  This has been stable and has maintained a rate above 80 per cent since July 24.</a:t>
            </a:r>
          </a:p>
          <a:p>
            <a:pPr algn="just">
              <a:spcAft>
                <a:spcPts val="600"/>
              </a:spcAft>
            </a:pPr>
            <a:r>
              <a:rPr lang="en-GB" sz="1300" dirty="0"/>
              <a:t>People needing additional support has reduced (-2.7%).</a:t>
            </a:r>
          </a:p>
        </p:txBody>
      </p:sp>
      <p:sp>
        <p:nvSpPr>
          <p:cNvPr id="5" name="Rectangle 4">
            <a:extLst>
              <a:ext uri="{FF2B5EF4-FFF2-40B4-BE49-F238E27FC236}">
                <a16:creationId xmlns:a16="http://schemas.microsoft.com/office/drawing/2014/main" id="{0C3D0DEF-DADD-4C71-BFA3-2B137ABC44DF}"/>
              </a:ext>
            </a:extLst>
          </p:cNvPr>
          <p:cNvSpPr/>
          <p:nvPr/>
        </p:nvSpPr>
        <p:spPr>
          <a:xfrm>
            <a:off x="0" y="840551"/>
            <a:ext cx="12192000" cy="472309"/>
          </a:xfrm>
          <a:prstGeom prst="rect">
            <a:avLst/>
          </a:prstGeom>
          <a:solidFill>
            <a:schemeClr val="bg1"/>
          </a:solidFill>
        </p:spPr>
        <p:txBody>
          <a:bodyPr wrap="square">
            <a:spAutoFit/>
          </a:bodyPr>
          <a:lstStyle/>
          <a:p>
            <a:pPr algn="just">
              <a:lnSpc>
                <a:spcPct val="105000"/>
              </a:lnSpc>
              <a:spcAft>
                <a:spcPts val="0"/>
              </a:spcAft>
            </a:pPr>
            <a:r>
              <a:rPr lang="en-US" sz="1200" dirty="0">
                <a:ea typeface="Tahoma" panose="020B0604030504040204" pitchFamily="34" charset="0"/>
              </a:rPr>
              <a:t>Nationally, this will most likely be measured through the Crime Survey England and Wales. The force measures victim satisfaction through a locally designed survey and on a rolling 12-month basis. The surveys are based on victims of certain crime types. </a:t>
            </a:r>
            <a:r>
              <a:rPr lang="en-GB" sz="1200" dirty="0">
                <a:ea typeface="Tahoma" panose="020B0604030504040204" pitchFamily="34" charset="0"/>
              </a:rPr>
              <a:t>The force works closely with the OPFCC to identify potential changes or opportunities for bespoke or specific surveys. </a:t>
            </a:r>
          </a:p>
        </p:txBody>
      </p:sp>
      <p:sp>
        <p:nvSpPr>
          <p:cNvPr id="9" name="TextBox 8">
            <a:extLst>
              <a:ext uri="{FF2B5EF4-FFF2-40B4-BE49-F238E27FC236}">
                <a16:creationId xmlns:a16="http://schemas.microsoft.com/office/drawing/2014/main" id="{BA943E47-6A60-4586-B0CA-24498D070FC3}"/>
              </a:ext>
            </a:extLst>
          </p:cNvPr>
          <p:cNvSpPr txBox="1"/>
          <p:nvPr/>
        </p:nvSpPr>
        <p:spPr>
          <a:xfrm>
            <a:off x="7750017" y="4008984"/>
            <a:ext cx="3717749" cy="307777"/>
          </a:xfrm>
          <a:prstGeom prst="rect">
            <a:avLst/>
          </a:prstGeom>
          <a:noFill/>
        </p:spPr>
        <p:txBody>
          <a:bodyPr wrap="none" rtlCol="0">
            <a:spAutoFit/>
          </a:bodyPr>
          <a:lstStyle/>
          <a:p>
            <a:r>
              <a:rPr lang="en-GB" sz="1400" dirty="0"/>
              <a:t>Satisfaction before and after contact with police</a:t>
            </a:r>
          </a:p>
        </p:txBody>
      </p:sp>
      <p:sp>
        <p:nvSpPr>
          <p:cNvPr id="15" name="TextBox 14">
            <a:extLst>
              <a:ext uri="{FF2B5EF4-FFF2-40B4-BE49-F238E27FC236}">
                <a16:creationId xmlns:a16="http://schemas.microsoft.com/office/drawing/2014/main" id="{9C9EC812-3A7A-4CF3-926A-5A0F13D6242C}"/>
              </a:ext>
            </a:extLst>
          </p:cNvPr>
          <p:cNvSpPr txBox="1"/>
          <p:nvPr/>
        </p:nvSpPr>
        <p:spPr>
          <a:xfrm>
            <a:off x="7763216" y="1268054"/>
            <a:ext cx="3922228" cy="307777"/>
          </a:xfrm>
          <a:prstGeom prst="rect">
            <a:avLst/>
          </a:prstGeom>
          <a:noFill/>
        </p:spPr>
        <p:txBody>
          <a:bodyPr wrap="none" rtlCol="0">
            <a:spAutoFit/>
          </a:bodyPr>
          <a:lstStyle/>
          <a:p>
            <a:r>
              <a:rPr lang="en-GB" sz="1400" dirty="0"/>
              <a:t>Satisfaction with investigation (rolling 12 months) </a:t>
            </a:r>
          </a:p>
        </p:txBody>
      </p:sp>
      <p:pic>
        <p:nvPicPr>
          <p:cNvPr id="6" name="Picture 5">
            <a:extLst>
              <a:ext uri="{FF2B5EF4-FFF2-40B4-BE49-F238E27FC236}">
                <a16:creationId xmlns:a16="http://schemas.microsoft.com/office/drawing/2014/main" id="{447260AC-14E2-544B-52E5-E0CAFAAEE576}"/>
              </a:ext>
            </a:extLst>
          </p:cNvPr>
          <p:cNvPicPr>
            <a:picLocks noChangeAspect="1"/>
          </p:cNvPicPr>
          <p:nvPr/>
        </p:nvPicPr>
        <p:blipFill>
          <a:blip r:embed="rId5"/>
          <a:stretch>
            <a:fillRect/>
          </a:stretch>
        </p:blipFill>
        <p:spPr>
          <a:xfrm>
            <a:off x="6721811" y="-14416"/>
            <a:ext cx="1646113" cy="633665"/>
          </a:xfrm>
          <a:prstGeom prst="rect">
            <a:avLst/>
          </a:prstGeom>
        </p:spPr>
      </p:pic>
      <p:pic>
        <p:nvPicPr>
          <p:cNvPr id="20" name="Picture 19">
            <a:extLst>
              <a:ext uri="{FF2B5EF4-FFF2-40B4-BE49-F238E27FC236}">
                <a16:creationId xmlns:a16="http://schemas.microsoft.com/office/drawing/2014/main" id="{BD7EE033-C681-1ACC-B1CB-A40D05DC3387}"/>
              </a:ext>
            </a:extLst>
          </p:cNvPr>
          <p:cNvPicPr>
            <a:picLocks noChangeAspect="1"/>
          </p:cNvPicPr>
          <p:nvPr/>
        </p:nvPicPr>
        <p:blipFill>
          <a:blip r:embed="rId6"/>
          <a:stretch>
            <a:fillRect/>
          </a:stretch>
        </p:blipFill>
        <p:spPr>
          <a:xfrm>
            <a:off x="277368" y="1268054"/>
            <a:ext cx="3353143" cy="3559798"/>
          </a:xfrm>
          <a:prstGeom prst="rect">
            <a:avLst/>
          </a:prstGeom>
        </p:spPr>
      </p:pic>
      <p:pic>
        <p:nvPicPr>
          <p:cNvPr id="22" name="Picture 21">
            <a:extLst>
              <a:ext uri="{FF2B5EF4-FFF2-40B4-BE49-F238E27FC236}">
                <a16:creationId xmlns:a16="http://schemas.microsoft.com/office/drawing/2014/main" id="{1F41AD11-69DB-4510-3FE1-967851335FAC}"/>
              </a:ext>
            </a:extLst>
          </p:cNvPr>
          <p:cNvPicPr>
            <a:picLocks noChangeAspect="1"/>
          </p:cNvPicPr>
          <p:nvPr/>
        </p:nvPicPr>
        <p:blipFill>
          <a:blip r:embed="rId7"/>
          <a:stretch>
            <a:fillRect/>
          </a:stretch>
        </p:blipFill>
        <p:spPr>
          <a:xfrm>
            <a:off x="7187184" y="1629248"/>
            <a:ext cx="4918848" cy="2142625"/>
          </a:xfrm>
          <a:prstGeom prst="rect">
            <a:avLst/>
          </a:prstGeom>
        </p:spPr>
      </p:pic>
      <p:pic>
        <p:nvPicPr>
          <p:cNvPr id="24" name="Picture 23">
            <a:extLst>
              <a:ext uri="{FF2B5EF4-FFF2-40B4-BE49-F238E27FC236}">
                <a16:creationId xmlns:a16="http://schemas.microsoft.com/office/drawing/2014/main" id="{6881CCE9-C3E6-4776-2B7A-D8F8EE1951AD}"/>
              </a:ext>
            </a:extLst>
          </p:cNvPr>
          <p:cNvPicPr>
            <a:picLocks noChangeAspect="1"/>
          </p:cNvPicPr>
          <p:nvPr/>
        </p:nvPicPr>
        <p:blipFill>
          <a:blip r:embed="rId8"/>
          <a:stretch>
            <a:fillRect/>
          </a:stretch>
        </p:blipFill>
        <p:spPr>
          <a:xfrm>
            <a:off x="7280764" y="4316760"/>
            <a:ext cx="4633868" cy="2244599"/>
          </a:xfrm>
          <a:prstGeom prst="rect">
            <a:avLst/>
          </a:prstGeom>
        </p:spPr>
      </p:pic>
    </p:spTree>
    <p:extLst>
      <p:ext uri="{BB962C8B-B14F-4D97-AF65-F5344CB8AC3E}">
        <p14:creationId xmlns:p14="http://schemas.microsoft.com/office/powerpoint/2010/main" val="126261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A272E3F-FE23-483E-8B99-E79D72137E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148" y="3236816"/>
            <a:ext cx="7885588" cy="1671822"/>
          </a:xfrm>
          <a:prstGeom prst="rect">
            <a:avLst/>
          </a:prstGeom>
        </p:spPr>
      </p:pic>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936038"/>
          </a:xfrm>
        </p:spPr>
        <p:txBody>
          <a:bodyPr>
            <a:noAutofit/>
          </a:bodyPr>
          <a:lstStyle/>
          <a:p>
            <a:r>
              <a:rPr lang="en-GB" sz="3200" dirty="0">
                <a:solidFill>
                  <a:schemeClr val="bg1"/>
                </a:solidFill>
              </a:rPr>
              <a:t>4.3 Local Complaints, reviews </a:t>
            </a:r>
            <a:br>
              <a:rPr lang="en-GB" sz="3200" dirty="0">
                <a:solidFill>
                  <a:schemeClr val="bg1"/>
                </a:solidFill>
              </a:rPr>
            </a:br>
            <a:r>
              <a:rPr lang="en-GB" sz="3200" dirty="0">
                <a:solidFill>
                  <a:schemeClr val="bg1"/>
                </a:solidFill>
              </a:rPr>
              <a:t>and IOPC bulletins</a:t>
            </a:r>
          </a:p>
        </p:txBody>
      </p:sp>
      <p:sp>
        <p:nvSpPr>
          <p:cNvPr id="3" name="Text Placeholder 2">
            <a:extLst>
              <a:ext uri="{FF2B5EF4-FFF2-40B4-BE49-F238E27FC236}">
                <a16:creationId xmlns:a16="http://schemas.microsoft.com/office/drawing/2014/main" id="{9B864162-ABBF-4288-98A1-CD8ABE83C934}"/>
              </a:ext>
            </a:extLst>
          </p:cNvPr>
          <p:cNvSpPr>
            <a:spLocks noGrp="1"/>
          </p:cNvSpPr>
          <p:nvPr>
            <p:ph type="body" sz="quarter" idx="10"/>
          </p:nvPr>
        </p:nvSpPr>
        <p:spPr>
          <a:xfrm>
            <a:off x="11543038" y="6471168"/>
            <a:ext cx="571649" cy="338137"/>
          </a:xfrm>
        </p:spPr>
        <p:txBody>
          <a:bodyPr>
            <a:normAutofit lnSpcReduction="10000"/>
          </a:bodyPr>
          <a:lstStyle/>
          <a:p>
            <a:r>
              <a:rPr lang="en-GB" sz="1800" dirty="0">
                <a:solidFill>
                  <a:schemeClr val="tx1"/>
                </a:solidFill>
              </a:rPr>
              <a:t>13</a:t>
            </a:r>
          </a:p>
        </p:txBody>
      </p:sp>
      <p:sp>
        <p:nvSpPr>
          <p:cNvPr id="12" name="Rectangle: Top Corners Rounded 11">
            <a:extLst>
              <a:ext uri="{FF2B5EF4-FFF2-40B4-BE49-F238E27FC236}">
                <a16:creationId xmlns:a16="http://schemas.microsoft.com/office/drawing/2014/main" id="{B4CA92B2-67C2-4170-9D6B-2E7C1DB911FF}"/>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6E8EB01F-A9E8-4585-9B41-2E6EC4E705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4821C2C-1704-4671-8657-1C461905BAD4}"/>
              </a:ext>
            </a:extLst>
          </p:cNvPr>
          <p:cNvSpPr txBox="1">
            <a:spLocks/>
          </p:cNvSpPr>
          <p:nvPr/>
        </p:nvSpPr>
        <p:spPr>
          <a:xfrm>
            <a:off x="7786126" y="-75936"/>
            <a:ext cx="25386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pic>
        <p:nvPicPr>
          <p:cNvPr id="11" name="Picture 10">
            <a:extLst>
              <a:ext uri="{FF2B5EF4-FFF2-40B4-BE49-F238E27FC236}">
                <a16:creationId xmlns:a16="http://schemas.microsoft.com/office/drawing/2014/main" id="{1661340F-F47A-4B91-8A46-FFAD67FB81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996" y="936037"/>
            <a:ext cx="7392124" cy="2276715"/>
          </a:xfrm>
          <a:prstGeom prst="rect">
            <a:avLst/>
          </a:prstGeom>
        </p:spPr>
      </p:pic>
      <p:pic>
        <p:nvPicPr>
          <p:cNvPr id="16" name="Picture 15">
            <a:extLst>
              <a:ext uri="{FF2B5EF4-FFF2-40B4-BE49-F238E27FC236}">
                <a16:creationId xmlns:a16="http://schemas.microsoft.com/office/drawing/2014/main" id="{45A4AD0E-4C35-4235-AE32-45CA646D2B9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2203" y="5758358"/>
            <a:ext cx="3339474" cy="1006827"/>
          </a:xfrm>
          <a:prstGeom prst="rect">
            <a:avLst/>
          </a:prstGeom>
        </p:spPr>
      </p:pic>
      <p:sp>
        <p:nvSpPr>
          <p:cNvPr id="4" name="Text Box 2">
            <a:extLst>
              <a:ext uri="{FF2B5EF4-FFF2-40B4-BE49-F238E27FC236}">
                <a16:creationId xmlns:a16="http://schemas.microsoft.com/office/drawing/2014/main" id="{4FB8DCFB-F1AD-4698-BFD6-B0A40B4C361C}"/>
              </a:ext>
            </a:extLst>
          </p:cNvPr>
          <p:cNvSpPr txBox="1">
            <a:spLocks noChangeArrowheads="1"/>
          </p:cNvSpPr>
          <p:nvPr/>
        </p:nvSpPr>
        <p:spPr bwMode="auto">
          <a:xfrm rot="-5400000">
            <a:off x="7224433" y="1497730"/>
            <a:ext cx="1384995"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BA6E1344-3393-4CDB-B001-AEE8BF1782F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a:extLst>
              <a:ext uri="{FF2B5EF4-FFF2-40B4-BE49-F238E27FC236}">
                <a16:creationId xmlns:a16="http://schemas.microsoft.com/office/drawing/2014/main" id="{B9172D19-E6E3-4EDC-919F-8840156C6673}"/>
              </a:ext>
            </a:extLst>
          </p:cNvPr>
          <p:cNvSpPr>
            <a:spLocks noChangeArrowheads="1"/>
          </p:cNvSpPr>
          <p:nvPr/>
        </p:nvSpPr>
        <p:spPr bwMode="auto">
          <a:xfrm>
            <a:off x="8047736" y="936038"/>
            <a:ext cx="4119979" cy="1384995"/>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a:spcAft>
                <a:spcPts val="0"/>
              </a:spcAft>
            </a:pPr>
            <a:r>
              <a:rPr lang="en-US" sz="1200" dirty="0">
                <a:latin typeface="Tahoma" panose="020B0604030504040204" pitchFamily="34" charset="0"/>
                <a:ea typeface="Tahoma" panose="020B0604030504040204" pitchFamily="34" charset="0"/>
              </a:rPr>
              <a:t>Complaints are described as Inside or Outside Schedule 3:</a:t>
            </a:r>
            <a:endParaRPr lang="en-GB" sz="1200" dirty="0">
              <a:latin typeface="Calibri" panose="020F0502020204030204" pitchFamily="34" charset="0"/>
              <a:ea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Inside Schedule 3</a:t>
            </a:r>
            <a:r>
              <a:rPr kumimoji="0" lang="en-GB"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is a recorded complaint or investigation, with a right to review to the local policing body or the IOPC.</a:t>
            </a:r>
            <a:endParaRPr kumimoji="0" lang="en-GB"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Outside Schedule 3</a:t>
            </a:r>
            <a:r>
              <a:rPr kumimoji="0" lang="en-GB"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GB"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is a logged complaint. The allegation if proven must not justify misconduct proceedings and there is no Right to Review.</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FE2D502-F4C3-6E1F-9D9F-BD8B4E90EF57}"/>
              </a:ext>
            </a:extLst>
          </p:cNvPr>
          <p:cNvPicPr>
            <a:picLocks noChangeAspect="1"/>
          </p:cNvPicPr>
          <p:nvPr/>
        </p:nvPicPr>
        <p:blipFill>
          <a:blip r:embed="rId8"/>
          <a:stretch>
            <a:fillRect/>
          </a:stretch>
        </p:blipFill>
        <p:spPr>
          <a:xfrm>
            <a:off x="6011065" y="-24063"/>
            <a:ext cx="1604066" cy="617479"/>
          </a:xfrm>
          <a:prstGeom prst="rect">
            <a:avLst/>
          </a:prstGeom>
        </p:spPr>
      </p:pic>
      <p:pic>
        <p:nvPicPr>
          <p:cNvPr id="8" name="Picture 7">
            <a:extLst>
              <a:ext uri="{FF2B5EF4-FFF2-40B4-BE49-F238E27FC236}">
                <a16:creationId xmlns:a16="http://schemas.microsoft.com/office/drawing/2014/main" id="{756592F6-B4B2-45BD-0C95-4D9BB0CB356B}"/>
              </a:ext>
            </a:extLst>
          </p:cNvPr>
          <p:cNvPicPr>
            <a:picLocks noChangeAspect="1"/>
          </p:cNvPicPr>
          <p:nvPr/>
        </p:nvPicPr>
        <p:blipFill>
          <a:blip r:embed="rId9"/>
          <a:stretch>
            <a:fillRect/>
          </a:stretch>
        </p:blipFill>
        <p:spPr>
          <a:xfrm>
            <a:off x="3790058" y="5105940"/>
            <a:ext cx="4511538" cy="1436961"/>
          </a:xfrm>
          <a:prstGeom prst="rect">
            <a:avLst/>
          </a:prstGeom>
        </p:spPr>
      </p:pic>
      <p:sp>
        <p:nvSpPr>
          <p:cNvPr id="9" name="TextBox 8">
            <a:extLst>
              <a:ext uri="{FF2B5EF4-FFF2-40B4-BE49-F238E27FC236}">
                <a16:creationId xmlns:a16="http://schemas.microsoft.com/office/drawing/2014/main" id="{D95165E2-B856-EC4E-9AE4-624DB8A4C837}"/>
              </a:ext>
            </a:extLst>
          </p:cNvPr>
          <p:cNvSpPr txBox="1"/>
          <p:nvPr/>
        </p:nvSpPr>
        <p:spPr>
          <a:xfrm>
            <a:off x="8309906" y="2643187"/>
            <a:ext cx="3711099" cy="1323439"/>
          </a:xfrm>
          <a:prstGeom prst="rect">
            <a:avLst/>
          </a:prstGeom>
          <a:solidFill>
            <a:schemeClr val="accent5">
              <a:lumMod val="20000"/>
              <a:lumOff val="80000"/>
            </a:schemeClr>
          </a:solidFill>
        </p:spPr>
        <p:txBody>
          <a:bodyPr wrap="square" rtlCol="0">
            <a:spAutoFit/>
          </a:bodyPr>
          <a:lstStyle/>
          <a:p>
            <a:r>
              <a:rPr lang="en-GB" sz="1600" b="1" dirty="0"/>
              <a:t>Triage</a:t>
            </a:r>
          </a:p>
          <a:p>
            <a:r>
              <a:rPr lang="en-GB" sz="1600" dirty="0"/>
              <a:t>PSD have triaged 73.6 per cent of all complaints (1,417) in the last 12 months.</a:t>
            </a:r>
          </a:p>
          <a:p>
            <a:r>
              <a:rPr lang="en-GB" sz="1600" dirty="0"/>
              <a:t>In March 2026, PSD triaged 88.1 per cent of all complaints (104).</a:t>
            </a:r>
          </a:p>
        </p:txBody>
      </p:sp>
      <p:sp>
        <p:nvSpPr>
          <p:cNvPr id="18" name="Rectangle 17">
            <a:extLst>
              <a:ext uri="{FF2B5EF4-FFF2-40B4-BE49-F238E27FC236}">
                <a16:creationId xmlns:a16="http://schemas.microsoft.com/office/drawing/2014/main" id="{7985DE2C-D31B-1A86-63A4-A5ACFCC4AEEC}"/>
              </a:ext>
            </a:extLst>
          </p:cNvPr>
          <p:cNvSpPr/>
          <p:nvPr/>
        </p:nvSpPr>
        <p:spPr>
          <a:xfrm>
            <a:off x="8309906" y="4271460"/>
            <a:ext cx="3711099" cy="1323439"/>
          </a:xfrm>
          <a:prstGeom prst="rect">
            <a:avLst/>
          </a:prstGeom>
          <a:solidFill>
            <a:schemeClr val="accent5">
              <a:lumMod val="20000"/>
              <a:lumOff val="80000"/>
            </a:schemeClr>
          </a:solidFill>
        </p:spPr>
        <p:txBody>
          <a:bodyPr wrap="square">
            <a:spAutoFit/>
          </a:bodyPr>
          <a:lstStyle/>
          <a:p>
            <a:pPr algn="just">
              <a:spcAft>
                <a:spcPts val="0"/>
              </a:spcAft>
            </a:pPr>
            <a:r>
              <a:rPr lang="en-GB" sz="1600" b="1" dirty="0">
                <a:ea typeface="Tahoma" panose="020B0604030504040204" pitchFamily="34" charset="0"/>
              </a:rPr>
              <a:t>Lessons Learned</a:t>
            </a:r>
            <a:endParaRPr lang="en-GB" sz="1600" dirty="0">
              <a:ea typeface="Tahoma" panose="020B0604030504040204" pitchFamily="34" charset="0"/>
            </a:endParaRPr>
          </a:p>
          <a:p>
            <a:pPr algn="just">
              <a:spcAft>
                <a:spcPts val="0"/>
              </a:spcAft>
            </a:pPr>
            <a:r>
              <a:rPr lang="en-GB" sz="1600" dirty="0">
                <a:ea typeface="Tahoma" panose="020B0604030504040204" pitchFamily="34" charset="0"/>
              </a:rPr>
              <a:t>In the last 12 months, LPB decisions led to 11 lessons learnt, while conduct matters led to 64, predominantly through learning by reflection and reflective practice.</a:t>
            </a:r>
          </a:p>
        </p:txBody>
      </p:sp>
      <p:sp>
        <p:nvSpPr>
          <p:cNvPr id="19" name="Rectangle 18">
            <a:extLst>
              <a:ext uri="{FF2B5EF4-FFF2-40B4-BE49-F238E27FC236}">
                <a16:creationId xmlns:a16="http://schemas.microsoft.com/office/drawing/2014/main" id="{C879B0FD-CBC0-D219-29D3-5427589E4DAC}"/>
              </a:ext>
            </a:extLst>
          </p:cNvPr>
          <p:cNvSpPr/>
          <p:nvPr/>
        </p:nvSpPr>
        <p:spPr>
          <a:xfrm>
            <a:off x="170995" y="4551313"/>
            <a:ext cx="3619063" cy="923330"/>
          </a:xfrm>
          <a:prstGeom prst="rect">
            <a:avLst/>
          </a:prstGeom>
          <a:solidFill>
            <a:schemeClr val="accent4">
              <a:lumMod val="20000"/>
              <a:lumOff val="80000"/>
            </a:schemeClr>
          </a:solidFill>
        </p:spPr>
        <p:txBody>
          <a:bodyPr wrap="square">
            <a:spAutoFit/>
          </a:bodyPr>
          <a:lstStyle/>
          <a:p>
            <a:pPr algn="just">
              <a:spcAft>
                <a:spcPts val="0"/>
              </a:spcAft>
            </a:pPr>
            <a:r>
              <a:rPr lang="en-GB" sz="1350" dirty="0">
                <a:effectLst/>
                <a:ea typeface="Tahoma" panose="020B0604030504040204" pitchFamily="34" charset="0"/>
              </a:rPr>
              <a:t>There are 16</a:t>
            </a:r>
            <a:r>
              <a:rPr lang="en-GB" sz="1350" dirty="0">
                <a:ea typeface="Tahoma" panose="020B0604030504040204" pitchFamily="34" charset="0"/>
              </a:rPr>
              <a:t>0 complaints (inside schedule 3) that are currently being processed. Once processed this will put the last 12 months figures in line with the previous 12 months.</a:t>
            </a:r>
            <a:endParaRPr lang="en-GB" sz="1350" dirty="0">
              <a:effectLst/>
              <a:ea typeface="Tahoma" panose="020B0604030504040204" pitchFamily="34" charset="0"/>
            </a:endParaRPr>
          </a:p>
        </p:txBody>
      </p:sp>
    </p:spTree>
    <p:extLst>
      <p:ext uri="{BB962C8B-B14F-4D97-AF65-F5344CB8AC3E}">
        <p14:creationId xmlns:p14="http://schemas.microsoft.com/office/powerpoint/2010/main" val="14145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2614138-2752-4F7C-BA48-983604D630D0}"/>
              </a:ext>
            </a:extLst>
          </p:cNvPr>
          <p:cNvPicPr/>
          <p:nvPr/>
        </p:nvPicPr>
        <p:blipFill>
          <a:blip r:embed="rId3">
            <a:extLst>
              <a:ext uri="{28A0092B-C50C-407E-A947-70E740481C1C}">
                <a14:useLocalDpi xmlns:a14="http://schemas.microsoft.com/office/drawing/2010/main" val="0"/>
              </a:ext>
            </a:extLst>
          </a:blip>
          <a:srcRect/>
          <a:stretch/>
        </p:blipFill>
        <p:spPr>
          <a:xfrm>
            <a:off x="4524376" y="4165976"/>
            <a:ext cx="3889367" cy="2673401"/>
          </a:xfrm>
          <a:prstGeom prst="rect">
            <a:avLst/>
          </a:prstGeom>
        </p:spPr>
      </p:pic>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5678905" cy="714103"/>
          </a:xfrm>
        </p:spPr>
        <p:txBody>
          <a:bodyPr>
            <a:normAutofit fontScale="90000"/>
          </a:bodyPr>
          <a:lstStyle/>
          <a:p>
            <a:r>
              <a:rPr lang="en-GB" sz="3600" dirty="0">
                <a:solidFill>
                  <a:schemeClr val="bg1"/>
                </a:solidFill>
              </a:rPr>
              <a:t>4.3 Local Complaints, reviews &amp; IOPC bulletins</a:t>
            </a:r>
          </a:p>
        </p:txBody>
      </p:sp>
      <p:sp>
        <p:nvSpPr>
          <p:cNvPr id="12" name="Rectangle: Top Corners Rounded 11">
            <a:extLst>
              <a:ext uri="{FF2B5EF4-FFF2-40B4-BE49-F238E27FC236}">
                <a16:creationId xmlns:a16="http://schemas.microsoft.com/office/drawing/2014/main" id="{B4CA92B2-67C2-4170-9D6B-2E7C1DB911FF}"/>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6E8EB01F-A9E8-4585-9B41-2E6EC4E705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4821C2C-1704-4671-8657-1C461905BAD4}"/>
              </a:ext>
            </a:extLst>
          </p:cNvPr>
          <p:cNvSpPr txBox="1">
            <a:spLocks/>
          </p:cNvSpPr>
          <p:nvPr/>
        </p:nvSpPr>
        <p:spPr>
          <a:xfrm>
            <a:off x="7864798" y="-152032"/>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pic>
        <p:nvPicPr>
          <p:cNvPr id="20" name="Picture 19">
            <a:extLst>
              <a:ext uri="{FF2B5EF4-FFF2-40B4-BE49-F238E27FC236}">
                <a16:creationId xmlns:a16="http://schemas.microsoft.com/office/drawing/2014/main" id="{B98E9078-73C5-449F-9EE6-B6A49FE254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8014" y="4155782"/>
            <a:ext cx="3864634" cy="2654835"/>
          </a:xfrm>
          <a:prstGeom prst="rect">
            <a:avLst/>
          </a:prstGeom>
          <a:effectLst/>
        </p:spPr>
      </p:pic>
      <p:sp>
        <p:nvSpPr>
          <p:cNvPr id="4" name="Rectangle 3">
            <a:extLst>
              <a:ext uri="{FF2B5EF4-FFF2-40B4-BE49-F238E27FC236}">
                <a16:creationId xmlns:a16="http://schemas.microsoft.com/office/drawing/2014/main" id="{1A2A5C70-E5E7-4C33-B0C3-22703A030B3E}"/>
              </a:ext>
            </a:extLst>
          </p:cNvPr>
          <p:cNvSpPr/>
          <p:nvPr/>
        </p:nvSpPr>
        <p:spPr>
          <a:xfrm>
            <a:off x="8882167" y="862573"/>
            <a:ext cx="3223865" cy="5539978"/>
          </a:xfrm>
          <a:prstGeom prst="rect">
            <a:avLst/>
          </a:prstGeom>
          <a:solidFill>
            <a:schemeClr val="accent4">
              <a:lumMod val="20000"/>
              <a:lumOff val="80000"/>
            </a:schemeClr>
          </a:solidFill>
        </p:spPr>
        <p:txBody>
          <a:bodyPr wrap="square">
            <a:spAutoFit/>
          </a:bodyPr>
          <a:lstStyle/>
          <a:p>
            <a:pPr>
              <a:spcAft>
                <a:spcPts val="1200"/>
              </a:spcAft>
            </a:pPr>
            <a:r>
              <a:rPr lang="en-GB" sz="1350" b="1" dirty="0"/>
              <a:t>Independent Office for Police Conduct (IOPC) </a:t>
            </a:r>
            <a:r>
              <a:rPr lang="en-GB" sz="1350" dirty="0"/>
              <a:t>statistics evidence that Staffordshire is performing better than the national average around timeliness for complaint handling and response to the public.</a:t>
            </a:r>
          </a:p>
          <a:p>
            <a:pPr>
              <a:spcAft>
                <a:spcPts val="1200"/>
              </a:spcAft>
            </a:pPr>
            <a:r>
              <a:rPr lang="en-GB" sz="1350" dirty="0"/>
              <a:t>A quarterly IOPC report year to date (1 April 2025 to 31 December 2025) found that Staffordshire referred 61 cases through to the IOPC which has reduced from the same period last year (68) and is lower than our most similar forces, who averaged 104.</a:t>
            </a:r>
          </a:p>
          <a:p>
            <a:pPr>
              <a:spcAft>
                <a:spcPts val="1200"/>
              </a:spcAft>
            </a:pPr>
            <a:r>
              <a:rPr lang="en-GB" sz="1350" dirty="0"/>
              <a:t>The force proactively scan incidents which are linked to any deaths or serious injury following contact with the police and refer these to the IOPC to ensure transparency.</a:t>
            </a:r>
          </a:p>
          <a:p>
            <a:pPr>
              <a:spcAft>
                <a:spcPts val="1200"/>
              </a:spcAft>
            </a:pPr>
            <a:r>
              <a:rPr lang="en-GB" sz="1350" dirty="0"/>
              <a:t>Of these referrals, one was independently investigated (by the IOPC), 36 were local investigations (conducted by Staffordshire Police and the final report sent to IOPC and any complaint if applicable), three were deemed as no investigation necessary by the IOPC and 21 were returned to the force.</a:t>
            </a:r>
          </a:p>
        </p:txBody>
      </p:sp>
      <p:sp>
        <p:nvSpPr>
          <p:cNvPr id="7" name="Rectangle 6">
            <a:extLst>
              <a:ext uri="{FF2B5EF4-FFF2-40B4-BE49-F238E27FC236}">
                <a16:creationId xmlns:a16="http://schemas.microsoft.com/office/drawing/2014/main" id="{0F83D513-DD72-4A3B-A56E-F2D37E16F0BC}"/>
              </a:ext>
            </a:extLst>
          </p:cNvPr>
          <p:cNvSpPr/>
          <p:nvPr/>
        </p:nvSpPr>
        <p:spPr>
          <a:xfrm>
            <a:off x="-32110" y="820432"/>
            <a:ext cx="8861196" cy="2677656"/>
          </a:xfrm>
          <a:prstGeom prst="rect">
            <a:avLst/>
          </a:prstGeom>
          <a:solidFill>
            <a:schemeClr val="bg1"/>
          </a:solidFill>
        </p:spPr>
        <p:txBody>
          <a:bodyPr wrap="square">
            <a:spAutoFit/>
          </a:bodyPr>
          <a:lstStyle/>
          <a:p>
            <a:pPr lvl="0" algn="just">
              <a:defRPr/>
            </a:pPr>
            <a:r>
              <a:rPr lang="en-GB" sz="1200" dirty="0"/>
              <a:t>The Professional Standards Department (PSD) continues to have predicted increases in dissatisfaction reporting, predominantly at a lower level including the key themes of police action following contact and information provision. Following the successful introduction of the triage process to give timely reparation around low-level response, triage in March processed 88 per cent of all demand into PSD. This statistic is influenced by demand awaiting allocation, within the initial evidence-gathering phase and awaiting administrative finalisation. We anticipate performance will stabilise around 70 per cent, demonstrated by the annual figure of 73 per cent to date. The success of the triage process is instrumental in retaining ownership of 99 per cent of all dissatisfaction within PSD and enabling front-line staff to continue to respond to the public. This performance is being maintained in the face of five per cent per year rising demand.</a:t>
            </a:r>
          </a:p>
          <a:p>
            <a:pPr lvl="0" algn="just">
              <a:defRPr/>
            </a:pPr>
            <a:r>
              <a:rPr lang="en-GB" sz="1200" dirty="0">
                <a:highlight>
                  <a:srgbClr val="FFFF00"/>
                </a:highlight>
              </a:rPr>
              <a:t> </a:t>
            </a:r>
          </a:p>
          <a:p>
            <a:pPr lvl="0" algn="just">
              <a:defRPr/>
            </a:pPr>
            <a:r>
              <a:rPr lang="en-GB" sz="1200" dirty="0"/>
              <a:t>Conduct matters are robustly managed and investigated. Outcomes of meetings and hearings are reported on to ensure the force educates and re-enforces the standards of professional behaviour expected of our staff. ‘Know the Line’ training continues across the force, and includes abuse of position for sexual purposes, a significant corruption threat facing policing. Staffordshire Police continues to robustly investigate  sexual misconduct, and we are doing all we can to educate officers and staff and encourage reporting. A force-wide action plan involving a range of stakeholders has been developed and ongoing activity continues, to reduce and prevent future offending. Recent misconduct hearings, highlighted in the media, demonstrate how these types of behaviours will not be tolerated.</a:t>
            </a:r>
          </a:p>
        </p:txBody>
      </p:sp>
      <p:sp>
        <p:nvSpPr>
          <p:cNvPr id="3" name="Text Placeholder 2">
            <a:extLst>
              <a:ext uri="{FF2B5EF4-FFF2-40B4-BE49-F238E27FC236}">
                <a16:creationId xmlns:a16="http://schemas.microsoft.com/office/drawing/2014/main" id="{9B864162-ABBF-4288-98A1-CD8ABE83C934}"/>
              </a:ext>
            </a:extLst>
          </p:cNvPr>
          <p:cNvSpPr>
            <a:spLocks noGrp="1"/>
          </p:cNvSpPr>
          <p:nvPr>
            <p:ph type="body" sz="quarter" idx="10"/>
          </p:nvPr>
        </p:nvSpPr>
        <p:spPr>
          <a:xfrm>
            <a:off x="11534383" y="6537223"/>
            <a:ext cx="571649" cy="338137"/>
          </a:xfrm>
        </p:spPr>
        <p:txBody>
          <a:bodyPr>
            <a:normAutofit lnSpcReduction="10000"/>
          </a:bodyPr>
          <a:lstStyle/>
          <a:p>
            <a:r>
              <a:rPr lang="en-GB" sz="1800" dirty="0">
                <a:solidFill>
                  <a:schemeClr val="tx1"/>
                </a:solidFill>
              </a:rPr>
              <a:t>14</a:t>
            </a:r>
          </a:p>
        </p:txBody>
      </p:sp>
      <p:sp>
        <p:nvSpPr>
          <p:cNvPr id="5" name="Rectangle 4">
            <a:extLst>
              <a:ext uri="{FF2B5EF4-FFF2-40B4-BE49-F238E27FC236}">
                <a16:creationId xmlns:a16="http://schemas.microsoft.com/office/drawing/2014/main" id="{05F1532F-CA88-43CC-90F5-8CBC1D3C9E61}"/>
              </a:ext>
            </a:extLst>
          </p:cNvPr>
          <p:cNvSpPr/>
          <p:nvPr/>
        </p:nvSpPr>
        <p:spPr>
          <a:xfrm>
            <a:off x="45702" y="3632562"/>
            <a:ext cx="8786400" cy="523220"/>
          </a:xfrm>
          <a:prstGeom prst="rect">
            <a:avLst/>
          </a:prstGeom>
          <a:solidFill>
            <a:schemeClr val="accent1">
              <a:lumMod val="20000"/>
              <a:lumOff val="80000"/>
            </a:schemeClr>
          </a:solidFill>
        </p:spPr>
        <p:txBody>
          <a:bodyPr wrap="square">
            <a:spAutoFit/>
          </a:bodyPr>
          <a:lstStyle/>
          <a:p>
            <a:pPr algn="just">
              <a:spcAft>
                <a:spcPts val="0"/>
              </a:spcAft>
            </a:pPr>
            <a:r>
              <a:rPr lang="en-GB" sz="1400" dirty="0">
                <a:ea typeface="Tahoma" panose="020B0604030504040204" pitchFamily="34" charset="0"/>
              </a:rPr>
              <a:t>Top three allegation types in the last 12 months: police action following contact (32 per cent), general level of service (17 per cent) and information (11 per cent). These are the same top three allegation types as the previous 12 months. </a:t>
            </a:r>
          </a:p>
        </p:txBody>
      </p:sp>
      <p:pic>
        <p:nvPicPr>
          <p:cNvPr id="6" name="Picture 5">
            <a:extLst>
              <a:ext uri="{FF2B5EF4-FFF2-40B4-BE49-F238E27FC236}">
                <a16:creationId xmlns:a16="http://schemas.microsoft.com/office/drawing/2014/main" id="{A9585423-185A-B8E7-3CD1-E6D3486714E0}"/>
              </a:ext>
            </a:extLst>
          </p:cNvPr>
          <p:cNvPicPr>
            <a:picLocks noChangeAspect="1"/>
          </p:cNvPicPr>
          <p:nvPr/>
        </p:nvPicPr>
        <p:blipFill>
          <a:blip r:embed="rId7"/>
          <a:stretch>
            <a:fillRect/>
          </a:stretch>
        </p:blipFill>
        <p:spPr>
          <a:xfrm>
            <a:off x="5790233" y="-30337"/>
            <a:ext cx="1646113" cy="633665"/>
          </a:xfrm>
          <a:prstGeom prst="rect">
            <a:avLst/>
          </a:prstGeom>
        </p:spPr>
      </p:pic>
    </p:spTree>
    <p:extLst>
      <p:ext uri="{BB962C8B-B14F-4D97-AF65-F5344CB8AC3E}">
        <p14:creationId xmlns:p14="http://schemas.microsoft.com/office/powerpoint/2010/main" val="155134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1243"/>
            <a:ext cx="12208427" cy="1319917"/>
          </a:xfrm>
          <a:prstGeom prst="rect">
            <a:avLst/>
          </a:prstGeom>
        </p:spPr>
      </p:pic>
      <p:sp>
        <p:nvSpPr>
          <p:cNvPr id="2" name="Rectangle 1">
            <a:extLst>
              <a:ext uri="{FF2B5EF4-FFF2-40B4-BE49-F238E27FC236}">
                <a16:creationId xmlns:a16="http://schemas.microsoft.com/office/drawing/2014/main" id="{5AC41347-AFAD-022E-BA5D-826D8C6DAC9C}"/>
              </a:ext>
            </a:extLst>
          </p:cNvPr>
          <p:cNvSpPr/>
          <p:nvPr/>
        </p:nvSpPr>
        <p:spPr>
          <a:xfrm>
            <a:off x="6019290" y="759360"/>
            <a:ext cx="6132352" cy="5909310"/>
          </a:xfrm>
          <a:prstGeom prst="rect">
            <a:avLst/>
          </a:prstGeom>
          <a:solidFill>
            <a:schemeClr val="accent6">
              <a:lumMod val="20000"/>
              <a:lumOff val="80000"/>
            </a:schemeClr>
          </a:solidFill>
        </p:spPr>
        <p:txBody>
          <a:bodyPr wrap="square">
            <a:spAutoFit/>
          </a:bodyPr>
          <a:lstStyle/>
          <a:p>
            <a:pPr algn="just">
              <a:spcAft>
                <a:spcPts val="1200"/>
              </a:spcAft>
            </a:pPr>
            <a:r>
              <a:rPr lang="en-GB" sz="1200" b="1" dirty="0"/>
              <a:t>Quality - </a:t>
            </a:r>
            <a:r>
              <a:rPr lang="en-GB" sz="1200" dirty="0"/>
              <a:t>HMICFRS’ last inspection found that the force had considerably improved the frequency and quality of its risk assessment process called THRIVE. Consistent THRIVE assessments are monitored through a performance system broken down by teams and individuals. This is supported by a quality and assurance team to remove the risk of positivity bias from the FCC staff reviewing the work of their colleagues. This greater understanding has promoted the improvement HMICFRS saw on last inspection where they observed THRIVE assessments of significant depth, understanding and quality.</a:t>
            </a:r>
          </a:p>
          <a:p>
            <a:pPr algn="just">
              <a:spcAft>
                <a:spcPts val="1200"/>
              </a:spcAft>
            </a:pPr>
            <a:r>
              <a:rPr lang="en-GB" sz="1200" b="1" dirty="0"/>
              <a:t>Recruitment - </a:t>
            </a:r>
            <a:r>
              <a:rPr lang="en-GB" sz="1200" dirty="0"/>
              <a:t>There has been a comprehensive review of our recruitment and retention processes, leading to substantial enhancements in our approach. These improvements are expected to drive improved outcomes as new joiners are onboarded into Staffordshire FCC and undergo formal training and tutorship. The expected timeline for when the uplift impact will be felt is anticipated during quarter four of the financial year.</a:t>
            </a:r>
          </a:p>
          <a:p>
            <a:pPr algn="just">
              <a:spcAft>
                <a:spcPts val="1200"/>
              </a:spcAft>
            </a:pPr>
            <a:r>
              <a:rPr lang="en-GB" sz="1200" b="1" dirty="0"/>
              <a:t>Strategic IT roadmap- </a:t>
            </a:r>
            <a:r>
              <a:rPr lang="en-GB" sz="1200" dirty="0"/>
              <a:t>In 2024, Staffordshire Police asked consultants to join the Force Control Centre to create a two-year technical roadmap focusing on resiliency, Smart STORM (our call centre system) transformation, Salesforce implementation of victim’s journeys and citizen portal, customer relationship management (CRM) and disaster recovery (DR) / business continuity management (BCM). Salesforce Phase 1 has been delivered, a secondary BCM will be delivered at Burton in Q3 2026 followed by a secondary integrated command and control solution (ICCS) in Q1 of 2027. Storm has been through 17 upgrades now working on the most up to date version in readiness for the Smart STORM upgrade in Q2 of 2027.</a:t>
            </a:r>
          </a:p>
          <a:p>
            <a:pPr algn="just">
              <a:spcAft>
                <a:spcPts val="1200"/>
              </a:spcAft>
            </a:pPr>
            <a:r>
              <a:rPr lang="en-GB" sz="1200" dirty="0">
                <a:latin typeface="Calibri" panose="020F0502020204030204" pitchFamily="34" charset="0"/>
                <a:ea typeface="Calibri" panose="020F0502020204030204" pitchFamily="34" charset="0"/>
                <a:cs typeface="Calibri" panose="020F0502020204030204" pitchFamily="34" charset="0"/>
              </a:rPr>
              <a:t>The </a:t>
            </a:r>
            <a:r>
              <a:rPr lang="en-GB" sz="1200" b="1" dirty="0">
                <a:latin typeface="Calibri" panose="020F0502020204030204" pitchFamily="34" charset="0"/>
                <a:ea typeface="Calibri" panose="020F0502020204030204" pitchFamily="34" charset="0"/>
                <a:cs typeface="Calibri" panose="020F0502020204030204" pitchFamily="34" charset="0"/>
              </a:rPr>
              <a:t>Queue Buster</a:t>
            </a:r>
            <a:r>
              <a:rPr lang="en-GB" sz="1200" dirty="0">
                <a:latin typeface="Calibri" panose="020F0502020204030204" pitchFamily="34" charset="0"/>
                <a:ea typeface="Calibri" panose="020F0502020204030204" pitchFamily="34" charset="0"/>
                <a:cs typeface="Calibri" panose="020F0502020204030204" pitchFamily="34" charset="0"/>
              </a:rPr>
              <a:t> initiative is a service providing additional accessibility by reducing frustration at the point of contact. By actively managing call queues and offering timely alternative pathways or call‑backs, it has improved reassurance for members of the public who might otherwise disengage. The initiative has also provided valuable operational insight into peak demand, call behaviours, and pressure points within the contact service, supporting more informed decision‑making. While Queue Buster does not remove the underlying demand‑versus‑capacity challenge, it represents a proportionate, low‑cost intervention that improves public experience, demonstrates accountability, and supports a more responsive and modern approach to managing contact demand.</a:t>
            </a:r>
          </a:p>
        </p:txBody>
      </p:sp>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3" name="Title 1">
            <a:extLst>
              <a:ext uri="{FF2B5EF4-FFF2-40B4-BE49-F238E27FC236}">
                <a16:creationId xmlns:a16="http://schemas.microsoft.com/office/drawing/2014/main" id="{BC02E516-FB6B-4AB1-875B-E29ACC8E85F9}"/>
              </a:ext>
            </a:extLst>
          </p:cNvPr>
          <p:cNvSpPr txBox="1">
            <a:spLocks/>
          </p:cNvSpPr>
          <p:nvPr/>
        </p:nvSpPr>
        <p:spPr>
          <a:xfrm>
            <a:off x="0" y="0"/>
            <a:ext cx="12192000" cy="714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5.  Contact and Local Policing</a:t>
            </a:r>
          </a:p>
        </p:txBody>
      </p:sp>
      <p:sp>
        <p:nvSpPr>
          <p:cNvPr id="3" name="Rectangle 2">
            <a:extLst>
              <a:ext uri="{FF2B5EF4-FFF2-40B4-BE49-F238E27FC236}">
                <a16:creationId xmlns:a16="http://schemas.microsoft.com/office/drawing/2014/main" id="{522184AA-E664-4563-8E5D-04B6C0144741}"/>
              </a:ext>
            </a:extLst>
          </p:cNvPr>
          <p:cNvSpPr/>
          <p:nvPr/>
        </p:nvSpPr>
        <p:spPr>
          <a:xfrm>
            <a:off x="31553" y="759360"/>
            <a:ext cx="5930952" cy="1384995"/>
          </a:xfrm>
          <a:prstGeom prst="rect">
            <a:avLst/>
          </a:prstGeom>
          <a:solidFill>
            <a:schemeClr val="accent4">
              <a:lumMod val="20000"/>
              <a:lumOff val="80000"/>
            </a:schemeClr>
          </a:solidFill>
        </p:spPr>
        <p:txBody>
          <a:bodyPr wrap="square">
            <a:spAutoFit/>
          </a:bodyPr>
          <a:lstStyle/>
          <a:p>
            <a:pPr algn="just">
              <a:spcAft>
                <a:spcPts val="0"/>
              </a:spcAft>
            </a:pPr>
            <a:r>
              <a:rPr lang="en-GB" sz="1200" dirty="0">
                <a:ea typeface="Tahoma" panose="020B0604030504040204" pitchFamily="34" charset="0"/>
              </a:rPr>
              <a:t>Force contact covers telephony, digital contact, triage, front counters, contact managers, as well as support in training and contact systems administration. They handle incoming calls, digital contacts, crime and incidents reported via the force’s website and an ‘online’ chat service ‘live chat’. The force manages its contact services via our Force Contact Centre (FCC). </a:t>
            </a:r>
          </a:p>
          <a:p>
            <a:pPr algn="just">
              <a:spcAft>
                <a:spcPts val="0"/>
              </a:spcAft>
            </a:pPr>
            <a:r>
              <a:rPr lang="en-GB" sz="1200" dirty="0">
                <a:ea typeface="Tahoma" panose="020B0604030504040204" pitchFamily="34" charset="0"/>
              </a:rPr>
              <a:t>These contacts are classified as emergency, non-emergency, general enquiries and outgoing calls. Contact is also received from other partners and agencies such as ambulance and fire and rescue services.</a:t>
            </a:r>
            <a:endParaRPr lang="en-GB" sz="1200" dirty="0">
              <a:effectLst/>
              <a:ea typeface="Tahoma" panose="020B0604030504040204" pitchFamily="34" charset="0"/>
            </a:endParaRPr>
          </a:p>
        </p:txBody>
      </p:sp>
      <p:sp>
        <p:nvSpPr>
          <p:cNvPr id="5" name="Rectangle 4">
            <a:extLst>
              <a:ext uri="{FF2B5EF4-FFF2-40B4-BE49-F238E27FC236}">
                <a16:creationId xmlns:a16="http://schemas.microsoft.com/office/drawing/2014/main" id="{66A51CA3-AA94-47BC-8512-1AE0959C5889}"/>
              </a:ext>
            </a:extLst>
          </p:cNvPr>
          <p:cNvSpPr/>
          <p:nvPr/>
        </p:nvSpPr>
        <p:spPr>
          <a:xfrm>
            <a:off x="31553" y="2192084"/>
            <a:ext cx="5930952" cy="4570482"/>
          </a:xfrm>
          <a:prstGeom prst="rect">
            <a:avLst/>
          </a:prstGeom>
          <a:solidFill>
            <a:schemeClr val="accent6">
              <a:lumMod val="20000"/>
              <a:lumOff val="80000"/>
            </a:schemeClr>
          </a:solidFill>
        </p:spPr>
        <p:txBody>
          <a:bodyPr wrap="square">
            <a:spAutoFit/>
          </a:bodyPr>
          <a:lstStyle/>
          <a:p>
            <a:pPr algn="ctr">
              <a:spcAft>
                <a:spcPts val="0"/>
              </a:spcAft>
            </a:pPr>
            <a:r>
              <a:rPr lang="en-GB" sz="1350" b="1" dirty="0">
                <a:solidFill>
                  <a:srgbClr val="1F3864"/>
                </a:solidFill>
                <a:latin typeface="Tahoma" panose="020B0604030504040204" pitchFamily="34" charset="0"/>
                <a:ea typeface="Tahoma" panose="020B0604030504040204" pitchFamily="34" charset="0"/>
              </a:rPr>
              <a:t>What we are doing in the Force Contact Centre</a:t>
            </a:r>
          </a:p>
          <a:p>
            <a:pPr algn="ctr">
              <a:spcAft>
                <a:spcPts val="0"/>
              </a:spcAft>
            </a:pPr>
            <a:endParaRPr lang="en-GB" sz="1350" b="1" dirty="0">
              <a:latin typeface="Tahoma" panose="020B0604030504040204" pitchFamily="34" charset="0"/>
              <a:ea typeface="Tahoma" panose="020B0604030504040204" pitchFamily="34" charset="0"/>
            </a:endParaRPr>
          </a:p>
          <a:p>
            <a:pPr algn="just"/>
            <a:r>
              <a:rPr lang="en-GB" sz="1200" b="1" dirty="0"/>
              <a:t>Improving performance – </a:t>
            </a:r>
            <a:r>
              <a:rPr lang="en-GB" sz="1200" dirty="0"/>
              <a:t>Just over 12 months ago, we launched our new digital service, the Victim’s Portal. The service offers victims 24/7 access to a portal via the Staffordshire Police website, that provides all necessary details about open cases they have and gives them the ability to supply additional information.</a:t>
            </a:r>
            <a:r>
              <a:rPr lang="en-GB" sz="1200" dirty="0">
                <a:solidFill>
                  <a:srgbClr val="FF0000"/>
                </a:solidFill>
              </a:rPr>
              <a:t> </a:t>
            </a:r>
            <a:r>
              <a:rPr lang="en-GB" sz="1200" dirty="0"/>
              <a:t>It enhances the service we give to victims of crime in Staffordshire, by offering two-way communication between the officer in the case (OIC) and victims and supports the Victims’ Code rights. The first phase of the launch looks specifically at volume crimes in these categories; vehicle crime, burglary and criminal damage. </a:t>
            </a:r>
          </a:p>
          <a:p>
            <a:pPr algn="just"/>
            <a:endParaRPr lang="en-GB" sz="1200" dirty="0">
              <a:solidFill>
                <a:srgbClr val="FF0000"/>
              </a:solidFill>
            </a:endParaRPr>
          </a:p>
          <a:p>
            <a:r>
              <a:rPr lang="en-GB" sz="1200" dirty="0"/>
              <a:t>We are in the process of onboarding a new Salesforce </a:t>
            </a:r>
            <a:r>
              <a:rPr lang="en-GB" sz="1200" dirty="0" err="1"/>
              <a:t>LiveChat</a:t>
            </a:r>
            <a:r>
              <a:rPr lang="en-GB" sz="1200" dirty="0"/>
              <a:t> onto the Salesforce Platform with Agentic AI known as ‘Bobbi’ this will bring greater consistency and efficiencies with Bobbi being able to deal with up to 72 per cent of all enquiries, this will also be deployed into the force website’s ‘Contact us’ forms.</a:t>
            </a:r>
            <a:br>
              <a:rPr lang="en-GB" sz="1200" dirty="0"/>
            </a:br>
            <a:br>
              <a:rPr lang="en-GB" sz="1200" dirty="0"/>
            </a:br>
            <a:r>
              <a:rPr lang="en-GB" sz="1200" b="1" dirty="0"/>
              <a:t>Your Voice Matters </a:t>
            </a:r>
            <a:r>
              <a:rPr lang="en-GB" sz="1200" dirty="0"/>
              <a:t>has delivered benefits in public confidence and organisational learning. By proactively contacting callers who abandon 101, the pilot has reduced frustration, improved reassurance, and demonstrated visible accountability in direct response to known concerns about our contact service. Importantly, it has provided insight we have not previously had, helping us better understand why the public contacts us, where pain points exist, and how demand and behaviour are changing. While it does not resolve the underlying capacity pressures within the system, it represents a low‑cost, evidence‑based approach to listening to the public, improving perception, and informing more sustainable, technology‑enabled improvements going forward.</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686555" y="6518724"/>
            <a:ext cx="418704" cy="369332"/>
          </a:xfrm>
          <a:prstGeom prst="rect">
            <a:avLst/>
          </a:prstGeom>
          <a:noFill/>
        </p:spPr>
        <p:txBody>
          <a:bodyPr wrap="none" rtlCol="0">
            <a:spAutoFit/>
          </a:bodyPr>
          <a:lstStyle/>
          <a:p>
            <a:r>
              <a:rPr lang="en-GB" dirty="0"/>
              <a:t>15</a:t>
            </a:r>
          </a:p>
        </p:txBody>
      </p:sp>
      <p:pic>
        <p:nvPicPr>
          <p:cNvPr id="6" name="Picture 5">
            <a:extLst>
              <a:ext uri="{FF2B5EF4-FFF2-40B4-BE49-F238E27FC236}">
                <a16:creationId xmlns:a16="http://schemas.microsoft.com/office/drawing/2014/main" id="{DF5E0D62-6C3E-F043-1D55-35CAC3132085}"/>
              </a:ext>
            </a:extLst>
          </p:cNvPr>
          <p:cNvPicPr>
            <a:picLocks noChangeAspect="1"/>
          </p:cNvPicPr>
          <p:nvPr/>
        </p:nvPicPr>
        <p:blipFill>
          <a:blip r:embed="rId5"/>
          <a:stretch>
            <a:fillRect/>
          </a:stretch>
        </p:blipFill>
        <p:spPr>
          <a:xfrm>
            <a:off x="5790233" y="-30337"/>
            <a:ext cx="1646113" cy="633665"/>
          </a:xfrm>
          <a:prstGeom prst="rect">
            <a:avLst/>
          </a:prstGeom>
        </p:spPr>
      </p:pic>
    </p:spTree>
    <p:extLst>
      <p:ext uri="{BB962C8B-B14F-4D97-AF65-F5344CB8AC3E}">
        <p14:creationId xmlns:p14="http://schemas.microsoft.com/office/powerpoint/2010/main" val="199180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5194600-9B48-F62C-CBE3-2C169DE201E5}"/>
              </a:ext>
            </a:extLst>
          </p:cNvPr>
          <p:cNvSpPr>
            <a:spLocks noChangeArrowheads="1"/>
          </p:cNvSpPr>
          <p:nvPr/>
        </p:nvSpPr>
        <p:spPr bwMode="auto">
          <a:xfrm>
            <a:off x="6491156" y="3796233"/>
            <a:ext cx="5529849" cy="3016210"/>
          </a:xfrm>
          <a:prstGeom prst="rect">
            <a:avLst/>
          </a:prstGeom>
          <a:solidFill>
            <a:srgbClr val="CCCCFF"/>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Aft>
                <a:spcPts val="600"/>
              </a:spcAft>
            </a:pPr>
            <a:r>
              <a:rPr lang="en-GB" altLang="en-US" sz="1200" dirty="0">
                <a:latin typeface="Calibri" panose="020F0502020204030204" pitchFamily="34" charset="0"/>
                <a:ea typeface="Calibri" panose="020F0502020204030204" pitchFamily="34" charset="0"/>
                <a:cs typeface="Calibri" panose="020F0502020204030204" pitchFamily="34" charset="0"/>
              </a:rPr>
              <a:t>Data is for the last 12-month period to the end of February 2026</a:t>
            </a:r>
          </a:p>
          <a:p>
            <a:pPr lvl="0" algn="just">
              <a:spcAft>
                <a:spcPts val="600"/>
              </a:spcAft>
            </a:pPr>
            <a:r>
              <a:rPr lang="en-GB" altLang="en-US" sz="1200" dirty="0">
                <a:latin typeface="+mn-lt"/>
                <a:ea typeface="Tahoma" panose="020B0604030504040204" pitchFamily="34" charset="0"/>
                <a:cs typeface="Tahoma" panose="020B0604030504040204" pitchFamily="34" charset="0"/>
              </a:rPr>
              <a:t>Nationally, the data for average time to answer and percentage of calls answered within 10 seconds is based on data from BT which is available on police.uk.  </a:t>
            </a:r>
          </a:p>
          <a:p>
            <a:pPr marL="171450" lvl="0" indent="-171450" algn="just">
              <a:spcAft>
                <a:spcPts val="600"/>
              </a:spcAft>
              <a:buFont typeface="Arial" panose="020B0604020202020204" pitchFamily="34" charset="0"/>
              <a:buChar char="•"/>
            </a:pPr>
            <a:r>
              <a:rPr lang="en-GB" altLang="en-US" sz="1200" dirty="0">
                <a:latin typeface="+mn-lt"/>
                <a:ea typeface="Tahoma" panose="020B0604030504040204" pitchFamily="34" charset="0"/>
                <a:cs typeface="Tahoma" panose="020B0604030504040204" pitchFamily="34" charset="0"/>
              </a:rPr>
              <a:t>For volume of 999 calls the last 12 months Staffordshire is </a:t>
            </a:r>
            <a:r>
              <a:rPr lang="en-GB" altLang="en-US" sz="1200" b="1" dirty="0">
                <a:latin typeface="+mn-lt"/>
                <a:ea typeface="Tahoma" panose="020B0604030504040204" pitchFamily="34" charset="0"/>
                <a:cs typeface="Tahoma" panose="020B0604030504040204" pitchFamily="34" charset="0"/>
              </a:rPr>
              <a:t>25</a:t>
            </a:r>
            <a:r>
              <a:rPr lang="en-GB" altLang="en-US" sz="1200" b="1" baseline="30000" dirty="0">
                <a:latin typeface="+mn-lt"/>
                <a:ea typeface="Tahoma" panose="020B0604030504040204" pitchFamily="34" charset="0"/>
                <a:cs typeface="Tahoma" panose="020B0604030504040204" pitchFamily="34" charset="0"/>
              </a:rPr>
              <a:t>th</a:t>
            </a:r>
            <a:r>
              <a:rPr lang="en-GB" altLang="en-US" sz="1200" b="1" dirty="0">
                <a:latin typeface="+mn-lt"/>
                <a:ea typeface="Tahoma" panose="020B0604030504040204" pitchFamily="34" charset="0"/>
                <a:cs typeface="Tahoma" panose="020B0604030504040204" pitchFamily="34" charset="0"/>
              </a:rPr>
              <a:t> out of 42 </a:t>
            </a:r>
            <a:r>
              <a:rPr lang="en-GB" altLang="en-US" sz="1200" dirty="0">
                <a:latin typeface="+mn-lt"/>
                <a:ea typeface="Tahoma" panose="020B0604030504040204" pitchFamily="34" charset="0"/>
                <a:cs typeface="Tahoma" panose="020B0604030504040204" pitchFamily="34" charset="0"/>
              </a:rPr>
              <a:t>forces with 202,089 calls (to end of February 2026) and </a:t>
            </a:r>
            <a:r>
              <a:rPr lang="en-GB" altLang="en-US" sz="1200" b="1" dirty="0">
                <a:latin typeface="+mn-lt"/>
                <a:ea typeface="Tahoma" panose="020B0604030504040204" pitchFamily="34" charset="0"/>
                <a:cs typeface="Tahoma" panose="020B0604030504040204" pitchFamily="34" charset="0"/>
              </a:rPr>
              <a:t>5</a:t>
            </a:r>
            <a:r>
              <a:rPr lang="en-GB" altLang="en-US" sz="1200" b="1" baseline="30000" dirty="0">
                <a:latin typeface="+mn-lt"/>
                <a:ea typeface="Tahoma" panose="020B0604030504040204" pitchFamily="34" charset="0"/>
                <a:cs typeface="Tahoma" panose="020B0604030504040204" pitchFamily="34" charset="0"/>
              </a:rPr>
              <a:t>th</a:t>
            </a:r>
            <a:r>
              <a:rPr lang="en-GB" altLang="en-US" sz="1200" b="1" dirty="0">
                <a:latin typeface="+mn-lt"/>
                <a:ea typeface="Tahoma" panose="020B0604030504040204" pitchFamily="34" charset="0"/>
                <a:cs typeface="Tahoma" panose="020B0604030504040204" pitchFamily="34" charset="0"/>
              </a:rPr>
              <a:t> out of 8 </a:t>
            </a:r>
            <a:r>
              <a:rPr lang="en-GB" altLang="en-US" sz="1200" dirty="0">
                <a:latin typeface="+mn-lt"/>
                <a:ea typeface="Tahoma" panose="020B0604030504040204" pitchFamily="34" charset="0"/>
                <a:cs typeface="Tahoma" panose="020B0604030504040204" pitchFamily="34" charset="0"/>
              </a:rPr>
              <a:t>most similar forces. This has increased by 901 calls or 0.4 per cent</a:t>
            </a:r>
            <a:r>
              <a:rPr lang="en-GB" altLang="en-US" sz="1200" dirty="0" bmk="_Hlk115163025">
                <a:latin typeface="+mn-lt"/>
                <a:ea typeface="Tahoma" panose="020B0604030504040204" pitchFamily="34" charset="0"/>
                <a:cs typeface="Tahoma" panose="020B0604030504040204" pitchFamily="34" charset="0"/>
              </a:rPr>
              <a:t> compared to the previous 12 months.</a:t>
            </a:r>
            <a:endParaRPr lang="en-GB" altLang="en-US" sz="1200" dirty="0">
              <a:latin typeface="+mn-lt"/>
              <a:ea typeface="Tahoma" panose="020B0604030504040204" pitchFamily="34" charset="0"/>
              <a:cs typeface="Tahoma" panose="020B0604030504040204" pitchFamily="34" charset="0"/>
            </a:endParaRPr>
          </a:p>
          <a:p>
            <a:pPr marL="171450" lvl="0" indent="-171450" algn="just">
              <a:spcAft>
                <a:spcPts val="600"/>
              </a:spcAft>
              <a:buFont typeface="Arial" panose="020B0604020202020204" pitchFamily="34" charset="0"/>
              <a:buChar char="•"/>
            </a:pPr>
            <a:r>
              <a:rPr lang="en-GB" altLang="en-US" sz="1200" dirty="0" bmk="_Hlk115163025">
                <a:latin typeface="+mn-lt"/>
                <a:ea typeface="Tahoma" panose="020B0604030504040204" pitchFamily="34" charset="0"/>
                <a:cs typeface="Tahoma" panose="020B0604030504040204" pitchFamily="34" charset="0"/>
              </a:rPr>
              <a:t>Average time to answer in seconds for 999 calls is 8.83 seconds in the 12 months to February 26, which is </a:t>
            </a:r>
            <a:r>
              <a:rPr lang="en-GB" altLang="en-US" sz="1200" b="1" dirty="0" bmk="_Hlk115163025">
                <a:latin typeface="+mn-lt"/>
                <a:ea typeface="Tahoma" panose="020B0604030504040204" pitchFamily="34" charset="0"/>
                <a:cs typeface="Tahoma" panose="020B0604030504040204" pitchFamily="34" charset="0"/>
              </a:rPr>
              <a:t>35</a:t>
            </a:r>
            <a:r>
              <a:rPr lang="en-GB" altLang="en-US" sz="1200" b="1" baseline="30000" dirty="0" bmk="_Hlk115163025">
                <a:latin typeface="+mn-lt"/>
                <a:ea typeface="Tahoma" panose="020B0604030504040204" pitchFamily="34" charset="0"/>
                <a:cs typeface="Tahoma" panose="020B0604030504040204" pitchFamily="34" charset="0"/>
              </a:rPr>
              <a:t>th</a:t>
            </a:r>
            <a:r>
              <a:rPr lang="en-GB" altLang="en-US" sz="1200" b="1" dirty="0" bmk="_Hlk115163025">
                <a:latin typeface="+mn-lt"/>
                <a:ea typeface="Tahoma" panose="020B0604030504040204" pitchFamily="34" charset="0"/>
                <a:cs typeface="Tahoma" panose="020B0604030504040204" pitchFamily="34" charset="0"/>
              </a:rPr>
              <a:t> out of 42</a:t>
            </a:r>
            <a:r>
              <a:rPr lang="en-GB" altLang="en-US" sz="1200" dirty="0" bmk="_Hlk115163025">
                <a:latin typeface="+mn-lt"/>
                <a:ea typeface="Tahoma" panose="020B0604030504040204" pitchFamily="34" charset="0"/>
                <a:cs typeface="Tahoma" panose="020B0604030504040204" pitchFamily="34" charset="0"/>
              </a:rPr>
              <a:t> forces </a:t>
            </a:r>
            <a:r>
              <a:rPr lang="en-GB" altLang="en-US" sz="1200" dirty="0">
                <a:latin typeface="+mn-lt"/>
                <a:ea typeface="Calibri" panose="020F0502020204030204" pitchFamily="34" charset="0"/>
                <a:cs typeface="Calibri" panose="020F0502020204030204" pitchFamily="34" charset="0"/>
              </a:rPr>
              <a:t>and </a:t>
            </a:r>
            <a:r>
              <a:rPr lang="en-GB" altLang="en-US" sz="1200" b="1" dirty="0">
                <a:latin typeface="+mn-lt"/>
                <a:ea typeface="Calibri" panose="020F0502020204030204" pitchFamily="34" charset="0"/>
                <a:cs typeface="Calibri" panose="020F0502020204030204" pitchFamily="34" charset="0"/>
              </a:rPr>
              <a:t>7</a:t>
            </a:r>
            <a:r>
              <a:rPr lang="en-GB" altLang="en-US" sz="1200" b="1" baseline="30000" dirty="0">
                <a:latin typeface="+mn-lt"/>
                <a:ea typeface="Calibri" panose="020F0502020204030204" pitchFamily="34" charset="0"/>
                <a:cs typeface="Calibri" panose="020F0502020204030204" pitchFamily="34" charset="0"/>
              </a:rPr>
              <a:t>th</a:t>
            </a:r>
            <a:r>
              <a:rPr lang="en-GB" altLang="en-US" sz="1200" b="1" dirty="0">
                <a:latin typeface="+mn-lt"/>
                <a:ea typeface="Calibri" panose="020F0502020204030204" pitchFamily="34" charset="0"/>
                <a:cs typeface="Calibri" panose="020F0502020204030204" pitchFamily="34" charset="0"/>
              </a:rPr>
              <a:t> out of 8 </a:t>
            </a:r>
            <a:r>
              <a:rPr lang="en-GB" altLang="en-US" sz="1200" dirty="0">
                <a:latin typeface="+mn-lt"/>
                <a:ea typeface="Tahoma" panose="020B0604030504040204" pitchFamily="34" charset="0"/>
                <a:cs typeface="Tahoma" panose="020B0604030504040204" pitchFamily="34" charset="0"/>
              </a:rPr>
              <a:t>most similar forces</a:t>
            </a:r>
            <a:r>
              <a:rPr lang="en-GB" altLang="en-US" sz="1200" dirty="0" bmk="_Hlk115163025">
                <a:latin typeface="+mn-lt"/>
                <a:ea typeface="Tahoma" panose="020B0604030504040204" pitchFamily="34" charset="0"/>
                <a:cs typeface="Tahoma" panose="020B0604030504040204" pitchFamily="34" charset="0"/>
              </a:rPr>
              <a:t>. This has improved by 3.9 seconds compared to the previous 12 months. </a:t>
            </a:r>
          </a:p>
          <a:p>
            <a:pPr marL="171450" lvl="0" indent="-171450" algn="just">
              <a:spcAft>
                <a:spcPts val="600"/>
              </a:spcAft>
              <a:buFont typeface="Arial" panose="020B0604020202020204" pitchFamily="34" charset="0"/>
              <a:buChar char="•"/>
            </a:pPr>
            <a:r>
              <a:rPr lang="en-GB" altLang="en-US" sz="1200" dirty="0" bmk="_Hlk115163025">
                <a:latin typeface="+mn-lt"/>
                <a:ea typeface="Tahoma" panose="020B0604030504040204" pitchFamily="34" charset="0"/>
                <a:cs typeface="Tahoma" panose="020B0604030504040204" pitchFamily="34" charset="0"/>
              </a:rPr>
              <a:t>88.2 per cent of 999 calls were answered in under 10 secs in the last 12 months</a:t>
            </a:r>
            <a:r>
              <a:rPr lang="en-GB" altLang="en-US" sz="1200" dirty="0">
                <a:latin typeface="+mn-lt"/>
                <a:ea typeface="Tahoma" panose="020B0604030504040204" pitchFamily="34" charset="0"/>
                <a:cs typeface="Tahoma" panose="020B0604030504040204" pitchFamily="34" charset="0"/>
              </a:rPr>
              <a:t> to February 26</a:t>
            </a:r>
            <a:r>
              <a:rPr lang="en-GB" altLang="en-US" sz="1200" dirty="0" bmk="_Hlk115163025">
                <a:latin typeface="+mn-lt"/>
                <a:ea typeface="Tahoma" panose="020B0604030504040204" pitchFamily="34" charset="0"/>
                <a:cs typeface="Tahoma" panose="020B0604030504040204" pitchFamily="34" charset="0"/>
              </a:rPr>
              <a:t>, and Staffordshire was</a:t>
            </a:r>
            <a:r>
              <a:rPr lang="en-GB" altLang="en-US" sz="1200" baseline="30000" dirty="0" bmk="_Hlk115163025">
                <a:latin typeface="+mn-lt"/>
                <a:ea typeface="Tahoma" panose="020B0604030504040204" pitchFamily="34" charset="0"/>
                <a:cs typeface="Tahoma" panose="020B0604030504040204" pitchFamily="34" charset="0"/>
              </a:rPr>
              <a:t> </a:t>
            </a:r>
            <a:r>
              <a:rPr lang="en-GB" altLang="en-US" sz="1200" b="1" dirty="0" bmk="_Hlk115163025">
                <a:latin typeface="+mn-lt"/>
                <a:ea typeface="Tahoma" panose="020B0604030504040204" pitchFamily="34" charset="0"/>
                <a:cs typeface="Tahoma" panose="020B0604030504040204" pitchFamily="34" charset="0"/>
              </a:rPr>
              <a:t>37</a:t>
            </a:r>
            <a:r>
              <a:rPr lang="en-GB" altLang="en-US" sz="1200" b="1" baseline="30000" dirty="0" bmk="_Hlk115163025">
                <a:latin typeface="+mn-lt"/>
                <a:ea typeface="Tahoma" panose="020B0604030504040204" pitchFamily="34" charset="0"/>
                <a:cs typeface="Tahoma" panose="020B0604030504040204" pitchFamily="34" charset="0"/>
              </a:rPr>
              <a:t>th</a:t>
            </a:r>
            <a:r>
              <a:rPr lang="en-GB" altLang="en-US" sz="1200" b="1" dirty="0" bmk="_Hlk115163025">
                <a:latin typeface="+mn-lt"/>
                <a:ea typeface="Tahoma" panose="020B0604030504040204" pitchFamily="34" charset="0"/>
                <a:cs typeface="Tahoma" panose="020B0604030504040204" pitchFamily="34" charset="0"/>
              </a:rPr>
              <a:t> out of 42</a:t>
            </a:r>
            <a:r>
              <a:rPr lang="en-GB" altLang="en-US" sz="1200" dirty="0" bmk="_Hlk115163025">
                <a:latin typeface="+mn-lt"/>
                <a:ea typeface="Tahoma" panose="020B0604030504040204" pitchFamily="34" charset="0"/>
                <a:cs typeface="Tahoma" panose="020B0604030504040204" pitchFamily="34" charset="0"/>
              </a:rPr>
              <a:t> forces </a:t>
            </a:r>
            <a:r>
              <a:rPr lang="en-GB" altLang="en-US" sz="1200" dirty="0">
                <a:latin typeface="+mn-lt"/>
                <a:ea typeface="Calibri" panose="020F0502020204030204" pitchFamily="34" charset="0"/>
                <a:cs typeface="Calibri" panose="020F0502020204030204" pitchFamily="34" charset="0"/>
              </a:rPr>
              <a:t>and </a:t>
            </a:r>
            <a:r>
              <a:rPr lang="en-GB" altLang="en-US" sz="1200" b="1" dirty="0">
                <a:latin typeface="+mn-lt"/>
                <a:ea typeface="Calibri" panose="020F0502020204030204" pitchFamily="34" charset="0"/>
                <a:cs typeface="Calibri" panose="020F0502020204030204" pitchFamily="34" charset="0"/>
              </a:rPr>
              <a:t>7</a:t>
            </a:r>
            <a:r>
              <a:rPr lang="en-GB" altLang="en-US" sz="1200" b="1" baseline="30000" dirty="0">
                <a:latin typeface="+mn-lt"/>
                <a:ea typeface="Calibri" panose="020F0502020204030204" pitchFamily="34" charset="0"/>
                <a:cs typeface="Calibri" panose="020F0502020204030204" pitchFamily="34" charset="0"/>
              </a:rPr>
              <a:t>th</a:t>
            </a:r>
            <a:r>
              <a:rPr lang="en-GB" altLang="en-US" sz="1200" b="1" dirty="0">
                <a:latin typeface="+mn-lt"/>
                <a:ea typeface="Calibri" panose="020F0502020204030204" pitchFamily="34" charset="0"/>
                <a:cs typeface="Calibri" panose="020F0502020204030204" pitchFamily="34" charset="0"/>
              </a:rPr>
              <a:t> out of 8 </a:t>
            </a:r>
            <a:r>
              <a:rPr lang="en-GB" altLang="en-US" sz="1200" dirty="0">
                <a:latin typeface="+mn-lt"/>
                <a:ea typeface="Tahoma" panose="020B0604030504040204" pitchFamily="34" charset="0"/>
                <a:cs typeface="Tahoma" panose="020B0604030504040204" pitchFamily="34" charset="0"/>
              </a:rPr>
              <a:t>most similar forces</a:t>
            </a:r>
            <a:r>
              <a:rPr lang="en-GB" altLang="en-US" sz="1200" dirty="0" bmk="_Hlk115163025">
                <a:latin typeface="+mn-lt"/>
                <a:ea typeface="Tahoma" panose="020B0604030504040204" pitchFamily="34" charset="0"/>
                <a:cs typeface="Tahoma" panose="020B0604030504040204" pitchFamily="34" charset="0"/>
              </a:rPr>
              <a:t>. This has improved by three per cent compared to the previous 12 months. </a:t>
            </a:r>
            <a:endParaRPr lang="en-GB" altLang="en-US" sz="1200" dirty="0">
              <a:latin typeface="+mn-lt"/>
              <a:ea typeface="Tahoma" panose="020B0604030504040204" pitchFamily="34" charset="0"/>
              <a:cs typeface="Tahoma" panose="020B0604030504040204" pitchFamily="34" charset="0"/>
            </a:endParaRPr>
          </a:p>
        </p:txBody>
      </p:sp>
      <p:pic>
        <p:nvPicPr>
          <p:cNvPr id="23" name="Picture 22">
            <a:extLst>
              <a:ext uri="{FF2B5EF4-FFF2-40B4-BE49-F238E27FC236}">
                <a16:creationId xmlns:a16="http://schemas.microsoft.com/office/drawing/2014/main" id="{DC8CA896-D19D-464C-81F0-3EA811FD743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400" y="-48786"/>
            <a:ext cx="12208427" cy="1358521"/>
          </a:xfrm>
          <a:prstGeom prst="rect">
            <a:avLst/>
          </a:prstGeom>
        </p:spPr>
      </p:pic>
      <p:sp>
        <p:nvSpPr>
          <p:cNvPr id="11" name="Rectangle 10">
            <a:extLst>
              <a:ext uri="{FF2B5EF4-FFF2-40B4-BE49-F238E27FC236}">
                <a16:creationId xmlns:a16="http://schemas.microsoft.com/office/drawing/2014/main" id="{B5DCA03F-B653-4A18-A11E-C67F75258EEA}"/>
              </a:ext>
            </a:extLst>
          </p:cNvPr>
          <p:cNvSpPr/>
          <p:nvPr/>
        </p:nvSpPr>
        <p:spPr>
          <a:xfrm>
            <a:off x="9041" y="999285"/>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Top Corners Rounded 11">
            <a:extLst>
              <a:ext uri="{FF2B5EF4-FFF2-40B4-BE49-F238E27FC236}">
                <a16:creationId xmlns:a16="http://schemas.microsoft.com/office/drawing/2014/main" id="{C5A25DDA-0A7B-444A-ADD2-4B6AA96EFA48}"/>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220572D-2B5C-4E47-8EF5-C23DACB55888}"/>
              </a:ext>
            </a:extLst>
          </p:cNvPr>
          <p:cNvSpPr/>
          <p:nvPr/>
        </p:nvSpPr>
        <p:spPr>
          <a:xfrm>
            <a:off x="352503" y="2983948"/>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237FA0C-7EB1-4944-B091-7160F6A269E2}"/>
              </a:ext>
            </a:extLst>
          </p:cNvPr>
          <p:cNvSpPr/>
          <p:nvPr/>
        </p:nvSpPr>
        <p:spPr>
          <a:xfrm>
            <a:off x="6450669" y="2567614"/>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pic>
        <p:nvPicPr>
          <p:cNvPr id="17" name="Picture 16">
            <a:extLst>
              <a:ext uri="{FF2B5EF4-FFF2-40B4-BE49-F238E27FC236}">
                <a16:creationId xmlns:a16="http://schemas.microsoft.com/office/drawing/2014/main" id="{8A969F9E-062D-4F81-82F0-A4E93B4E4E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378" y="3965511"/>
            <a:ext cx="6027597" cy="2026900"/>
          </a:xfrm>
          <a:prstGeom prst="rect">
            <a:avLst/>
          </a:prstGeom>
        </p:spPr>
      </p:pic>
      <p:sp>
        <p:nvSpPr>
          <p:cNvPr id="22" name="Rectangle 21">
            <a:extLst>
              <a:ext uri="{FF2B5EF4-FFF2-40B4-BE49-F238E27FC236}">
                <a16:creationId xmlns:a16="http://schemas.microsoft.com/office/drawing/2014/main" id="{37C4E057-C0EF-40F6-B609-6C9D0C1C28AA}"/>
              </a:ext>
            </a:extLst>
          </p:cNvPr>
          <p:cNvSpPr/>
          <p:nvPr/>
        </p:nvSpPr>
        <p:spPr>
          <a:xfrm>
            <a:off x="0" y="6058040"/>
            <a:ext cx="6193804" cy="7797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rPr>
              <a:t>Proportion of 999 calls answered within 10 seconds is 89.7 per cent in the last 12 months and has been stable since November 2022. </a:t>
            </a:r>
          </a:p>
          <a:p>
            <a:pPr algn="just"/>
            <a:r>
              <a:rPr lang="en-GB" sz="1200" b="1" dirty="0">
                <a:solidFill>
                  <a:schemeClr val="tx1"/>
                </a:solidFill>
              </a:rPr>
              <a:t>Good and stable </a:t>
            </a:r>
            <a:r>
              <a:rPr lang="en-GB" sz="1200" dirty="0">
                <a:solidFill>
                  <a:schemeClr val="tx1"/>
                </a:solidFill>
              </a:rPr>
              <a:t>performance with the 999 abandon rate remaining stable at one per cent or less since January 2023.</a:t>
            </a:r>
          </a:p>
        </p:txBody>
      </p:sp>
      <p:sp>
        <p:nvSpPr>
          <p:cNvPr id="25" name="Rectangle 24">
            <a:extLst>
              <a:ext uri="{FF2B5EF4-FFF2-40B4-BE49-F238E27FC236}">
                <a16:creationId xmlns:a16="http://schemas.microsoft.com/office/drawing/2014/main" id="{530BE477-45FF-4E03-B3FE-8035032E1732}"/>
              </a:ext>
            </a:extLst>
          </p:cNvPr>
          <p:cNvSpPr/>
          <p:nvPr/>
        </p:nvSpPr>
        <p:spPr>
          <a:xfrm>
            <a:off x="481708" y="5796182"/>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Top Corners Rounded 25">
            <a:extLst>
              <a:ext uri="{FF2B5EF4-FFF2-40B4-BE49-F238E27FC236}">
                <a16:creationId xmlns:a16="http://schemas.microsoft.com/office/drawing/2014/main" id="{B52560F9-F482-4399-94AA-B820700842D7}"/>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7" name="Picture 10">
            <a:extLst>
              <a:ext uri="{FF2B5EF4-FFF2-40B4-BE49-F238E27FC236}">
                <a16:creationId xmlns:a16="http://schemas.microsoft.com/office/drawing/2014/main" id="{9B66F8C1-F57E-4727-8E67-09FBF553BE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9A81DED1-DA01-4607-8322-E6820A620C8B}"/>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31" name="Title 1">
            <a:extLst>
              <a:ext uri="{FF2B5EF4-FFF2-40B4-BE49-F238E27FC236}">
                <a16:creationId xmlns:a16="http://schemas.microsoft.com/office/drawing/2014/main" id="{5989C5B0-5AF5-43CF-BF6F-2286B55C393B}"/>
              </a:ext>
            </a:extLst>
          </p:cNvPr>
          <p:cNvSpPr txBox="1">
            <a:spLocks/>
          </p:cNvSpPr>
          <p:nvPr/>
        </p:nvSpPr>
        <p:spPr>
          <a:xfrm>
            <a:off x="0" y="0"/>
            <a:ext cx="12192000" cy="102727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200" dirty="0">
                <a:solidFill>
                  <a:schemeClr val="bg1"/>
                </a:solidFill>
              </a:rPr>
              <a:t>5.  Contact and Local Policing</a:t>
            </a:r>
          </a:p>
          <a:p>
            <a:r>
              <a:rPr lang="en-GB" sz="3600" dirty="0">
                <a:solidFill>
                  <a:schemeClr val="bg1"/>
                </a:solidFill>
              </a:rPr>
              <a:t>5.1 Emergency Calls </a:t>
            </a:r>
          </a:p>
        </p:txBody>
      </p:sp>
      <p:pic>
        <p:nvPicPr>
          <p:cNvPr id="4" name="Picture 3">
            <a:extLst>
              <a:ext uri="{FF2B5EF4-FFF2-40B4-BE49-F238E27FC236}">
                <a16:creationId xmlns:a16="http://schemas.microsoft.com/office/drawing/2014/main" id="{7515176F-A879-4F6B-9920-E59E162A3FC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855" y="1199919"/>
            <a:ext cx="6076410" cy="2012811"/>
          </a:xfrm>
          <a:prstGeom prst="rect">
            <a:avLst/>
          </a:prstGeom>
        </p:spPr>
      </p:pic>
      <p:sp>
        <p:nvSpPr>
          <p:cNvPr id="8" name="TextBox 7">
            <a:extLst>
              <a:ext uri="{FF2B5EF4-FFF2-40B4-BE49-F238E27FC236}">
                <a16:creationId xmlns:a16="http://schemas.microsoft.com/office/drawing/2014/main" id="{B056FDED-3645-4AC0-8463-3895D3E28760}"/>
              </a:ext>
            </a:extLst>
          </p:cNvPr>
          <p:cNvSpPr txBox="1"/>
          <p:nvPr/>
        </p:nvSpPr>
        <p:spPr>
          <a:xfrm>
            <a:off x="6093265" y="784117"/>
            <a:ext cx="3759299" cy="400110"/>
          </a:xfrm>
          <a:prstGeom prst="rect">
            <a:avLst/>
          </a:prstGeom>
          <a:solidFill>
            <a:schemeClr val="bg1"/>
          </a:solidFill>
        </p:spPr>
        <p:txBody>
          <a:bodyPr wrap="none" rtlCol="0">
            <a:spAutoFit/>
          </a:bodyPr>
          <a:lstStyle/>
          <a:p>
            <a:r>
              <a:rPr lang="en-GB" sz="2000" b="1" dirty="0"/>
              <a:t>Average time to answer (seconds)</a:t>
            </a:r>
          </a:p>
        </p:txBody>
      </p:sp>
      <p:sp>
        <p:nvSpPr>
          <p:cNvPr id="34" name="Rectangle 33">
            <a:extLst>
              <a:ext uri="{FF2B5EF4-FFF2-40B4-BE49-F238E27FC236}">
                <a16:creationId xmlns:a16="http://schemas.microsoft.com/office/drawing/2014/main" id="{AB43B7D6-DCC9-455D-8E9C-F2168B34E8F6}"/>
              </a:ext>
            </a:extLst>
          </p:cNvPr>
          <p:cNvSpPr/>
          <p:nvPr/>
        </p:nvSpPr>
        <p:spPr>
          <a:xfrm>
            <a:off x="287757" y="3046818"/>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E9AF8E42-E63B-4B99-A87E-7E57D771CA83}"/>
              </a:ext>
            </a:extLst>
          </p:cNvPr>
          <p:cNvSpPr/>
          <p:nvPr/>
        </p:nvSpPr>
        <p:spPr>
          <a:xfrm>
            <a:off x="6675013" y="2704747"/>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00206BB4-D393-4452-86D2-0B65C3BB307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12706" y="1250881"/>
            <a:ext cx="6040016" cy="1884560"/>
          </a:xfrm>
          <a:prstGeom prst="rect">
            <a:avLst/>
          </a:prstGeom>
        </p:spPr>
      </p:pic>
      <p:sp>
        <p:nvSpPr>
          <p:cNvPr id="36" name="Rectangle 35">
            <a:extLst>
              <a:ext uri="{FF2B5EF4-FFF2-40B4-BE49-F238E27FC236}">
                <a16:creationId xmlns:a16="http://schemas.microsoft.com/office/drawing/2014/main" id="{6DFC2010-6092-41DD-9E58-639E5640160F}"/>
              </a:ext>
            </a:extLst>
          </p:cNvPr>
          <p:cNvSpPr/>
          <p:nvPr/>
        </p:nvSpPr>
        <p:spPr>
          <a:xfrm>
            <a:off x="6630334" y="2997732"/>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FABDCD7A-C401-493D-98E8-EDFF25A88928}"/>
              </a:ext>
            </a:extLst>
          </p:cNvPr>
          <p:cNvSpPr txBox="1"/>
          <p:nvPr/>
        </p:nvSpPr>
        <p:spPr>
          <a:xfrm>
            <a:off x="11376" y="937819"/>
            <a:ext cx="2243948" cy="400110"/>
          </a:xfrm>
          <a:prstGeom prst="rect">
            <a:avLst/>
          </a:prstGeom>
          <a:noFill/>
        </p:spPr>
        <p:txBody>
          <a:bodyPr wrap="none" rtlCol="0">
            <a:spAutoFit/>
          </a:bodyPr>
          <a:lstStyle/>
          <a:p>
            <a:r>
              <a:rPr lang="en-GB" sz="2000" b="1" dirty="0"/>
              <a:t>Volume of 999 calls</a:t>
            </a:r>
          </a:p>
        </p:txBody>
      </p:sp>
      <p:sp>
        <p:nvSpPr>
          <p:cNvPr id="3" name="Text Placeholder 2">
            <a:extLst>
              <a:ext uri="{FF2B5EF4-FFF2-40B4-BE49-F238E27FC236}">
                <a16:creationId xmlns:a16="http://schemas.microsoft.com/office/drawing/2014/main" id="{9B864162-ABBF-4288-98A1-CD8ABE83C934}"/>
              </a:ext>
            </a:extLst>
          </p:cNvPr>
          <p:cNvSpPr>
            <a:spLocks noGrp="1"/>
          </p:cNvSpPr>
          <p:nvPr>
            <p:ph type="body" sz="quarter" idx="10"/>
          </p:nvPr>
        </p:nvSpPr>
        <p:spPr>
          <a:xfrm>
            <a:off x="11620351" y="6537308"/>
            <a:ext cx="571649" cy="338137"/>
          </a:xfrm>
        </p:spPr>
        <p:txBody>
          <a:bodyPr>
            <a:normAutofit lnSpcReduction="10000"/>
          </a:bodyPr>
          <a:lstStyle/>
          <a:p>
            <a:fld id="{706F9CE3-3AB7-4DF9-A3AE-2F331E347514}" type="slidenum">
              <a:rPr lang="en-GB" sz="1800" smtClean="0">
                <a:solidFill>
                  <a:schemeClr val="tx1"/>
                </a:solidFill>
              </a:rPr>
              <a:t>16</a:t>
            </a:fld>
            <a:endParaRPr lang="en-GB" sz="1800" dirty="0">
              <a:solidFill>
                <a:schemeClr val="tx1"/>
              </a:solidFill>
            </a:endParaRPr>
          </a:p>
        </p:txBody>
      </p:sp>
      <p:sp>
        <p:nvSpPr>
          <p:cNvPr id="9" name="Text Box 2">
            <a:extLst>
              <a:ext uri="{FF2B5EF4-FFF2-40B4-BE49-F238E27FC236}">
                <a16:creationId xmlns:a16="http://schemas.microsoft.com/office/drawing/2014/main" id="{C4726326-EE67-B130-2CE0-4786267AEA38}"/>
              </a:ext>
            </a:extLst>
          </p:cNvPr>
          <p:cNvSpPr txBox="1">
            <a:spLocks noChangeArrowheads="1"/>
          </p:cNvSpPr>
          <p:nvPr/>
        </p:nvSpPr>
        <p:spPr bwMode="auto">
          <a:xfrm rot="-5400000">
            <a:off x="4888178" y="5181226"/>
            <a:ext cx="3000820" cy="261613"/>
          </a:xfrm>
          <a:prstGeom prst="rect">
            <a:avLst/>
          </a:prstGeom>
          <a:solidFill>
            <a:srgbClr val="2F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National 999 Data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DAB8B706-F0CD-F9DF-AEB6-98FBC9A50016}"/>
              </a:ext>
            </a:extLst>
          </p:cNvPr>
          <p:cNvSpPr txBox="1"/>
          <p:nvPr/>
        </p:nvSpPr>
        <p:spPr>
          <a:xfrm>
            <a:off x="-10400" y="3249292"/>
            <a:ext cx="6204204" cy="276999"/>
          </a:xfrm>
          <a:prstGeom prst="rect">
            <a:avLst/>
          </a:prstGeom>
          <a:solidFill>
            <a:schemeClr val="accent1">
              <a:lumMod val="20000"/>
              <a:lumOff val="80000"/>
            </a:schemeClr>
          </a:solidFill>
        </p:spPr>
        <p:txBody>
          <a:bodyPr wrap="square">
            <a:spAutoFit/>
          </a:bodyPr>
          <a:lstStyle/>
          <a:p>
            <a:pPr algn="just"/>
            <a:r>
              <a:rPr lang="en-GB" sz="1200" dirty="0">
                <a:solidFill>
                  <a:schemeClr val="tx1"/>
                </a:solidFill>
              </a:rPr>
              <a:t>Volumes of 999 calls are stable compared </a:t>
            </a:r>
            <a:r>
              <a:rPr lang="en-GB" sz="1200" dirty="0"/>
              <a:t>to the previous year. </a:t>
            </a:r>
          </a:p>
        </p:txBody>
      </p:sp>
      <p:sp>
        <p:nvSpPr>
          <p:cNvPr id="15" name="TextBox 14">
            <a:extLst>
              <a:ext uri="{FF2B5EF4-FFF2-40B4-BE49-F238E27FC236}">
                <a16:creationId xmlns:a16="http://schemas.microsoft.com/office/drawing/2014/main" id="{AF8E80A3-297F-DDA8-9BEC-7F8344E5313F}"/>
              </a:ext>
            </a:extLst>
          </p:cNvPr>
          <p:cNvSpPr txBox="1"/>
          <p:nvPr/>
        </p:nvSpPr>
        <p:spPr>
          <a:xfrm>
            <a:off x="6229544" y="3230541"/>
            <a:ext cx="5899465" cy="461665"/>
          </a:xfrm>
          <a:prstGeom prst="rect">
            <a:avLst/>
          </a:prstGeom>
          <a:solidFill>
            <a:schemeClr val="accent1">
              <a:lumMod val="20000"/>
              <a:lumOff val="80000"/>
            </a:schemeClr>
          </a:solidFill>
        </p:spPr>
        <p:txBody>
          <a:bodyPr wrap="square">
            <a:spAutoFit/>
          </a:bodyPr>
          <a:lstStyle/>
          <a:p>
            <a:pPr algn="just"/>
            <a:r>
              <a:rPr lang="en-GB" sz="1200" dirty="0">
                <a:solidFill>
                  <a:schemeClr val="tx1"/>
                </a:solidFill>
              </a:rPr>
              <a:t>Average time to answer 999 calls has reduced by 43 per cent compared to the previous 12 months </a:t>
            </a:r>
            <a:r>
              <a:rPr lang="en-GB" sz="1200" dirty="0"/>
              <a:t>and the last 12 months had average times to answer all under 10 seconds.</a:t>
            </a:r>
          </a:p>
        </p:txBody>
      </p:sp>
      <p:sp>
        <p:nvSpPr>
          <p:cNvPr id="7" name="TextBox 6">
            <a:extLst>
              <a:ext uri="{FF2B5EF4-FFF2-40B4-BE49-F238E27FC236}">
                <a16:creationId xmlns:a16="http://schemas.microsoft.com/office/drawing/2014/main" id="{701B07C9-0892-444F-9C07-DA078452A311}"/>
              </a:ext>
            </a:extLst>
          </p:cNvPr>
          <p:cNvSpPr txBox="1"/>
          <p:nvPr/>
        </p:nvSpPr>
        <p:spPr>
          <a:xfrm>
            <a:off x="16855" y="3649035"/>
            <a:ext cx="3530454" cy="400110"/>
          </a:xfrm>
          <a:prstGeom prst="rect">
            <a:avLst/>
          </a:prstGeom>
          <a:noFill/>
        </p:spPr>
        <p:txBody>
          <a:bodyPr wrap="none" rtlCol="0">
            <a:spAutoFit/>
          </a:bodyPr>
          <a:lstStyle/>
          <a:p>
            <a:r>
              <a:rPr lang="en-GB" sz="2000" b="1" dirty="0"/>
              <a:t>Abandonment rate for 999 calls</a:t>
            </a:r>
          </a:p>
        </p:txBody>
      </p:sp>
      <p:sp>
        <p:nvSpPr>
          <p:cNvPr id="10" name="Rectangle 9">
            <a:extLst>
              <a:ext uri="{FF2B5EF4-FFF2-40B4-BE49-F238E27FC236}">
                <a16:creationId xmlns:a16="http://schemas.microsoft.com/office/drawing/2014/main" id="{1294FBAA-7A65-50E1-9DA4-F73C1315F870}"/>
              </a:ext>
            </a:extLst>
          </p:cNvPr>
          <p:cNvSpPr/>
          <p:nvPr/>
        </p:nvSpPr>
        <p:spPr>
          <a:xfrm>
            <a:off x="10148417" y="1018526"/>
            <a:ext cx="2063999" cy="291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70A07C24-A28D-C032-6435-781558C26C04}"/>
              </a:ext>
            </a:extLst>
          </p:cNvPr>
          <p:cNvPicPr>
            <a:picLocks noChangeAspect="1"/>
          </p:cNvPicPr>
          <p:nvPr/>
        </p:nvPicPr>
        <p:blipFill>
          <a:blip r:embed="rId8"/>
          <a:stretch>
            <a:fillRect/>
          </a:stretch>
        </p:blipFill>
        <p:spPr>
          <a:xfrm>
            <a:off x="5981780" y="-17790"/>
            <a:ext cx="1646113" cy="633665"/>
          </a:xfrm>
          <a:prstGeom prst="rect">
            <a:avLst/>
          </a:prstGeom>
        </p:spPr>
      </p:pic>
    </p:spTree>
    <p:extLst>
      <p:ext uri="{BB962C8B-B14F-4D97-AF65-F5344CB8AC3E}">
        <p14:creationId xmlns:p14="http://schemas.microsoft.com/office/powerpoint/2010/main" val="304145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C24D537-44A0-44FD-AF51-755B022132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400" y="-48786"/>
            <a:ext cx="12208427" cy="1358521"/>
          </a:xfrm>
          <a:prstGeom prst="rect">
            <a:avLst/>
          </a:prstGeom>
        </p:spPr>
      </p:pic>
      <p:pic>
        <p:nvPicPr>
          <p:cNvPr id="10" name="Picture 9">
            <a:extLst>
              <a:ext uri="{FF2B5EF4-FFF2-40B4-BE49-F238E27FC236}">
                <a16:creationId xmlns:a16="http://schemas.microsoft.com/office/drawing/2014/main" id="{2C5D1C72-B2D5-4A2B-8DC0-A79BD0EFAA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03" y="4243969"/>
            <a:ext cx="6055076" cy="2038953"/>
          </a:xfrm>
          <a:prstGeom prst="rect">
            <a:avLst/>
          </a:prstGeom>
        </p:spPr>
      </p:pic>
      <p:sp>
        <p:nvSpPr>
          <p:cNvPr id="11" name="Rectangle 10">
            <a:extLst>
              <a:ext uri="{FF2B5EF4-FFF2-40B4-BE49-F238E27FC236}">
                <a16:creationId xmlns:a16="http://schemas.microsoft.com/office/drawing/2014/main" id="{B5DCA03F-B653-4A18-A11E-C67F75258EEA}"/>
              </a:ext>
            </a:extLst>
          </p:cNvPr>
          <p:cNvSpPr/>
          <p:nvPr/>
        </p:nvSpPr>
        <p:spPr>
          <a:xfrm>
            <a:off x="-10402" y="950905"/>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9B864162-ABBF-4288-98A1-CD8ABE83C934}"/>
              </a:ext>
            </a:extLst>
          </p:cNvPr>
          <p:cNvSpPr>
            <a:spLocks noGrp="1"/>
          </p:cNvSpPr>
          <p:nvPr>
            <p:ph type="body" sz="quarter" idx="10"/>
          </p:nvPr>
        </p:nvSpPr>
        <p:spPr>
          <a:xfrm>
            <a:off x="11576979" y="6410822"/>
            <a:ext cx="571649" cy="338137"/>
          </a:xfrm>
        </p:spPr>
        <p:txBody>
          <a:bodyPr>
            <a:normAutofit lnSpcReduction="10000"/>
          </a:bodyPr>
          <a:lstStyle/>
          <a:p>
            <a:r>
              <a:rPr lang="en-GB" sz="1800" dirty="0">
                <a:solidFill>
                  <a:schemeClr val="tx1"/>
                </a:solidFill>
              </a:rPr>
              <a:t>17</a:t>
            </a:r>
          </a:p>
        </p:txBody>
      </p:sp>
      <p:pic>
        <p:nvPicPr>
          <p:cNvPr id="5" name="Picture 4">
            <a:extLst>
              <a:ext uri="{FF2B5EF4-FFF2-40B4-BE49-F238E27FC236}">
                <a16:creationId xmlns:a16="http://schemas.microsoft.com/office/drawing/2014/main" id="{6AC91E15-A795-43E1-80CF-5379F005BA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089" y="1331385"/>
            <a:ext cx="6047155" cy="1937711"/>
          </a:xfrm>
          <a:prstGeom prst="rect">
            <a:avLst/>
          </a:prstGeom>
        </p:spPr>
      </p:pic>
      <p:sp>
        <p:nvSpPr>
          <p:cNvPr id="15" name="Rectangle 14">
            <a:extLst>
              <a:ext uri="{FF2B5EF4-FFF2-40B4-BE49-F238E27FC236}">
                <a16:creationId xmlns:a16="http://schemas.microsoft.com/office/drawing/2014/main" id="{8AD1BFF1-9950-4DDD-A399-A4BB36D7DAA3}"/>
              </a:ext>
            </a:extLst>
          </p:cNvPr>
          <p:cNvSpPr/>
          <p:nvPr/>
        </p:nvSpPr>
        <p:spPr>
          <a:xfrm>
            <a:off x="306151" y="3086191"/>
            <a:ext cx="905692" cy="23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BD2A344A-3A30-4090-8788-B04480D38A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23726" y="996317"/>
            <a:ext cx="6024902" cy="1989531"/>
          </a:xfrm>
          <a:prstGeom prst="rect">
            <a:avLst/>
          </a:prstGeom>
        </p:spPr>
      </p:pic>
      <p:sp>
        <p:nvSpPr>
          <p:cNvPr id="21" name="Rectangle 20">
            <a:extLst>
              <a:ext uri="{FF2B5EF4-FFF2-40B4-BE49-F238E27FC236}">
                <a16:creationId xmlns:a16="http://schemas.microsoft.com/office/drawing/2014/main" id="{C2116B9F-7CFC-4F19-8B50-32D8FB38C565}"/>
              </a:ext>
            </a:extLst>
          </p:cNvPr>
          <p:cNvSpPr/>
          <p:nvPr/>
        </p:nvSpPr>
        <p:spPr>
          <a:xfrm>
            <a:off x="0" y="6376413"/>
            <a:ext cx="6031093" cy="4452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dirty="0">
                <a:solidFill>
                  <a:schemeClr val="tx1"/>
                </a:solidFill>
              </a:rPr>
              <a:t>Abandon rate in the last 12 months is 20 per cent. This has been under 20 per cent for the last five months. </a:t>
            </a:r>
          </a:p>
        </p:txBody>
      </p:sp>
      <p:sp>
        <p:nvSpPr>
          <p:cNvPr id="6" name="TextBox 5">
            <a:extLst>
              <a:ext uri="{FF2B5EF4-FFF2-40B4-BE49-F238E27FC236}">
                <a16:creationId xmlns:a16="http://schemas.microsoft.com/office/drawing/2014/main" id="{FABDCD7A-C401-493D-98E8-EDFF25A88928}"/>
              </a:ext>
            </a:extLst>
          </p:cNvPr>
          <p:cNvSpPr txBox="1"/>
          <p:nvPr/>
        </p:nvSpPr>
        <p:spPr>
          <a:xfrm>
            <a:off x="0" y="928291"/>
            <a:ext cx="3581365" cy="400110"/>
          </a:xfrm>
          <a:prstGeom prst="rect">
            <a:avLst/>
          </a:prstGeom>
          <a:noFill/>
        </p:spPr>
        <p:txBody>
          <a:bodyPr wrap="none" rtlCol="0">
            <a:spAutoFit/>
          </a:bodyPr>
          <a:lstStyle/>
          <a:p>
            <a:r>
              <a:rPr lang="en-GB" sz="2000" b="1" dirty="0"/>
              <a:t>Volume of non-emergency calls </a:t>
            </a:r>
          </a:p>
        </p:txBody>
      </p:sp>
      <p:sp>
        <p:nvSpPr>
          <p:cNvPr id="30" name="Rectangle 29">
            <a:extLst>
              <a:ext uri="{FF2B5EF4-FFF2-40B4-BE49-F238E27FC236}">
                <a16:creationId xmlns:a16="http://schemas.microsoft.com/office/drawing/2014/main" id="{A0A757A7-D210-47D7-B705-60BF131F5BB7}"/>
              </a:ext>
            </a:extLst>
          </p:cNvPr>
          <p:cNvSpPr/>
          <p:nvPr/>
        </p:nvSpPr>
        <p:spPr>
          <a:xfrm>
            <a:off x="376430" y="6082532"/>
            <a:ext cx="905692" cy="178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056FDED-3645-4AC0-8463-3895D3E28760}"/>
              </a:ext>
            </a:extLst>
          </p:cNvPr>
          <p:cNvSpPr txBox="1"/>
          <p:nvPr/>
        </p:nvSpPr>
        <p:spPr>
          <a:xfrm>
            <a:off x="6062108" y="704583"/>
            <a:ext cx="3787896" cy="400110"/>
          </a:xfrm>
          <a:prstGeom prst="rect">
            <a:avLst/>
          </a:prstGeom>
          <a:noFill/>
        </p:spPr>
        <p:txBody>
          <a:bodyPr wrap="none" rtlCol="0">
            <a:spAutoFit/>
          </a:bodyPr>
          <a:lstStyle/>
          <a:p>
            <a:r>
              <a:rPr lang="en-GB" sz="2000" b="1" dirty="0"/>
              <a:t>Average time to answer (minutes)</a:t>
            </a:r>
          </a:p>
        </p:txBody>
      </p:sp>
      <p:sp>
        <p:nvSpPr>
          <p:cNvPr id="7" name="TextBox 6">
            <a:extLst>
              <a:ext uri="{FF2B5EF4-FFF2-40B4-BE49-F238E27FC236}">
                <a16:creationId xmlns:a16="http://schemas.microsoft.com/office/drawing/2014/main" id="{701B07C9-0892-444F-9C07-DA078452A311}"/>
              </a:ext>
            </a:extLst>
          </p:cNvPr>
          <p:cNvSpPr txBox="1"/>
          <p:nvPr/>
        </p:nvSpPr>
        <p:spPr>
          <a:xfrm>
            <a:off x="0" y="3835520"/>
            <a:ext cx="4805483" cy="400110"/>
          </a:xfrm>
          <a:prstGeom prst="rect">
            <a:avLst/>
          </a:prstGeom>
          <a:noFill/>
        </p:spPr>
        <p:txBody>
          <a:bodyPr wrap="none" rtlCol="0">
            <a:spAutoFit/>
          </a:bodyPr>
          <a:lstStyle/>
          <a:p>
            <a:r>
              <a:rPr lang="en-GB" sz="2000" b="1" dirty="0"/>
              <a:t>Abandonment rate for non-emergency calls</a:t>
            </a:r>
          </a:p>
        </p:txBody>
      </p:sp>
      <p:sp>
        <p:nvSpPr>
          <p:cNvPr id="25" name="Rectangle 24">
            <a:extLst>
              <a:ext uri="{FF2B5EF4-FFF2-40B4-BE49-F238E27FC236}">
                <a16:creationId xmlns:a16="http://schemas.microsoft.com/office/drawing/2014/main" id="{C35661EC-4AFD-41C4-940F-08C41F4B1B8C}"/>
              </a:ext>
            </a:extLst>
          </p:cNvPr>
          <p:cNvSpPr/>
          <p:nvPr/>
        </p:nvSpPr>
        <p:spPr>
          <a:xfrm>
            <a:off x="6266176" y="2783566"/>
            <a:ext cx="377016" cy="22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Top Corners Rounded 23">
            <a:extLst>
              <a:ext uri="{FF2B5EF4-FFF2-40B4-BE49-F238E27FC236}">
                <a16:creationId xmlns:a16="http://schemas.microsoft.com/office/drawing/2014/main" id="{CF8F33AC-325D-45E8-9536-CB2F302B26A8}"/>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8" name="Picture 10">
            <a:extLst>
              <a:ext uri="{FF2B5EF4-FFF2-40B4-BE49-F238E27FC236}">
                <a16:creationId xmlns:a16="http://schemas.microsoft.com/office/drawing/2014/main" id="{F4A8C903-6B0C-419B-8D2C-B9426B6CFF1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a:extLst>
              <a:ext uri="{FF2B5EF4-FFF2-40B4-BE49-F238E27FC236}">
                <a16:creationId xmlns:a16="http://schemas.microsoft.com/office/drawing/2014/main" id="{955FEC4D-8B66-43FB-858C-E738949AFF99}"/>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31" name="Title 1">
            <a:extLst>
              <a:ext uri="{FF2B5EF4-FFF2-40B4-BE49-F238E27FC236}">
                <a16:creationId xmlns:a16="http://schemas.microsoft.com/office/drawing/2014/main" id="{384F7582-137E-4A05-B15D-C2432EE4C771}"/>
              </a:ext>
            </a:extLst>
          </p:cNvPr>
          <p:cNvSpPr txBox="1">
            <a:spLocks/>
          </p:cNvSpPr>
          <p:nvPr/>
        </p:nvSpPr>
        <p:spPr>
          <a:xfrm>
            <a:off x="0" y="0"/>
            <a:ext cx="12192000" cy="104550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200" dirty="0">
                <a:solidFill>
                  <a:schemeClr val="bg1"/>
                </a:solidFill>
              </a:rPr>
              <a:t>5.1 Non-Emergency Calls </a:t>
            </a:r>
          </a:p>
          <a:p>
            <a:r>
              <a:rPr lang="en-GB" sz="3600" dirty="0">
                <a:solidFill>
                  <a:schemeClr val="bg1"/>
                </a:solidFill>
              </a:rPr>
              <a:t>(First point of Contact)</a:t>
            </a:r>
          </a:p>
        </p:txBody>
      </p:sp>
      <p:sp>
        <p:nvSpPr>
          <p:cNvPr id="2" name="TextBox 1">
            <a:extLst>
              <a:ext uri="{FF2B5EF4-FFF2-40B4-BE49-F238E27FC236}">
                <a16:creationId xmlns:a16="http://schemas.microsoft.com/office/drawing/2014/main" id="{81765DF9-D03A-5C13-EA01-3B8EFFD82350}"/>
              </a:ext>
            </a:extLst>
          </p:cNvPr>
          <p:cNvSpPr txBox="1"/>
          <p:nvPr/>
        </p:nvSpPr>
        <p:spPr>
          <a:xfrm>
            <a:off x="0" y="3365515"/>
            <a:ext cx="6031093" cy="461665"/>
          </a:xfrm>
          <a:prstGeom prst="rect">
            <a:avLst/>
          </a:prstGeom>
          <a:solidFill>
            <a:schemeClr val="accent1">
              <a:lumMod val="20000"/>
              <a:lumOff val="80000"/>
            </a:schemeClr>
          </a:solidFill>
        </p:spPr>
        <p:txBody>
          <a:bodyPr wrap="square">
            <a:spAutoFit/>
          </a:bodyPr>
          <a:lstStyle/>
          <a:p>
            <a:r>
              <a:rPr lang="en-GB" sz="1200" dirty="0"/>
              <a:t>The volume of non-emergency calls have reduced by three per cent and is predicted to continue to follow the usual seasonal pattern.</a:t>
            </a:r>
          </a:p>
        </p:txBody>
      </p:sp>
      <p:sp>
        <p:nvSpPr>
          <p:cNvPr id="17" name="Rectangle 16">
            <a:extLst>
              <a:ext uri="{FF2B5EF4-FFF2-40B4-BE49-F238E27FC236}">
                <a16:creationId xmlns:a16="http://schemas.microsoft.com/office/drawing/2014/main" id="{6DD0524B-92F7-488C-9614-CC6C605B5D27}"/>
              </a:ext>
            </a:extLst>
          </p:cNvPr>
          <p:cNvSpPr/>
          <p:nvPr/>
        </p:nvSpPr>
        <p:spPr>
          <a:xfrm>
            <a:off x="8118825" y="4082021"/>
            <a:ext cx="4008572" cy="282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E6D5224C-1AC8-37D9-149A-E03E9EC7FC6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142977" y="3033635"/>
            <a:ext cx="5984420" cy="621229"/>
          </a:xfrm>
          <a:prstGeom prst="rect">
            <a:avLst/>
          </a:prstGeom>
        </p:spPr>
      </p:pic>
      <p:sp>
        <p:nvSpPr>
          <p:cNvPr id="19" name="Rectangle 18">
            <a:extLst>
              <a:ext uri="{FF2B5EF4-FFF2-40B4-BE49-F238E27FC236}">
                <a16:creationId xmlns:a16="http://schemas.microsoft.com/office/drawing/2014/main" id="{60B04846-AFFF-CD34-DBD3-BE9477DEC572}"/>
              </a:ext>
            </a:extLst>
          </p:cNvPr>
          <p:cNvSpPr/>
          <p:nvPr/>
        </p:nvSpPr>
        <p:spPr>
          <a:xfrm>
            <a:off x="6452109" y="3498626"/>
            <a:ext cx="377016" cy="22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EF142783-EF2C-A67C-7D72-E7E7B272E393}"/>
              </a:ext>
            </a:extLst>
          </p:cNvPr>
          <p:cNvSpPr txBox="1"/>
          <p:nvPr/>
        </p:nvSpPr>
        <p:spPr>
          <a:xfrm>
            <a:off x="6142977" y="3715466"/>
            <a:ext cx="6031092" cy="1200329"/>
          </a:xfrm>
          <a:prstGeom prst="rect">
            <a:avLst/>
          </a:prstGeom>
          <a:solidFill>
            <a:schemeClr val="accent1">
              <a:lumMod val="20000"/>
              <a:lumOff val="80000"/>
            </a:schemeClr>
          </a:solidFill>
        </p:spPr>
        <p:txBody>
          <a:bodyPr wrap="square">
            <a:spAutoFit/>
          </a:bodyPr>
          <a:lstStyle/>
          <a:p>
            <a:pPr algn="just"/>
            <a:r>
              <a:rPr lang="en-GB" sz="1200" dirty="0"/>
              <a:t>Reducing trend in average time to answer. Since May 2025, the average time to answer reduced to less than four minutes and has been under two minutes for the last six months. Stable trend in median time to answer since December 2023. Since May 2025, the median time to answer is less than a minute and has reduced further to two seconds for the last five months. The proportion of non-emergency calls answered within two minutes has increased to 64.5 per cent in the last 12 months and has seen over 75 per cent in the last three months. </a:t>
            </a:r>
          </a:p>
        </p:txBody>
      </p:sp>
      <p:sp>
        <p:nvSpPr>
          <p:cNvPr id="20" name="Rectangle 19">
            <a:extLst>
              <a:ext uri="{FF2B5EF4-FFF2-40B4-BE49-F238E27FC236}">
                <a16:creationId xmlns:a16="http://schemas.microsoft.com/office/drawing/2014/main" id="{98157D0B-6EDC-0255-C145-4842D23E955D}"/>
              </a:ext>
            </a:extLst>
          </p:cNvPr>
          <p:cNvSpPr/>
          <p:nvPr/>
        </p:nvSpPr>
        <p:spPr>
          <a:xfrm>
            <a:off x="6313744" y="1833240"/>
            <a:ext cx="2308861" cy="271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DDF9809-A88B-3BC2-F272-ADD66B48599B}"/>
              </a:ext>
            </a:extLst>
          </p:cNvPr>
          <p:cNvSpPr/>
          <p:nvPr/>
        </p:nvSpPr>
        <p:spPr>
          <a:xfrm>
            <a:off x="8574874" y="1970200"/>
            <a:ext cx="2764794" cy="179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ACF3B8F-C989-52FD-471C-3BB8100B286E}"/>
              </a:ext>
            </a:extLst>
          </p:cNvPr>
          <p:cNvPicPr>
            <a:picLocks noChangeAspect="1"/>
          </p:cNvPicPr>
          <p:nvPr/>
        </p:nvPicPr>
        <p:blipFill>
          <a:blip r:embed="rId9"/>
          <a:stretch>
            <a:fillRect/>
          </a:stretch>
        </p:blipFill>
        <p:spPr>
          <a:xfrm>
            <a:off x="5790233" y="-30337"/>
            <a:ext cx="1646113" cy="633665"/>
          </a:xfrm>
          <a:prstGeom prst="rect">
            <a:avLst/>
          </a:prstGeom>
        </p:spPr>
      </p:pic>
      <p:pic>
        <p:nvPicPr>
          <p:cNvPr id="27" name="Picture 26">
            <a:extLst>
              <a:ext uri="{FF2B5EF4-FFF2-40B4-BE49-F238E27FC236}">
                <a16:creationId xmlns:a16="http://schemas.microsoft.com/office/drawing/2014/main" id="{B887F74A-AF31-4BB0-3F3D-2A119CE69147}"/>
              </a:ext>
            </a:extLst>
          </p:cNvPr>
          <p:cNvPicPr>
            <a:picLocks noChangeAspect="1"/>
          </p:cNvPicPr>
          <p:nvPr/>
        </p:nvPicPr>
        <p:blipFill>
          <a:blip r:embed="rId10"/>
          <a:stretch>
            <a:fillRect/>
          </a:stretch>
        </p:blipFill>
        <p:spPr>
          <a:xfrm>
            <a:off x="11453381" y="1936199"/>
            <a:ext cx="756865" cy="91621"/>
          </a:xfrm>
          <a:prstGeom prst="rect">
            <a:avLst/>
          </a:prstGeom>
        </p:spPr>
      </p:pic>
      <p:sp>
        <p:nvSpPr>
          <p:cNvPr id="32" name="Rectangle 31">
            <a:extLst>
              <a:ext uri="{FF2B5EF4-FFF2-40B4-BE49-F238E27FC236}">
                <a16:creationId xmlns:a16="http://schemas.microsoft.com/office/drawing/2014/main" id="{A82D8D7D-7D71-C149-44C1-6A583FA2C6E7}"/>
              </a:ext>
            </a:extLst>
          </p:cNvPr>
          <p:cNvSpPr/>
          <p:nvPr/>
        </p:nvSpPr>
        <p:spPr>
          <a:xfrm>
            <a:off x="6175669" y="5069300"/>
            <a:ext cx="6016331" cy="1384995"/>
          </a:xfrm>
          <a:prstGeom prst="rect">
            <a:avLst/>
          </a:prstGeom>
          <a:solidFill>
            <a:schemeClr val="accent4">
              <a:lumMod val="20000"/>
              <a:lumOff val="80000"/>
            </a:schemeClr>
          </a:solidFill>
        </p:spPr>
        <p:txBody>
          <a:bodyPr wrap="square">
            <a:spAutoFit/>
          </a:bodyPr>
          <a:lstStyle/>
          <a:p>
            <a:r>
              <a:rPr lang="en-GB" sz="1200" dirty="0"/>
              <a:t>Abandonment rate for non-emergency calls previously only included those calls passed through triage. However, the new measure includes all non-emergency abandonment (triage, Local out of hours and 101.</a:t>
            </a:r>
            <a:br>
              <a:rPr lang="en-GB" sz="1200" dirty="0"/>
            </a:br>
            <a:br>
              <a:rPr lang="en-GB" sz="1200" dirty="0"/>
            </a:br>
            <a:r>
              <a:rPr lang="en-GB" sz="1200" dirty="0"/>
              <a:t>The proportion of all non-emergency calls answered by triage is 79 per cent in last 12 months. Approximately 43 per cent of triage calls were resolved in the last 12 months. </a:t>
            </a:r>
          </a:p>
          <a:p>
            <a:pPr algn="just">
              <a:spcAft>
                <a:spcPts val="0"/>
              </a:spcAft>
            </a:pPr>
            <a:endParaRPr lang="en-GB" sz="1200" dirty="0"/>
          </a:p>
        </p:txBody>
      </p:sp>
      <p:pic>
        <p:nvPicPr>
          <p:cNvPr id="34" name="Picture 33">
            <a:extLst>
              <a:ext uri="{FF2B5EF4-FFF2-40B4-BE49-F238E27FC236}">
                <a16:creationId xmlns:a16="http://schemas.microsoft.com/office/drawing/2014/main" id="{42940D12-BF61-9048-1117-16CFC7C611ED}"/>
              </a:ext>
            </a:extLst>
          </p:cNvPr>
          <p:cNvPicPr>
            <a:picLocks noChangeAspect="1"/>
          </p:cNvPicPr>
          <p:nvPr/>
        </p:nvPicPr>
        <p:blipFill>
          <a:blip r:embed="rId11"/>
          <a:stretch>
            <a:fillRect/>
          </a:stretch>
        </p:blipFill>
        <p:spPr>
          <a:xfrm>
            <a:off x="4682200" y="3969948"/>
            <a:ext cx="862566" cy="160064"/>
          </a:xfrm>
          <a:prstGeom prst="rect">
            <a:avLst/>
          </a:prstGeom>
        </p:spPr>
      </p:pic>
    </p:spTree>
    <p:extLst>
      <p:ext uri="{BB962C8B-B14F-4D97-AF65-F5344CB8AC3E}">
        <p14:creationId xmlns:p14="http://schemas.microsoft.com/office/powerpoint/2010/main" val="340545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8660093" y="81891"/>
            <a:ext cx="1751648"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normAutofit/>
          </a:bodyPr>
          <a:lstStyle/>
          <a:p>
            <a:r>
              <a:rPr lang="en-GB" sz="3200" dirty="0">
                <a:solidFill>
                  <a:schemeClr val="bg1"/>
                </a:solidFill>
              </a:rPr>
              <a:t>5.1 Non-Emergency Calls – Post Triage</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639989" y="6437586"/>
            <a:ext cx="418704" cy="369332"/>
          </a:xfrm>
          <a:prstGeom prst="rect">
            <a:avLst/>
          </a:prstGeom>
          <a:noFill/>
        </p:spPr>
        <p:txBody>
          <a:bodyPr wrap="none" rtlCol="0">
            <a:spAutoFit/>
          </a:bodyPr>
          <a:lstStyle/>
          <a:p>
            <a:r>
              <a:rPr lang="en-GB" dirty="0"/>
              <a:t>18</a:t>
            </a:r>
          </a:p>
        </p:txBody>
      </p:sp>
      <p:pic>
        <p:nvPicPr>
          <p:cNvPr id="6" name="Picture 5">
            <a:extLst>
              <a:ext uri="{FF2B5EF4-FFF2-40B4-BE49-F238E27FC236}">
                <a16:creationId xmlns:a16="http://schemas.microsoft.com/office/drawing/2014/main" id="{FFB8798C-7041-462C-86F2-C81AF07A22D6}"/>
              </a:ext>
            </a:extLst>
          </p:cNvPr>
          <p:cNvPicPr>
            <a:picLocks noChangeAspect="1"/>
          </p:cNvPicPr>
          <p:nvPr/>
        </p:nvPicPr>
        <p:blipFill>
          <a:blip r:embed="rId5">
            <a:extLst>
              <a:ext uri="{28A0092B-C50C-407E-A947-70E740481C1C}">
                <a14:useLocalDpi xmlns:a14="http://schemas.microsoft.com/office/drawing/2010/main" val="0"/>
              </a:ext>
            </a:extLst>
          </a:blip>
          <a:srcRect b="86001"/>
          <a:stretch>
            <a:fillRect/>
          </a:stretch>
        </p:blipFill>
        <p:spPr>
          <a:xfrm>
            <a:off x="108655" y="3628851"/>
            <a:ext cx="4371611" cy="440229"/>
          </a:xfrm>
          <a:prstGeom prst="rect">
            <a:avLst/>
          </a:prstGeom>
        </p:spPr>
      </p:pic>
      <p:pic>
        <p:nvPicPr>
          <p:cNvPr id="8" name="Picture 7">
            <a:extLst>
              <a:ext uri="{FF2B5EF4-FFF2-40B4-BE49-F238E27FC236}">
                <a16:creationId xmlns:a16="http://schemas.microsoft.com/office/drawing/2014/main" id="{AA6F1724-5D7D-4E46-BFEF-539B3EDEE55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77476" y="3896688"/>
            <a:ext cx="2484700" cy="2848028"/>
          </a:xfrm>
          <a:prstGeom prst="rect">
            <a:avLst/>
          </a:prstGeom>
        </p:spPr>
      </p:pic>
      <p:pic>
        <p:nvPicPr>
          <p:cNvPr id="9" name="Picture 8">
            <a:extLst>
              <a:ext uri="{FF2B5EF4-FFF2-40B4-BE49-F238E27FC236}">
                <a16:creationId xmlns:a16="http://schemas.microsoft.com/office/drawing/2014/main" id="{182FE339-02C4-483A-9E5A-309D4D669A8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706392" y="3843583"/>
            <a:ext cx="2119174" cy="1458780"/>
          </a:xfrm>
          <a:prstGeom prst="rect">
            <a:avLst/>
          </a:prstGeom>
        </p:spPr>
      </p:pic>
      <p:sp>
        <p:nvSpPr>
          <p:cNvPr id="10" name="Left Brace 9">
            <a:extLst>
              <a:ext uri="{FF2B5EF4-FFF2-40B4-BE49-F238E27FC236}">
                <a16:creationId xmlns:a16="http://schemas.microsoft.com/office/drawing/2014/main" id="{5EC1946D-1928-4EE7-ABB8-D6B716C36446}"/>
              </a:ext>
            </a:extLst>
          </p:cNvPr>
          <p:cNvSpPr/>
          <p:nvPr/>
        </p:nvSpPr>
        <p:spPr>
          <a:xfrm>
            <a:off x="7311946" y="4318258"/>
            <a:ext cx="381248" cy="1015067"/>
          </a:xfrm>
          <a:prstGeom prst="leftBrace">
            <a:avLst>
              <a:gd name="adj1" fmla="val 8333"/>
              <a:gd name="adj2" fmla="val 29281"/>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73ACA622-7237-4423-832B-2DB10EABC034}"/>
              </a:ext>
            </a:extLst>
          </p:cNvPr>
          <p:cNvSpPr txBox="1"/>
          <p:nvPr/>
        </p:nvSpPr>
        <p:spPr>
          <a:xfrm>
            <a:off x="7484882" y="5488170"/>
            <a:ext cx="4034674" cy="1323439"/>
          </a:xfrm>
          <a:prstGeom prst="rect">
            <a:avLst/>
          </a:prstGeom>
          <a:solidFill>
            <a:schemeClr val="accent1">
              <a:lumMod val="20000"/>
              <a:lumOff val="80000"/>
            </a:schemeClr>
          </a:solidFill>
        </p:spPr>
        <p:txBody>
          <a:bodyPr wrap="square" rtlCol="0">
            <a:spAutoFit/>
          </a:bodyPr>
          <a:lstStyle/>
          <a:p>
            <a:r>
              <a:rPr lang="en-GB" sz="1600" dirty="0"/>
              <a:t>The majority (76 per cent) of callers who are transferred from triage to the local queue for further assistance, spend less than 20 minutes waiting for their call to be answered, and 47 per cent are answered within five minutes.</a:t>
            </a:r>
          </a:p>
        </p:txBody>
      </p:sp>
      <p:pic>
        <p:nvPicPr>
          <p:cNvPr id="14" name="Picture 13">
            <a:extLst>
              <a:ext uri="{FF2B5EF4-FFF2-40B4-BE49-F238E27FC236}">
                <a16:creationId xmlns:a16="http://schemas.microsoft.com/office/drawing/2014/main" id="{C24B2715-F8B3-D5CB-9AD9-E2C9DDC2F57A}"/>
              </a:ext>
            </a:extLst>
          </p:cNvPr>
          <p:cNvPicPr>
            <a:picLocks noChangeAspect="1"/>
          </p:cNvPicPr>
          <p:nvPr/>
        </p:nvPicPr>
        <p:blipFill>
          <a:blip r:embed="rId8">
            <a:extLst>
              <a:ext uri="{28A0092B-C50C-407E-A947-70E740481C1C}">
                <a14:useLocalDpi xmlns:a14="http://schemas.microsoft.com/office/drawing/2010/main" val="0"/>
              </a:ext>
            </a:extLst>
          </a:blip>
          <a:srcRect t="91779"/>
          <a:stretch>
            <a:fillRect/>
          </a:stretch>
        </p:blipFill>
        <p:spPr>
          <a:xfrm>
            <a:off x="5124888" y="3488734"/>
            <a:ext cx="7029428" cy="238318"/>
          </a:xfrm>
          <a:prstGeom prst="rect">
            <a:avLst/>
          </a:prstGeom>
        </p:spPr>
      </p:pic>
      <p:pic>
        <p:nvPicPr>
          <p:cNvPr id="16" name="Picture 15">
            <a:extLst>
              <a:ext uri="{FF2B5EF4-FFF2-40B4-BE49-F238E27FC236}">
                <a16:creationId xmlns:a16="http://schemas.microsoft.com/office/drawing/2014/main" id="{C21EE13C-A0BC-1FAA-7FD0-A683B289858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143531" y="1177358"/>
            <a:ext cx="6992143" cy="2337631"/>
          </a:xfrm>
          <a:prstGeom prst="rect">
            <a:avLst/>
          </a:prstGeom>
        </p:spPr>
      </p:pic>
      <p:pic>
        <p:nvPicPr>
          <p:cNvPr id="12" name="Picture 11">
            <a:extLst>
              <a:ext uri="{FF2B5EF4-FFF2-40B4-BE49-F238E27FC236}">
                <a16:creationId xmlns:a16="http://schemas.microsoft.com/office/drawing/2014/main" id="{E768F162-0E99-4E20-802C-44FA36A9D517}"/>
              </a:ext>
            </a:extLst>
          </p:cNvPr>
          <p:cNvPicPr>
            <a:picLocks noChangeAspect="1"/>
          </p:cNvPicPr>
          <p:nvPr/>
        </p:nvPicPr>
        <p:blipFill>
          <a:blip r:embed="rId8">
            <a:extLst>
              <a:ext uri="{28A0092B-C50C-407E-A947-70E740481C1C}">
                <a14:useLocalDpi xmlns:a14="http://schemas.microsoft.com/office/drawing/2010/main" val="0"/>
              </a:ext>
            </a:extLst>
          </a:blip>
          <a:srcRect b="84295"/>
          <a:stretch>
            <a:fillRect/>
          </a:stretch>
        </p:blipFill>
        <p:spPr>
          <a:xfrm>
            <a:off x="5090699" y="768548"/>
            <a:ext cx="7104368" cy="455243"/>
          </a:xfrm>
          <a:prstGeom prst="rect">
            <a:avLst/>
          </a:prstGeom>
        </p:spPr>
      </p:pic>
      <p:pic>
        <p:nvPicPr>
          <p:cNvPr id="19" name="Picture 18">
            <a:extLst>
              <a:ext uri="{FF2B5EF4-FFF2-40B4-BE49-F238E27FC236}">
                <a16:creationId xmlns:a16="http://schemas.microsoft.com/office/drawing/2014/main" id="{95921E7A-29F0-9F13-AEEE-0425DA0557E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95257" y="4097137"/>
            <a:ext cx="3598405" cy="2694328"/>
          </a:xfrm>
          <a:prstGeom prst="rect">
            <a:avLst/>
          </a:prstGeom>
        </p:spPr>
      </p:pic>
      <p:sp>
        <p:nvSpPr>
          <p:cNvPr id="13" name="TextBox 12">
            <a:extLst>
              <a:ext uri="{FF2B5EF4-FFF2-40B4-BE49-F238E27FC236}">
                <a16:creationId xmlns:a16="http://schemas.microsoft.com/office/drawing/2014/main" id="{4A33082C-6AC6-4C62-A4E0-B09C8F2FBF27}"/>
              </a:ext>
            </a:extLst>
          </p:cNvPr>
          <p:cNvSpPr txBox="1"/>
          <p:nvPr/>
        </p:nvSpPr>
        <p:spPr>
          <a:xfrm>
            <a:off x="-10396" y="771093"/>
            <a:ext cx="5116550" cy="2800767"/>
          </a:xfrm>
          <a:prstGeom prst="rect">
            <a:avLst/>
          </a:prstGeom>
          <a:solidFill>
            <a:schemeClr val="accent5">
              <a:lumMod val="20000"/>
              <a:lumOff val="80000"/>
            </a:schemeClr>
          </a:solidFill>
        </p:spPr>
        <p:txBody>
          <a:bodyPr wrap="square" rtlCol="0">
            <a:spAutoFit/>
          </a:bodyPr>
          <a:lstStyle/>
          <a:p>
            <a:pPr algn="just"/>
            <a:r>
              <a:rPr lang="en-GB" sz="1600" dirty="0"/>
              <a:t>When a triage call taker decides that the caller needs to speak to an operator with specialist training, the call is transferred to a separate queue. These callers then wait for an available call taker to pick up their call. These call takers also answer emergency (999) calls. In times of peak demand, these 999 calls are prioritised over non- emergency calls. This can lead to increased wait times between speaking to triage and waiting for an available call taker. Thirty-three per cent of callers choose not to wait to speak to a local call taker and hang up. Seventy-six per cent of these are within the first 20 minutes of waiting.</a:t>
            </a:r>
          </a:p>
        </p:txBody>
      </p:sp>
      <p:pic>
        <p:nvPicPr>
          <p:cNvPr id="2" name="Picture 1">
            <a:extLst>
              <a:ext uri="{FF2B5EF4-FFF2-40B4-BE49-F238E27FC236}">
                <a16:creationId xmlns:a16="http://schemas.microsoft.com/office/drawing/2014/main" id="{DC56E0EA-209E-051E-F5E1-0772C5013D45}"/>
              </a:ext>
            </a:extLst>
          </p:cNvPr>
          <p:cNvPicPr>
            <a:picLocks noChangeAspect="1"/>
          </p:cNvPicPr>
          <p:nvPr/>
        </p:nvPicPr>
        <p:blipFill>
          <a:blip r:embed="rId11"/>
          <a:stretch>
            <a:fillRect/>
          </a:stretch>
        </p:blipFill>
        <p:spPr>
          <a:xfrm>
            <a:off x="6661825" y="-30337"/>
            <a:ext cx="1646113" cy="633665"/>
          </a:xfrm>
          <a:prstGeom prst="rect">
            <a:avLst/>
          </a:prstGeom>
        </p:spPr>
      </p:pic>
    </p:spTree>
    <p:extLst>
      <p:ext uri="{BB962C8B-B14F-4D97-AF65-F5344CB8AC3E}">
        <p14:creationId xmlns:p14="http://schemas.microsoft.com/office/powerpoint/2010/main" val="244627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D26E81-70AC-4900-923A-467C38B1083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400" y="-48786"/>
            <a:ext cx="12208427" cy="1358521"/>
          </a:xfrm>
          <a:prstGeom prst="rect">
            <a:avLst/>
          </a:prstGeom>
        </p:spPr>
      </p:pic>
      <p:sp>
        <p:nvSpPr>
          <p:cNvPr id="3" name="Text Placeholder 2">
            <a:extLst>
              <a:ext uri="{FF2B5EF4-FFF2-40B4-BE49-F238E27FC236}">
                <a16:creationId xmlns:a16="http://schemas.microsoft.com/office/drawing/2014/main" id="{AA25C696-ED24-4B49-B9DC-8133937CAA00}"/>
              </a:ext>
            </a:extLst>
          </p:cNvPr>
          <p:cNvSpPr>
            <a:spLocks noGrp="1"/>
          </p:cNvSpPr>
          <p:nvPr>
            <p:ph type="body" sz="quarter" idx="10"/>
          </p:nvPr>
        </p:nvSpPr>
        <p:spPr>
          <a:xfrm>
            <a:off x="11598492" y="6519563"/>
            <a:ext cx="571649" cy="338137"/>
          </a:xfrm>
        </p:spPr>
        <p:txBody>
          <a:bodyPr>
            <a:normAutofit lnSpcReduction="10000"/>
          </a:bodyPr>
          <a:lstStyle/>
          <a:p>
            <a:r>
              <a:rPr lang="en-GB" sz="1800" dirty="0">
                <a:solidFill>
                  <a:schemeClr val="tx1"/>
                </a:solidFill>
              </a:rPr>
              <a:t>19</a:t>
            </a:r>
          </a:p>
        </p:txBody>
      </p:sp>
      <p:sp>
        <p:nvSpPr>
          <p:cNvPr id="13" name="Rectangle: Top Corners Rounded 12">
            <a:extLst>
              <a:ext uri="{FF2B5EF4-FFF2-40B4-BE49-F238E27FC236}">
                <a16:creationId xmlns:a16="http://schemas.microsoft.com/office/drawing/2014/main" id="{5B7AD081-C686-4F81-AFD1-DE2A08510D22}"/>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0">
            <a:extLst>
              <a:ext uri="{FF2B5EF4-FFF2-40B4-BE49-F238E27FC236}">
                <a16:creationId xmlns:a16="http://schemas.microsoft.com/office/drawing/2014/main" id="{916BA84A-2D1F-46DE-84A8-7EB9BC2490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929B5FFE-BF9D-4055-8384-F5521F3EF661}"/>
              </a:ext>
            </a:extLst>
          </p:cNvPr>
          <p:cNvSpPr txBox="1">
            <a:spLocks/>
          </p:cNvSpPr>
          <p:nvPr/>
        </p:nvSpPr>
        <p:spPr>
          <a:xfrm>
            <a:off x="8699113" y="63568"/>
            <a:ext cx="1876807"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6" name="Title 1">
            <a:extLst>
              <a:ext uri="{FF2B5EF4-FFF2-40B4-BE49-F238E27FC236}">
                <a16:creationId xmlns:a16="http://schemas.microsoft.com/office/drawing/2014/main" id="{EF88CEA6-2E5D-4591-A8BE-A3481E864F70}"/>
              </a:ext>
            </a:extLst>
          </p:cNvPr>
          <p:cNvSpPr txBox="1">
            <a:spLocks/>
          </p:cNvSpPr>
          <p:nvPr/>
        </p:nvSpPr>
        <p:spPr>
          <a:xfrm>
            <a:off x="59205" y="-74147"/>
            <a:ext cx="12192000" cy="714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5.1 Non-Emergency Calls (Digital)</a:t>
            </a:r>
          </a:p>
        </p:txBody>
      </p:sp>
      <p:sp>
        <p:nvSpPr>
          <p:cNvPr id="17" name="Rectangle 16">
            <a:extLst>
              <a:ext uri="{FF2B5EF4-FFF2-40B4-BE49-F238E27FC236}">
                <a16:creationId xmlns:a16="http://schemas.microsoft.com/office/drawing/2014/main" id="{5EC3ABCB-EB6C-4C9B-B82F-F27F95BCB228}"/>
              </a:ext>
            </a:extLst>
          </p:cNvPr>
          <p:cNvSpPr/>
          <p:nvPr/>
        </p:nvSpPr>
        <p:spPr>
          <a:xfrm>
            <a:off x="-2187" y="771115"/>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49192D2E-9B8C-4B5B-AA34-30224775BD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65" y="4483306"/>
            <a:ext cx="8773474" cy="2344132"/>
          </a:xfrm>
          <a:prstGeom prst="rect">
            <a:avLst/>
          </a:prstGeom>
        </p:spPr>
      </p:pic>
      <p:sp>
        <p:nvSpPr>
          <p:cNvPr id="24" name="TextBox 23">
            <a:extLst>
              <a:ext uri="{FF2B5EF4-FFF2-40B4-BE49-F238E27FC236}">
                <a16:creationId xmlns:a16="http://schemas.microsoft.com/office/drawing/2014/main" id="{D96EBECF-6483-48EB-8412-E967C4C1CD87}"/>
              </a:ext>
            </a:extLst>
          </p:cNvPr>
          <p:cNvSpPr txBox="1"/>
          <p:nvPr/>
        </p:nvSpPr>
        <p:spPr>
          <a:xfrm>
            <a:off x="74264" y="4274399"/>
            <a:ext cx="4171767" cy="369332"/>
          </a:xfrm>
          <a:prstGeom prst="rect">
            <a:avLst/>
          </a:prstGeom>
          <a:noFill/>
        </p:spPr>
        <p:txBody>
          <a:bodyPr wrap="square" rtlCol="0">
            <a:spAutoFit/>
          </a:bodyPr>
          <a:lstStyle/>
          <a:p>
            <a:r>
              <a:rPr lang="en-GB" b="1" dirty="0"/>
              <a:t>Volume of digital contacts over time</a:t>
            </a:r>
          </a:p>
        </p:txBody>
      </p:sp>
      <p:pic>
        <p:nvPicPr>
          <p:cNvPr id="10" name="Picture 9">
            <a:extLst>
              <a:ext uri="{FF2B5EF4-FFF2-40B4-BE49-F238E27FC236}">
                <a16:creationId xmlns:a16="http://schemas.microsoft.com/office/drawing/2014/main" id="{143D3663-0A1D-460C-AA67-1D1E1A30A64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3338" y="2217324"/>
            <a:ext cx="8413954" cy="2095271"/>
          </a:xfrm>
          <a:prstGeom prst="rect">
            <a:avLst/>
          </a:prstGeom>
        </p:spPr>
      </p:pic>
      <p:sp>
        <p:nvSpPr>
          <p:cNvPr id="19" name="TextBox 18">
            <a:extLst>
              <a:ext uri="{FF2B5EF4-FFF2-40B4-BE49-F238E27FC236}">
                <a16:creationId xmlns:a16="http://schemas.microsoft.com/office/drawing/2014/main" id="{876773A6-F747-41A4-B004-1DEF1EF483B2}"/>
              </a:ext>
            </a:extLst>
          </p:cNvPr>
          <p:cNvSpPr txBox="1"/>
          <p:nvPr/>
        </p:nvSpPr>
        <p:spPr>
          <a:xfrm>
            <a:off x="110795" y="818427"/>
            <a:ext cx="5541859" cy="307777"/>
          </a:xfrm>
          <a:prstGeom prst="rect">
            <a:avLst/>
          </a:prstGeom>
          <a:noFill/>
        </p:spPr>
        <p:txBody>
          <a:bodyPr wrap="square" rtlCol="0">
            <a:spAutoFit/>
          </a:bodyPr>
          <a:lstStyle/>
          <a:p>
            <a:r>
              <a:rPr lang="en-GB" sz="1400" dirty="0"/>
              <a:t>Digital Contacts - </a:t>
            </a:r>
            <a:r>
              <a:rPr lang="en-GB" sz="1200" dirty="0"/>
              <a:t>Data to end March 2026</a:t>
            </a:r>
          </a:p>
        </p:txBody>
      </p:sp>
      <p:sp>
        <p:nvSpPr>
          <p:cNvPr id="21" name="TextBox 20">
            <a:extLst>
              <a:ext uri="{FF2B5EF4-FFF2-40B4-BE49-F238E27FC236}">
                <a16:creationId xmlns:a16="http://schemas.microsoft.com/office/drawing/2014/main" id="{62DC7BEF-0E3E-4CCD-A8A6-5362E6B381FB}"/>
              </a:ext>
            </a:extLst>
          </p:cNvPr>
          <p:cNvSpPr txBox="1"/>
          <p:nvPr/>
        </p:nvSpPr>
        <p:spPr>
          <a:xfrm>
            <a:off x="8855952" y="1035344"/>
            <a:ext cx="3245758" cy="4616648"/>
          </a:xfrm>
          <a:prstGeom prst="rect">
            <a:avLst/>
          </a:prstGeom>
          <a:solidFill>
            <a:schemeClr val="accent1">
              <a:lumMod val="20000"/>
              <a:lumOff val="80000"/>
            </a:schemeClr>
          </a:solidFill>
        </p:spPr>
        <p:txBody>
          <a:bodyPr wrap="square" rtlCol="0">
            <a:spAutoFit/>
          </a:bodyPr>
          <a:lstStyle/>
          <a:p>
            <a:pPr algn="just"/>
            <a:r>
              <a:rPr lang="en-GB" sz="1400" dirty="0"/>
              <a:t>The table shows the different types of forms on our website. In addition to these, there is also an option for live chat.  </a:t>
            </a:r>
          </a:p>
          <a:p>
            <a:pPr algn="just"/>
            <a:endParaRPr lang="en-GB" sz="1400" dirty="0"/>
          </a:p>
          <a:p>
            <a:pPr algn="just"/>
            <a:r>
              <a:rPr lang="en-GB" sz="1400" dirty="0"/>
              <a:t>They are either sent to the contact centre or to other departments within the force. This includes domestic abuse, missing persons and sexual offences which are dealt with by the contact centre (34 per cent) online crime reports, anti-social behaviour and road traffic collisions which are dealt with by the Investigation Bureau (44 per cent) and firearms, FOI, information rights service, and your area are looked at by other departments across the force (16 per cent). </a:t>
            </a:r>
          </a:p>
          <a:p>
            <a:pPr algn="just"/>
            <a:endParaRPr lang="en-GB" sz="1400" dirty="0"/>
          </a:p>
          <a:p>
            <a:pPr algn="just"/>
            <a:r>
              <a:rPr lang="en-GB" sz="1400" dirty="0"/>
              <a:t>Since early 2023, the majority of digital contact with Staffordshire Police is via the force website through single online home. Contact can also be made via police.uk.  </a:t>
            </a:r>
          </a:p>
        </p:txBody>
      </p:sp>
      <p:sp>
        <p:nvSpPr>
          <p:cNvPr id="6" name="TextBox 5">
            <a:extLst>
              <a:ext uri="{FF2B5EF4-FFF2-40B4-BE49-F238E27FC236}">
                <a16:creationId xmlns:a16="http://schemas.microsoft.com/office/drawing/2014/main" id="{AF44D023-DD89-04D2-445D-E5A946B93F0E}"/>
              </a:ext>
            </a:extLst>
          </p:cNvPr>
          <p:cNvSpPr txBox="1"/>
          <p:nvPr/>
        </p:nvSpPr>
        <p:spPr>
          <a:xfrm>
            <a:off x="5873592" y="848863"/>
            <a:ext cx="2974147" cy="1169551"/>
          </a:xfrm>
          <a:prstGeom prst="rect">
            <a:avLst/>
          </a:prstGeom>
          <a:noFill/>
        </p:spPr>
        <p:txBody>
          <a:bodyPr wrap="square" rtlCol="0">
            <a:spAutoFit/>
          </a:bodyPr>
          <a:lstStyle/>
          <a:p>
            <a:r>
              <a:rPr lang="en-GB" sz="1400" dirty="0"/>
              <a:t>In the last 12 months, digital contacts were made up of: </a:t>
            </a:r>
          </a:p>
          <a:p>
            <a:pPr marL="285750" indent="-285750">
              <a:buFont typeface="Arial" panose="020B0604020202020204" pitchFamily="34" charset="0"/>
              <a:buChar char="•"/>
            </a:pPr>
            <a:r>
              <a:rPr lang="en-GB" sz="1400" dirty="0"/>
              <a:t>Our website (95 per cent)</a:t>
            </a:r>
          </a:p>
          <a:p>
            <a:pPr marL="285750" indent="-285750">
              <a:buFont typeface="Arial" panose="020B0604020202020204" pitchFamily="34" charset="0"/>
              <a:buChar char="•"/>
            </a:pPr>
            <a:r>
              <a:rPr lang="en-GB" sz="1400" dirty="0"/>
              <a:t>Live Chat on our website (5 per cent).</a:t>
            </a:r>
          </a:p>
        </p:txBody>
      </p:sp>
      <p:pic>
        <p:nvPicPr>
          <p:cNvPr id="4" name="Picture 3">
            <a:extLst>
              <a:ext uri="{FF2B5EF4-FFF2-40B4-BE49-F238E27FC236}">
                <a16:creationId xmlns:a16="http://schemas.microsoft.com/office/drawing/2014/main" id="{7DB8BCB8-0B25-49BF-BAD4-1D283E67B289}"/>
              </a:ext>
            </a:extLst>
          </p:cNvPr>
          <p:cNvPicPr>
            <a:picLocks noChangeAspect="1"/>
          </p:cNvPicPr>
          <p:nvPr/>
        </p:nvPicPr>
        <p:blipFill>
          <a:blip r:embed="rId7"/>
          <a:stretch>
            <a:fillRect/>
          </a:stretch>
        </p:blipFill>
        <p:spPr>
          <a:xfrm>
            <a:off x="6630708" y="-30337"/>
            <a:ext cx="1646113" cy="633665"/>
          </a:xfrm>
          <a:prstGeom prst="rect">
            <a:avLst/>
          </a:prstGeom>
        </p:spPr>
      </p:pic>
      <p:pic>
        <p:nvPicPr>
          <p:cNvPr id="8" name="Picture 7">
            <a:extLst>
              <a:ext uri="{FF2B5EF4-FFF2-40B4-BE49-F238E27FC236}">
                <a16:creationId xmlns:a16="http://schemas.microsoft.com/office/drawing/2014/main" id="{B08CC4EC-9CC7-25FB-1C33-603B9547861B}"/>
              </a:ext>
            </a:extLst>
          </p:cNvPr>
          <p:cNvPicPr>
            <a:picLocks noChangeAspect="1"/>
          </p:cNvPicPr>
          <p:nvPr/>
        </p:nvPicPr>
        <p:blipFill>
          <a:blip r:embed="rId8"/>
          <a:stretch>
            <a:fillRect/>
          </a:stretch>
        </p:blipFill>
        <p:spPr>
          <a:xfrm>
            <a:off x="123338" y="1082411"/>
            <a:ext cx="5633845" cy="1104493"/>
          </a:xfrm>
          <a:prstGeom prst="rect">
            <a:avLst/>
          </a:prstGeom>
        </p:spPr>
      </p:pic>
    </p:spTree>
    <p:extLst>
      <p:ext uri="{BB962C8B-B14F-4D97-AF65-F5344CB8AC3E}">
        <p14:creationId xmlns:p14="http://schemas.microsoft.com/office/powerpoint/2010/main" val="148462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3F68-98AF-9679-8BDD-D4AC302AED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75BECC-5D6D-208E-7217-A2D13D99026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B52AD7AA-C32E-8DEA-1A93-7A7858B43294}"/>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24EDC627-4642-BA9E-EE93-07FC596D85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C6F506C-2991-E146-4D65-72EA4FBD69B7}"/>
              </a:ext>
            </a:extLst>
          </p:cNvPr>
          <p:cNvGrpSpPr/>
          <p:nvPr/>
        </p:nvGrpSpPr>
        <p:grpSpPr>
          <a:xfrm>
            <a:off x="-10394" y="124798"/>
            <a:ext cx="5361081" cy="553534"/>
            <a:chOff x="-10394" y="124798"/>
            <a:chExt cx="5361081" cy="553534"/>
          </a:xfrm>
        </p:grpSpPr>
        <p:sp>
          <p:nvSpPr>
            <p:cNvPr id="38" name="Rectangle: Top Corners Rounded 37">
              <a:extLst>
                <a:ext uri="{FF2B5EF4-FFF2-40B4-BE49-F238E27FC236}">
                  <a16:creationId xmlns:a16="http://schemas.microsoft.com/office/drawing/2014/main" id="{0E5E7A46-A480-87D9-B0FD-2D5E8F7B3775}"/>
                </a:ext>
              </a:extLst>
            </p:cNvPr>
            <p:cNvSpPr/>
            <p:nvPr/>
          </p:nvSpPr>
          <p:spPr>
            <a:xfrm rot="16200000">
              <a:off x="2386235" y="-2271831"/>
              <a:ext cx="548787" cy="5342046"/>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itle 1">
              <a:extLst>
                <a:ext uri="{FF2B5EF4-FFF2-40B4-BE49-F238E27FC236}">
                  <a16:creationId xmlns:a16="http://schemas.microsoft.com/office/drawing/2014/main" id="{7DB72A45-0104-7317-1BD7-E7999D7EA782}"/>
                </a:ext>
              </a:extLst>
            </p:cNvPr>
            <p:cNvSpPr txBox="1">
              <a:spLocks/>
            </p:cNvSpPr>
            <p:nvPr/>
          </p:nvSpPr>
          <p:spPr>
            <a:xfrm>
              <a:off x="1655353" y="144702"/>
              <a:ext cx="3695334" cy="533630"/>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000" dirty="0">
                  <a:solidFill>
                    <a:srgbClr val="003671"/>
                  </a:solidFill>
                </a:rPr>
                <a:t>To </a:t>
              </a:r>
              <a:r>
                <a:rPr lang="en-GB" sz="1000" b="1" dirty="0">
                  <a:solidFill>
                    <a:srgbClr val="003671"/>
                  </a:solidFill>
                </a:rPr>
                <a:t>work together </a:t>
              </a:r>
              <a:r>
                <a:rPr lang="en-GB" sz="1000" dirty="0">
                  <a:solidFill>
                    <a:srgbClr val="003671"/>
                  </a:solidFill>
                </a:rPr>
                <a:t>to build a </a:t>
              </a:r>
              <a:r>
                <a:rPr lang="en-GB" sz="1000" b="1" dirty="0">
                  <a:solidFill>
                    <a:srgbClr val="003671"/>
                  </a:solidFill>
                </a:rPr>
                <a:t>safe and confident Staffordshire</a:t>
              </a:r>
              <a:r>
                <a:rPr lang="en-GB" sz="1000" dirty="0">
                  <a:solidFill>
                    <a:srgbClr val="003671"/>
                  </a:solidFill>
                </a:rPr>
                <a:t>, secured by an </a:t>
              </a:r>
              <a:r>
                <a:rPr lang="en-GB" sz="1000" b="1" dirty="0">
                  <a:solidFill>
                    <a:srgbClr val="003671"/>
                  </a:solidFill>
                </a:rPr>
                <a:t>outstanding local police service </a:t>
              </a:r>
              <a:r>
                <a:rPr lang="en-GB" sz="1000" dirty="0">
                  <a:solidFill>
                    <a:srgbClr val="003671"/>
                  </a:solidFill>
                </a:rPr>
                <a:t>that is </a:t>
              </a:r>
              <a:r>
                <a:rPr lang="en-GB" sz="1000" b="1" dirty="0">
                  <a:solidFill>
                    <a:srgbClr val="003671"/>
                  </a:solidFill>
                </a:rPr>
                <a:t>passionate</a:t>
              </a:r>
              <a:r>
                <a:rPr lang="en-GB" sz="1000" dirty="0">
                  <a:solidFill>
                    <a:srgbClr val="003671"/>
                  </a:solidFill>
                </a:rPr>
                <a:t> about </a:t>
              </a:r>
              <a:r>
                <a:rPr lang="en-GB" sz="1000" b="1" dirty="0">
                  <a:solidFill>
                    <a:srgbClr val="003671"/>
                  </a:solidFill>
                </a:rPr>
                <a:t>serving</a:t>
              </a:r>
              <a:r>
                <a:rPr lang="en-GB" sz="1000" dirty="0">
                  <a:solidFill>
                    <a:srgbClr val="003671"/>
                  </a:solidFill>
                </a:rPr>
                <a:t> the public, </a:t>
              </a:r>
              <a:r>
                <a:rPr lang="en-GB" sz="1000" b="1" dirty="0">
                  <a:solidFill>
                    <a:srgbClr val="003671"/>
                  </a:solidFill>
                </a:rPr>
                <a:t>caring</a:t>
              </a:r>
              <a:r>
                <a:rPr lang="en-GB" sz="1000" dirty="0">
                  <a:solidFill>
                    <a:srgbClr val="003671"/>
                  </a:solidFill>
                </a:rPr>
                <a:t> for its people and working in </a:t>
              </a:r>
              <a:r>
                <a:rPr lang="en-GB" sz="1000" b="1" dirty="0">
                  <a:solidFill>
                    <a:srgbClr val="003671"/>
                  </a:solidFill>
                </a:rPr>
                <a:t>partnership</a:t>
              </a:r>
              <a:r>
                <a:rPr lang="en-GB" sz="1000" dirty="0">
                  <a:solidFill>
                    <a:srgbClr val="003671"/>
                  </a:solidFill>
                </a:rPr>
                <a:t>.</a:t>
              </a:r>
            </a:p>
          </p:txBody>
        </p:sp>
      </p:grpSp>
      <p:sp>
        <p:nvSpPr>
          <p:cNvPr id="41" name="Title 1">
            <a:extLst>
              <a:ext uri="{FF2B5EF4-FFF2-40B4-BE49-F238E27FC236}">
                <a16:creationId xmlns:a16="http://schemas.microsoft.com/office/drawing/2014/main" id="{A94FA72C-AA13-DC51-1D81-FB444C875329}"/>
              </a:ext>
            </a:extLst>
          </p:cNvPr>
          <p:cNvSpPr txBox="1">
            <a:spLocks/>
          </p:cNvSpPr>
          <p:nvPr/>
        </p:nvSpPr>
        <p:spPr>
          <a:xfrm>
            <a:off x="-35495" y="33278"/>
            <a:ext cx="2504056" cy="776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solidFill>
                  <a:srgbClr val="003671"/>
                </a:solidFill>
              </a:rPr>
              <a:t>OUR VISION: </a:t>
            </a:r>
          </a:p>
        </p:txBody>
      </p:sp>
      <p:sp>
        <p:nvSpPr>
          <p:cNvPr id="30" name="Title 1">
            <a:extLst>
              <a:ext uri="{FF2B5EF4-FFF2-40B4-BE49-F238E27FC236}">
                <a16:creationId xmlns:a16="http://schemas.microsoft.com/office/drawing/2014/main" id="{8186ADB4-01D5-4C25-2EFF-628F87584133}"/>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26" name="TextBox 25">
            <a:extLst>
              <a:ext uri="{FF2B5EF4-FFF2-40B4-BE49-F238E27FC236}">
                <a16:creationId xmlns:a16="http://schemas.microsoft.com/office/drawing/2014/main" id="{CC93DE1B-9E87-59AE-CCDD-1101FEEBF607}"/>
              </a:ext>
            </a:extLst>
          </p:cNvPr>
          <p:cNvSpPr txBox="1"/>
          <p:nvPr/>
        </p:nvSpPr>
        <p:spPr>
          <a:xfrm>
            <a:off x="11639989" y="6437586"/>
            <a:ext cx="301686" cy="369332"/>
          </a:xfrm>
          <a:prstGeom prst="rect">
            <a:avLst/>
          </a:prstGeom>
          <a:noFill/>
        </p:spPr>
        <p:txBody>
          <a:bodyPr wrap="none" rtlCol="0">
            <a:spAutoFit/>
          </a:bodyPr>
          <a:lstStyle/>
          <a:p>
            <a:r>
              <a:rPr lang="en-GB" dirty="0"/>
              <a:t>2</a:t>
            </a:r>
          </a:p>
        </p:txBody>
      </p:sp>
      <p:sp>
        <p:nvSpPr>
          <p:cNvPr id="2" name="Rectangle 1">
            <a:extLst>
              <a:ext uri="{FF2B5EF4-FFF2-40B4-BE49-F238E27FC236}">
                <a16:creationId xmlns:a16="http://schemas.microsoft.com/office/drawing/2014/main" id="{DC8AD775-4CAC-41A9-4EA3-1F9F0E52859C}"/>
              </a:ext>
            </a:extLst>
          </p:cNvPr>
          <p:cNvSpPr/>
          <p:nvPr/>
        </p:nvSpPr>
        <p:spPr>
          <a:xfrm>
            <a:off x="2535585" y="733246"/>
            <a:ext cx="8268250" cy="6124754"/>
          </a:xfrm>
          <a:prstGeom prst="rect">
            <a:avLst/>
          </a:prstGeom>
          <a:solidFill>
            <a:schemeClr val="bg1"/>
          </a:solidFill>
        </p:spPr>
        <p:txBody>
          <a:bodyPr wrap="square">
            <a:spAutoFit/>
          </a:bodyPr>
          <a:lstStyle/>
          <a:p>
            <a:pPr marL="228600" lvl="0" indent="-228600">
              <a:buFont typeface="+mj-lt"/>
              <a:buAutoNum type="arabicPeriod"/>
            </a:pPr>
            <a:r>
              <a:rPr lang="en-GB" sz="1100" b="1" dirty="0"/>
              <a:t>Emerging challenges 					                          Slide		</a:t>
            </a:r>
          </a:p>
          <a:p>
            <a:pPr lvl="0"/>
            <a:r>
              <a:rPr lang="en-GB" sz="1100" b="1" dirty="0"/>
              <a:t>	</a:t>
            </a:r>
            <a:r>
              <a:rPr lang="en-GB" sz="1100" dirty="0"/>
              <a:t>1.1 Chief Constable’s foreword and HMICFRS inspections update			3	</a:t>
            </a:r>
          </a:p>
          <a:p>
            <a:pPr>
              <a:spcBef>
                <a:spcPts val="600"/>
              </a:spcBef>
            </a:pPr>
            <a:r>
              <a:rPr lang="en-GB" sz="1100" b="1" u="sng" dirty="0"/>
              <a:t>Staffordshire priorities </a:t>
            </a:r>
            <a:r>
              <a:rPr lang="en-GB" sz="1100" dirty="0"/>
              <a:t>including National Crime and Policing Measures (NCPM)		</a:t>
            </a:r>
          </a:p>
          <a:p>
            <a:pPr marL="228600" lvl="0" indent="-228600">
              <a:spcBef>
                <a:spcPts val="600"/>
              </a:spcBef>
              <a:buFont typeface="+mj-lt"/>
              <a:buAutoNum type="arabicPeriod" startAt="2"/>
            </a:pPr>
            <a:r>
              <a:rPr lang="en-GB" sz="1100" b="1" dirty="0"/>
              <a:t>Key Headlines						</a:t>
            </a:r>
            <a:r>
              <a:rPr lang="en-GB" sz="1100" dirty="0"/>
              <a:t>4</a:t>
            </a:r>
          </a:p>
          <a:p>
            <a:pPr marL="228600" lvl="0" indent="-228600">
              <a:spcBef>
                <a:spcPts val="600"/>
              </a:spcBef>
              <a:buFont typeface="+mj-lt"/>
              <a:buAutoNum type="arabicPeriod" startAt="2"/>
            </a:pPr>
            <a:r>
              <a:rPr lang="en-GB" sz="1100" b="1" dirty="0"/>
              <a:t>An outstanding local police service: local crime priorities</a:t>
            </a:r>
          </a:p>
          <a:p>
            <a:pPr lvl="1"/>
            <a:r>
              <a:rPr lang="en-GB" sz="1100" dirty="0"/>
              <a:t>3.1	Rural crime						5</a:t>
            </a:r>
          </a:p>
          <a:p>
            <a:pPr lvl="1"/>
            <a:r>
              <a:rPr lang="en-GB" sz="1100" dirty="0"/>
              <a:t>3.2	Retail crime						6</a:t>
            </a:r>
          </a:p>
          <a:p>
            <a:pPr lvl="1"/>
            <a:r>
              <a:rPr lang="en-GB" sz="1100" dirty="0"/>
              <a:t>3.3	Vehicle crime						7</a:t>
            </a:r>
          </a:p>
          <a:p>
            <a:pPr lvl="1"/>
            <a:r>
              <a:rPr lang="en-GB" sz="1100" dirty="0"/>
              <a:t>3.4	Roads policing						8-10</a:t>
            </a:r>
          </a:p>
          <a:p>
            <a:pPr marL="228600" lvl="0" indent="-228600">
              <a:spcBef>
                <a:spcPts val="600"/>
              </a:spcBef>
              <a:buFont typeface="+mj-lt"/>
              <a:buAutoNum type="arabicPeriod" startAt="2"/>
            </a:pPr>
            <a:r>
              <a:rPr lang="en-GB" sz="1100" b="1" dirty="0"/>
              <a:t>An outstanding local police service: public confidence and victim surveys </a:t>
            </a:r>
          </a:p>
          <a:p>
            <a:pPr lvl="1"/>
            <a:r>
              <a:rPr lang="en-GB" sz="1100" dirty="0"/>
              <a:t>4.1	Public perception surveys 					11</a:t>
            </a:r>
          </a:p>
          <a:p>
            <a:pPr lvl="1"/>
            <a:r>
              <a:rPr lang="en-GB" sz="1100" dirty="0"/>
              <a:t>4.2	Improve satisfaction among victims and witnesses, with focus on victims of DA (NCPM) 	12</a:t>
            </a:r>
          </a:p>
          <a:p>
            <a:pPr lvl="1"/>
            <a:r>
              <a:rPr lang="en-GB" sz="1100" dirty="0"/>
              <a:t>4.3	Local complaints, IOPC bulletins and complaint reviews (focus on organisational learning)	13-14</a:t>
            </a:r>
          </a:p>
          <a:p>
            <a:pPr marL="228600" lvl="0" indent="-228600">
              <a:spcBef>
                <a:spcPts val="600"/>
              </a:spcBef>
              <a:buFont typeface="+mj-lt"/>
              <a:buAutoNum type="arabicPeriod" startAt="2"/>
            </a:pPr>
            <a:r>
              <a:rPr lang="en-GB" sz="1100" b="1" dirty="0"/>
              <a:t>An outstanding local police service: contact and local policing 			</a:t>
            </a:r>
          </a:p>
          <a:p>
            <a:pPr lvl="1"/>
            <a:r>
              <a:rPr lang="en-GB" sz="1100" dirty="0"/>
              <a:t>5.1	Emergency and non-emergency calls 				15-20</a:t>
            </a:r>
          </a:p>
          <a:p>
            <a:pPr lvl="1"/>
            <a:r>
              <a:rPr lang="en-GB" sz="1100" dirty="0"/>
              <a:t>5.2	Response: Grade 1 and Grade 2 including Enhanced Video Response		21-23</a:t>
            </a:r>
          </a:p>
          <a:p>
            <a:pPr lvl="1"/>
            <a:r>
              <a:rPr lang="en-GB" sz="1100" dirty="0"/>
              <a:t>5.3	Reduce neighbourhood crime (NCPM)				24</a:t>
            </a:r>
          </a:p>
          <a:p>
            <a:pPr lvl="1"/>
            <a:r>
              <a:rPr lang="en-GB" sz="1100" dirty="0"/>
              <a:t>5.4	Tackle anti-social behaviour					25-26</a:t>
            </a:r>
          </a:p>
          <a:p>
            <a:pPr lvl="1"/>
            <a:r>
              <a:rPr lang="en-GB" sz="1100" dirty="0"/>
              <a:t>5.5	Outcomes</a:t>
            </a:r>
            <a:r>
              <a:rPr lang="en-GB" sz="1100" b="1" dirty="0"/>
              <a:t>						</a:t>
            </a:r>
            <a:r>
              <a:rPr lang="en-GB" sz="1100" dirty="0"/>
              <a:t>27-29</a:t>
            </a:r>
          </a:p>
          <a:p>
            <a:pPr marL="228600" lvl="0" indent="-228600">
              <a:spcBef>
                <a:spcPts val="600"/>
              </a:spcBef>
              <a:buFont typeface="+mj-lt"/>
              <a:buAutoNum type="arabicPeriod" startAt="2"/>
            </a:pPr>
            <a:r>
              <a:rPr lang="en-GB" sz="1100" b="1" dirty="0"/>
              <a:t>Preventing and protecting: national crime performance measures				</a:t>
            </a:r>
          </a:p>
          <a:p>
            <a:pPr lvl="1"/>
            <a:r>
              <a:rPr lang="en-GB" sz="1100" dirty="0"/>
              <a:t>6.1	Reduce murder and other homicide (NCPM)				30-32</a:t>
            </a:r>
          </a:p>
          <a:p>
            <a:pPr lvl="1"/>
            <a:r>
              <a:rPr lang="en-GB" sz="1100" dirty="0"/>
              <a:t>6.2	Reduce serious violence (NCPM): inc. domestic abuse and violence against women and girls	33-37</a:t>
            </a:r>
          </a:p>
          <a:p>
            <a:pPr lvl="1"/>
            <a:r>
              <a:rPr lang="en-GB" sz="1100" dirty="0"/>
              <a:t>6.3	Disrupt drugs supply and county lines (NCPM)				38-40</a:t>
            </a:r>
          </a:p>
          <a:p>
            <a:pPr lvl="1"/>
            <a:r>
              <a:rPr lang="en-GB" sz="1100" dirty="0"/>
              <a:t>6.4	Tackle cybercrime and fraud (NCPM)	</a:t>
            </a:r>
            <a:r>
              <a:rPr lang="en-GB" sz="1100" b="1" dirty="0"/>
              <a:t>			</a:t>
            </a:r>
            <a:r>
              <a:rPr lang="en-GB" sz="1100" dirty="0"/>
              <a:t>41</a:t>
            </a:r>
          </a:p>
          <a:p>
            <a:pPr marL="228600" lvl="0" indent="-228600">
              <a:spcBef>
                <a:spcPts val="600"/>
              </a:spcBef>
              <a:buFont typeface="+mj-lt"/>
              <a:buAutoNum type="arabicPeriod" startAt="2"/>
            </a:pPr>
            <a:r>
              <a:rPr lang="en-GB" sz="1100" b="1" dirty="0"/>
              <a:t>Supporting victims					</a:t>
            </a:r>
          </a:p>
          <a:p>
            <a:pPr lvl="1"/>
            <a:r>
              <a:rPr lang="en-GB" sz="1100" dirty="0"/>
              <a:t>7.1	Victims’ Code of Practice compliance				42-44</a:t>
            </a:r>
          </a:p>
          <a:p>
            <a:pPr lvl="1"/>
            <a:r>
              <a:rPr lang="en-GB" sz="1100" dirty="0"/>
              <a:t>7.2	Criminal justice – timeliness					45</a:t>
            </a:r>
          </a:p>
          <a:p>
            <a:pPr marL="228600" lvl="0" indent="-228600">
              <a:spcBef>
                <a:spcPts val="600"/>
              </a:spcBef>
              <a:buFont typeface="+mj-lt"/>
              <a:buAutoNum type="arabicPeriod" startAt="2"/>
            </a:pPr>
            <a:r>
              <a:rPr lang="en-GB" sz="1100" b="1" dirty="0"/>
              <a:t>An outstanding local police service: enabling services			</a:t>
            </a:r>
          </a:p>
          <a:p>
            <a:pPr lvl="1"/>
            <a:r>
              <a:rPr lang="en-GB" sz="1100" dirty="0"/>
              <a:t>8.1	Workforce update: officer recruitment and diversity 			46-48</a:t>
            </a:r>
          </a:p>
          <a:p>
            <a:pPr lvl="1"/>
            <a:r>
              <a:rPr lang="en-GB" sz="1100" dirty="0"/>
              <a:t>8.2	Efficiency						49</a:t>
            </a:r>
          </a:p>
          <a:p>
            <a:pPr lvl="1"/>
            <a:r>
              <a:rPr lang="en-GB" sz="1100" dirty="0"/>
              <a:t>8.3	Value for money					50</a:t>
            </a:r>
          </a:p>
        </p:txBody>
      </p:sp>
      <p:sp>
        <p:nvSpPr>
          <p:cNvPr id="15" name="Title 1">
            <a:extLst>
              <a:ext uri="{FF2B5EF4-FFF2-40B4-BE49-F238E27FC236}">
                <a16:creationId xmlns:a16="http://schemas.microsoft.com/office/drawing/2014/main" id="{1B577528-6170-52FA-885A-25AC2DC77773}"/>
              </a:ext>
            </a:extLst>
          </p:cNvPr>
          <p:cNvSpPr>
            <a:spLocks noGrp="1"/>
          </p:cNvSpPr>
          <p:nvPr>
            <p:ph type="title"/>
          </p:nvPr>
        </p:nvSpPr>
        <p:spPr>
          <a:xfrm>
            <a:off x="10567" y="1271137"/>
            <a:ext cx="2504056" cy="735302"/>
          </a:xfrm>
        </p:spPr>
        <p:txBody>
          <a:bodyPr>
            <a:normAutofit fontScale="90000"/>
          </a:bodyPr>
          <a:lstStyle/>
          <a:p>
            <a:pPr algn="ctr"/>
            <a:r>
              <a:rPr lang="en-GB" sz="3600" b="1" dirty="0"/>
              <a:t>Contents</a:t>
            </a:r>
            <a:br>
              <a:rPr lang="en-GB" b="1" dirty="0"/>
            </a:br>
            <a:endParaRPr lang="en-GB" sz="1650" b="1" dirty="0"/>
          </a:p>
        </p:txBody>
      </p:sp>
      <p:pic>
        <p:nvPicPr>
          <p:cNvPr id="5" name="Picture 4">
            <a:extLst>
              <a:ext uri="{FF2B5EF4-FFF2-40B4-BE49-F238E27FC236}">
                <a16:creationId xmlns:a16="http://schemas.microsoft.com/office/drawing/2014/main" id="{574AA20B-810D-26CB-53E7-2DB3D37A8FB0}"/>
              </a:ext>
            </a:extLst>
          </p:cNvPr>
          <p:cNvPicPr>
            <a:picLocks noChangeAspect="1"/>
          </p:cNvPicPr>
          <p:nvPr/>
        </p:nvPicPr>
        <p:blipFill>
          <a:blip r:embed="rId5"/>
          <a:stretch>
            <a:fillRect/>
          </a:stretch>
        </p:blipFill>
        <p:spPr>
          <a:xfrm>
            <a:off x="5790233" y="-30337"/>
            <a:ext cx="1646113" cy="633665"/>
          </a:xfrm>
          <a:prstGeom prst="rect">
            <a:avLst/>
          </a:prstGeom>
        </p:spPr>
      </p:pic>
    </p:spTree>
    <p:extLst>
      <p:ext uri="{BB962C8B-B14F-4D97-AF65-F5344CB8AC3E}">
        <p14:creationId xmlns:p14="http://schemas.microsoft.com/office/powerpoint/2010/main" val="180787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89072-26F1-9224-6CAE-D29A5B720AE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3B13DC0-7167-1CC7-2F2E-1EC26A9389A3}"/>
              </a:ext>
            </a:extLst>
          </p:cNvPr>
          <p:cNvSpPr txBox="1"/>
          <p:nvPr/>
        </p:nvSpPr>
        <p:spPr>
          <a:xfrm>
            <a:off x="7280006" y="3749457"/>
            <a:ext cx="4909807" cy="3093154"/>
          </a:xfrm>
          <a:prstGeom prst="rect">
            <a:avLst/>
          </a:prstGeom>
          <a:solidFill>
            <a:schemeClr val="accent1">
              <a:lumMod val="20000"/>
              <a:lumOff val="80000"/>
            </a:schemeClr>
          </a:solidFill>
        </p:spPr>
        <p:txBody>
          <a:bodyPr wrap="square" rtlCol="0">
            <a:spAutoFit/>
          </a:bodyPr>
          <a:lstStyle/>
          <a:p>
            <a:r>
              <a:rPr lang="en-GB" sz="1300" dirty="0"/>
              <a:t>So far since the launch of the victim's portal (phase 1) in December 2024, there have been 90,592 automated initial updates sent to victims via text message or email. </a:t>
            </a:r>
            <a:br>
              <a:rPr lang="en-GB" sz="1300" dirty="0"/>
            </a:br>
            <a:r>
              <a:rPr lang="en-GB" sz="1300" dirty="0"/>
              <a:t>The service sends additional information to victims of burglary and anti-social behaviour. It sends reminders for appointments booked and updates around resourcing of incidents. </a:t>
            </a:r>
            <a:br>
              <a:rPr lang="en-GB" sz="1300" dirty="0"/>
            </a:br>
            <a:r>
              <a:rPr lang="en-GB" sz="1300" dirty="0"/>
              <a:t>There have been 8,849 messages sent to victims of burglary and 9,869 messages sent to victims of anti-social behaviour. </a:t>
            </a:r>
          </a:p>
          <a:p>
            <a:r>
              <a:rPr lang="en-GB" sz="1300" dirty="0"/>
              <a:t>There have been 11,613 surveys sent to victims via text message or email when crimes/incidents have been closed. </a:t>
            </a:r>
          </a:p>
          <a:p>
            <a:r>
              <a:rPr lang="en-GB" sz="1300" dirty="0"/>
              <a:t>Twenty-two per cent of victims choose to utilise the Victim’s Portal to track, monitor and keep updated about the progress of their crime/incident, they can utilise this service to contact the officer in the case (OIC). This has been used by victims 1,566 times since go-live. </a:t>
            </a:r>
          </a:p>
        </p:txBody>
      </p:sp>
      <p:pic>
        <p:nvPicPr>
          <p:cNvPr id="12" name="Picture 11">
            <a:extLst>
              <a:ext uri="{FF2B5EF4-FFF2-40B4-BE49-F238E27FC236}">
                <a16:creationId xmlns:a16="http://schemas.microsoft.com/office/drawing/2014/main" id="{5B56E652-57EB-4A6E-BF54-26C2D7D8B2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400" y="-48786"/>
            <a:ext cx="12208427" cy="1358521"/>
          </a:xfrm>
          <a:prstGeom prst="rect">
            <a:avLst/>
          </a:prstGeom>
        </p:spPr>
      </p:pic>
      <p:sp>
        <p:nvSpPr>
          <p:cNvPr id="3" name="Text Placeholder 2">
            <a:extLst>
              <a:ext uri="{FF2B5EF4-FFF2-40B4-BE49-F238E27FC236}">
                <a16:creationId xmlns:a16="http://schemas.microsoft.com/office/drawing/2014/main" id="{1B1E8DB5-282D-B85A-09B9-6E2135C68E08}"/>
              </a:ext>
            </a:extLst>
          </p:cNvPr>
          <p:cNvSpPr>
            <a:spLocks noGrp="1"/>
          </p:cNvSpPr>
          <p:nvPr>
            <p:ph type="body" sz="quarter" idx="10"/>
          </p:nvPr>
        </p:nvSpPr>
        <p:spPr>
          <a:xfrm>
            <a:off x="11598491" y="6547555"/>
            <a:ext cx="571649" cy="338137"/>
          </a:xfrm>
        </p:spPr>
        <p:txBody>
          <a:bodyPr>
            <a:normAutofit lnSpcReduction="10000"/>
          </a:bodyPr>
          <a:lstStyle/>
          <a:p>
            <a:r>
              <a:rPr lang="en-GB" sz="1800" dirty="0">
                <a:solidFill>
                  <a:schemeClr val="tx1"/>
                </a:solidFill>
              </a:rPr>
              <a:t>20</a:t>
            </a:r>
          </a:p>
        </p:txBody>
      </p:sp>
      <p:sp>
        <p:nvSpPr>
          <p:cNvPr id="13" name="Rectangle: Top Corners Rounded 12">
            <a:extLst>
              <a:ext uri="{FF2B5EF4-FFF2-40B4-BE49-F238E27FC236}">
                <a16:creationId xmlns:a16="http://schemas.microsoft.com/office/drawing/2014/main" id="{01FE6CA5-5246-9FB5-242B-F80D8CFD8972}"/>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0">
            <a:extLst>
              <a:ext uri="{FF2B5EF4-FFF2-40B4-BE49-F238E27FC236}">
                <a16:creationId xmlns:a16="http://schemas.microsoft.com/office/drawing/2014/main" id="{A1D2E97E-E518-AAAB-3079-AB5B018ED48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C1F240D9-C750-37AB-0F1B-1669E813C80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6" name="Title 1">
            <a:extLst>
              <a:ext uri="{FF2B5EF4-FFF2-40B4-BE49-F238E27FC236}">
                <a16:creationId xmlns:a16="http://schemas.microsoft.com/office/drawing/2014/main" id="{1635EC23-3AFB-5233-6629-D193F39E4E13}"/>
              </a:ext>
            </a:extLst>
          </p:cNvPr>
          <p:cNvSpPr txBox="1">
            <a:spLocks/>
          </p:cNvSpPr>
          <p:nvPr/>
        </p:nvSpPr>
        <p:spPr>
          <a:xfrm>
            <a:off x="59205" y="-74147"/>
            <a:ext cx="12192000" cy="714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5.1 Victims Portal</a:t>
            </a:r>
          </a:p>
        </p:txBody>
      </p:sp>
      <p:sp>
        <p:nvSpPr>
          <p:cNvPr id="17" name="Rectangle 16">
            <a:extLst>
              <a:ext uri="{FF2B5EF4-FFF2-40B4-BE49-F238E27FC236}">
                <a16:creationId xmlns:a16="http://schemas.microsoft.com/office/drawing/2014/main" id="{5172C70F-C23D-5589-AFD9-A46ADFFCC140}"/>
              </a:ext>
            </a:extLst>
          </p:cNvPr>
          <p:cNvSpPr/>
          <p:nvPr/>
        </p:nvSpPr>
        <p:spPr>
          <a:xfrm>
            <a:off x="-2187" y="771115"/>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0E4E997F-09B4-60CB-D8C8-00BD3B9F6819}"/>
              </a:ext>
            </a:extLst>
          </p:cNvPr>
          <p:cNvSpPr txBox="1"/>
          <p:nvPr/>
        </p:nvSpPr>
        <p:spPr>
          <a:xfrm>
            <a:off x="1" y="791621"/>
            <a:ext cx="5309118" cy="2616101"/>
          </a:xfrm>
          <a:prstGeom prst="rect">
            <a:avLst/>
          </a:prstGeom>
          <a:noFill/>
        </p:spPr>
        <p:txBody>
          <a:bodyPr wrap="square">
            <a:spAutoFit/>
          </a:bodyPr>
          <a:lstStyle/>
          <a:p>
            <a:pPr algn="just" fontAlgn="base">
              <a:spcAft>
                <a:spcPts val="600"/>
              </a:spcAft>
              <a:buNone/>
            </a:pPr>
            <a:r>
              <a:rPr lang="en-GB" sz="1400" b="0" i="0" dirty="0">
                <a:solidFill>
                  <a:srgbClr val="1F2025"/>
                </a:solidFill>
                <a:effectLst/>
                <a:latin typeface="Calibri" panose="020F0502020204030204" pitchFamily="34" charset="0"/>
                <a:ea typeface="Calibri" panose="020F0502020204030204" pitchFamily="34" charset="0"/>
                <a:cs typeface="Calibri" panose="020F0502020204030204" pitchFamily="34" charset="0"/>
              </a:rPr>
              <a:t>This service is the first in a number of improvements being made in our contact centre to give our staff and officers the right tools to do their job to provide an outstanding service to victims – one of our key force priorities.</a:t>
            </a:r>
          </a:p>
          <a:p>
            <a:pPr algn="just" fontAlgn="base">
              <a:spcAft>
                <a:spcPts val="600"/>
              </a:spcAft>
              <a:buNone/>
            </a:pPr>
            <a:r>
              <a:rPr lang="en-GB" sz="1400" b="0" i="0" dirty="0">
                <a:solidFill>
                  <a:srgbClr val="1F2025"/>
                </a:solidFill>
                <a:effectLst/>
                <a:latin typeface="Calibri" panose="020F0502020204030204" pitchFamily="34" charset="0"/>
                <a:ea typeface="Calibri" panose="020F0502020204030204" pitchFamily="34" charset="0"/>
                <a:cs typeface="Calibri" panose="020F0502020204030204" pitchFamily="34" charset="0"/>
              </a:rPr>
              <a:t>The ‘Victim’s Journey’ sends messages to a victim of crime for specific crime types – burglary residential, vehicle crimes, criminal damage, fraud, malicious communications, suspicious incident, community nuisance, environmental crime including fly tipping. </a:t>
            </a:r>
          </a:p>
          <a:p>
            <a:pPr algn="just" fontAlgn="base">
              <a:spcAft>
                <a:spcPts val="600"/>
              </a:spcAft>
              <a:buNone/>
            </a:pPr>
            <a:r>
              <a:rPr lang="en-GB" sz="1400" b="0" i="0" dirty="0">
                <a:solidFill>
                  <a:srgbClr val="1F2025"/>
                </a:solidFill>
                <a:effectLst/>
                <a:latin typeface="Calibri" panose="020F0502020204030204" pitchFamily="34" charset="0"/>
                <a:ea typeface="Calibri" panose="020F0502020204030204" pitchFamily="34" charset="0"/>
                <a:cs typeface="Calibri" panose="020F0502020204030204" pitchFamily="34" charset="0"/>
              </a:rPr>
              <a:t>This will help to keep the victim informed all the way through their journey with us. Burglary, vehicle crime and criminal damage have been launched first.</a:t>
            </a:r>
          </a:p>
        </p:txBody>
      </p:sp>
      <p:pic>
        <p:nvPicPr>
          <p:cNvPr id="7" name="Picture 6">
            <a:extLst>
              <a:ext uri="{FF2B5EF4-FFF2-40B4-BE49-F238E27FC236}">
                <a16:creationId xmlns:a16="http://schemas.microsoft.com/office/drawing/2014/main" id="{FF04C2C5-ABBB-A5C5-E28F-80A50F4B7C29}"/>
              </a:ext>
            </a:extLst>
          </p:cNvPr>
          <p:cNvPicPr>
            <a:picLocks noChangeAspect="1"/>
          </p:cNvPicPr>
          <p:nvPr/>
        </p:nvPicPr>
        <p:blipFill>
          <a:blip r:embed="rId5"/>
          <a:stretch>
            <a:fillRect/>
          </a:stretch>
        </p:blipFill>
        <p:spPr>
          <a:xfrm>
            <a:off x="5430416" y="753441"/>
            <a:ext cx="6611404" cy="2994653"/>
          </a:xfrm>
          <a:prstGeom prst="rect">
            <a:avLst/>
          </a:prstGeom>
        </p:spPr>
      </p:pic>
      <p:pic>
        <p:nvPicPr>
          <p:cNvPr id="8" name="Picture 7">
            <a:extLst>
              <a:ext uri="{FF2B5EF4-FFF2-40B4-BE49-F238E27FC236}">
                <a16:creationId xmlns:a16="http://schemas.microsoft.com/office/drawing/2014/main" id="{05E05075-D2EE-BE8B-8EC0-6EDD661DC661}"/>
              </a:ext>
            </a:extLst>
          </p:cNvPr>
          <p:cNvPicPr>
            <a:picLocks noChangeAspect="1"/>
          </p:cNvPicPr>
          <p:nvPr/>
        </p:nvPicPr>
        <p:blipFill>
          <a:blip r:embed="rId6"/>
          <a:stretch>
            <a:fillRect/>
          </a:stretch>
        </p:blipFill>
        <p:spPr>
          <a:xfrm>
            <a:off x="-10400" y="3766507"/>
            <a:ext cx="7270734" cy="3091493"/>
          </a:xfrm>
          <a:prstGeom prst="rect">
            <a:avLst/>
          </a:prstGeom>
        </p:spPr>
      </p:pic>
      <p:sp>
        <p:nvSpPr>
          <p:cNvPr id="10" name="TextBox 9">
            <a:extLst>
              <a:ext uri="{FF2B5EF4-FFF2-40B4-BE49-F238E27FC236}">
                <a16:creationId xmlns:a16="http://schemas.microsoft.com/office/drawing/2014/main" id="{534222CB-9BEB-EB89-518E-F215F794B609}"/>
              </a:ext>
            </a:extLst>
          </p:cNvPr>
          <p:cNvSpPr txBox="1"/>
          <p:nvPr/>
        </p:nvSpPr>
        <p:spPr>
          <a:xfrm>
            <a:off x="1865640" y="3428228"/>
            <a:ext cx="3443478" cy="369332"/>
          </a:xfrm>
          <a:prstGeom prst="rect">
            <a:avLst/>
          </a:prstGeom>
          <a:noFill/>
        </p:spPr>
        <p:txBody>
          <a:bodyPr wrap="square">
            <a:spAutoFit/>
          </a:bodyPr>
          <a:lstStyle/>
          <a:p>
            <a:r>
              <a:rPr lang="en-US" dirty="0"/>
              <a:t>Victim’s Journey and Portal Flow</a:t>
            </a:r>
            <a:endParaRPr lang="en-GB" dirty="0"/>
          </a:p>
        </p:txBody>
      </p:sp>
      <p:sp>
        <p:nvSpPr>
          <p:cNvPr id="19" name="TextBox 18">
            <a:extLst>
              <a:ext uri="{FF2B5EF4-FFF2-40B4-BE49-F238E27FC236}">
                <a16:creationId xmlns:a16="http://schemas.microsoft.com/office/drawing/2014/main" id="{E21A344D-9C59-F1AE-D6A9-C727C8DF7F03}"/>
              </a:ext>
            </a:extLst>
          </p:cNvPr>
          <p:cNvSpPr txBox="1"/>
          <p:nvPr/>
        </p:nvSpPr>
        <p:spPr>
          <a:xfrm>
            <a:off x="1303954" y="5925242"/>
            <a:ext cx="1756488" cy="276999"/>
          </a:xfrm>
          <a:prstGeom prst="rect">
            <a:avLst/>
          </a:prstGeom>
          <a:noFill/>
        </p:spPr>
        <p:txBody>
          <a:bodyPr wrap="square">
            <a:spAutoFit/>
          </a:bodyPr>
          <a:lstStyle/>
          <a:p>
            <a:r>
              <a:rPr lang="en-GB" sz="1200" dirty="0"/>
              <a:t>Automated initial update</a:t>
            </a:r>
          </a:p>
        </p:txBody>
      </p:sp>
      <p:sp>
        <p:nvSpPr>
          <p:cNvPr id="20" name="TextBox 19">
            <a:extLst>
              <a:ext uri="{FF2B5EF4-FFF2-40B4-BE49-F238E27FC236}">
                <a16:creationId xmlns:a16="http://schemas.microsoft.com/office/drawing/2014/main" id="{84C22705-6F5F-E929-7DBB-F68D7438CA26}"/>
              </a:ext>
            </a:extLst>
          </p:cNvPr>
          <p:cNvSpPr txBox="1"/>
          <p:nvPr/>
        </p:nvSpPr>
        <p:spPr>
          <a:xfrm>
            <a:off x="3552630" y="6381063"/>
            <a:ext cx="1877786" cy="276999"/>
          </a:xfrm>
          <a:prstGeom prst="rect">
            <a:avLst/>
          </a:prstGeom>
          <a:noFill/>
        </p:spPr>
        <p:txBody>
          <a:bodyPr wrap="square">
            <a:spAutoFit/>
          </a:bodyPr>
          <a:lstStyle/>
          <a:p>
            <a:r>
              <a:rPr lang="en-GB" sz="1200" dirty="0"/>
              <a:t>Crime information update</a:t>
            </a:r>
          </a:p>
        </p:txBody>
      </p:sp>
      <p:sp>
        <p:nvSpPr>
          <p:cNvPr id="21" name="TextBox 20">
            <a:extLst>
              <a:ext uri="{FF2B5EF4-FFF2-40B4-BE49-F238E27FC236}">
                <a16:creationId xmlns:a16="http://schemas.microsoft.com/office/drawing/2014/main" id="{100E3A7B-53D2-A266-03AC-F8D795607DF7}"/>
              </a:ext>
            </a:extLst>
          </p:cNvPr>
          <p:cNvSpPr txBox="1"/>
          <p:nvPr/>
        </p:nvSpPr>
        <p:spPr>
          <a:xfrm>
            <a:off x="6155205" y="5614050"/>
            <a:ext cx="963267" cy="276999"/>
          </a:xfrm>
          <a:prstGeom prst="rect">
            <a:avLst/>
          </a:prstGeom>
          <a:noFill/>
        </p:spPr>
        <p:txBody>
          <a:bodyPr wrap="square">
            <a:spAutoFit/>
          </a:bodyPr>
          <a:lstStyle/>
          <a:p>
            <a:r>
              <a:rPr lang="en-GB" sz="1200" dirty="0"/>
              <a:t>Survey sent</a:t>
            </a:r>
          </a:p>
        </p:txBody>
      </p:sp>
      <p:pic>
        <p:nvPicPr>
          <p:cNvPr id="2" name="Picture 1">
            <a:extLst>
              <a:ext uri="{FF2B5EF4-FFF2-40B4-BE49-F238E27FC236}">
                <a16:creationId xmlns:a16="http://schemas.microsoft.com/office/drawing/2014/main" id="{EB4D41DB-2AC8-E128-EA93-1DA4E18DE991}"/>
              </a:ext>
            </a:extLst>
          </p:cNvPr>
          <p:cNvPicPr>
            <a:picLocks noChangeAspect="1"/>
          </p:cNvPicPr>
          <p:nvPr/>
        </p:nvPicPr>
        <p:blipFill>
          <a:blip r:embed="rId7"/>
          <a:stretch>
            <a:fillRect/>
          </a:stretch>
        </p:blipFill>
        <p:spPr>
          <a:xfrm>
            <a:off x="5790233" y="-30337"/>
            <a:ext cx="1646113" cy="633665"/>
          </a:xfrm>
          <a:prstGeom prst="rect">
            <a:avLst/>
          </a:prstGeom>
        </p:spPr>
      </p:pic>
    </p:spTree>
    <p:extLst>
      <p:ext uri="{BB962C8B-B14F-4D97-AF65-F5344CB8AC3E}">
        <p14:creationId xmlns:p14="http://schemas.microsoft.com/office/powerpoint/2010/main" val="47924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85DA0E-E6E3-406F-81B7-DD7E6E3ED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1362" y="4694515"/>
            <a:ext cx="7047376" cy="2104348"/>
          </a:xfrm>
          <a:prstGeom prst="rect">
            <a:avLst/>
          </a:prstGeom>
        </p:spPr>
      </p:pic>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lstStyle/>
          <a:p>
            <a:r>
              <a:rPr lang="en-GB" dirty="0">
                <a:solidFill>
                  <a:schemeClr val="bg1"/>
                </a:solidFill>
              </a:rPr>
              <a:t>Context – Incidents</a:t>
            </a:r>
          </a:p>
        </p:txBody>
      </p:sp>
      <p:sp>
        <p:nvSpPr>
          <p:cNvPr id="18" name="Rectangle 17">
            <a:extLst>
              <a:ext uri="{FF2B5EF4-FFF2-40B4-BE49-F238E27FC236}">
                <a16:creationId xmlns:a16="http://schemas.microsoft.com/office/drawing/2014/main" id="{F1E5FE7A-0985-4E69-9357-7F8281F1BA12}"/>
              </a:ext>
            </a:extLst>
          </p:cNvPr>
          <p:cNvSpPr/>
          <p:nvPr/>
        </p:nvSpPr>
        <p:spPr>
          <a:xfrm>
            <a:off x="-10395" y="72307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 name="Picture 2">
            <a:extLst>
              <a:ext uri="{FF2B5EF4-FFF2-40B4-BE49-F238E27FC236}">
                <a16:creationId xmlns:a16="http://schemas.microsoft.com/office/drawing/2014/main" id="{2A0DD898-DD1B-402F-BCD0-1F3D8A44305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091" y="4691389"/>
            <a:ext cx="3097971" cy="945696"/>
          </a:xfrm>
          <a:prstGeom prst="rect">
            <a:avLst/>
          </a:prstGeom>
        </p:spPr>
      </p:pic>
      <p:pic>
        <p:nvPicPr>
          <p:cNvPr id="10" name="Picture 9">
            <a:extLst>
              <a:ext uri="{FF2B5EF4-FFF2-40B4-BE49-F238E27FC236}">
                <a16:creationId xmlns:a16="http://schemas.microsoft.com/office/drawing/2014/main" id="{26D5731F-EDB2-4E1C-B31E-8BD525E6E5F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2832" y="762885"/>
            <a:ext cx="11826257" cy="1315103"/>
          </a:xfrm>
          <a:prstGeom prst="rect">
            <a:avLst/>
          </a:prstGeom>
        </p:spPr>
      </p:pic>
      <p:pic>
        <p:nvPicPr>
          <p:cNvPr id="62" name="Picture 61">
            <a:extLst>
              <a:ext uri="{FF2B5EF4-FFF2-40B4-BE49-F238E27FC236}">
                <a16:creationId xmlns:a16="http://schemas.microsoft.com/office/drawing/2014/main" id="{18778CE8-DA5E-4993-9F07-EDDEA1629A2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35" y="5942809"/>
            <a:ext cx="2994086" cy="907614"/>
          </a:xfrm>
          <a:prstGeom prst="rect">
            <a:avLst/>
          </a:prstGeom>
        </p:spPr>
      </p:pic>
      <p:sp>
        <p:nvSpPr>
          <p:cNvPr id="2" name="TextBox 1">
            <a:extLst>
              <a:ext uri="{FF2B5EF4-FFF2-40B4-BE49-F238E27FC236}">
                <a16:creationId xmlns:a16="http://schemas.microsoft.com/office/drawing/2014/main" id="{D6D0932B-B874-46F6-8FB5-772C3E4FFA6B}"/>
              </a:ext>
            </a:extLst>
          </p:cNvPr>
          <p:cNvSpPr txBox="1"/>
          <p:nvPr/>
        </p:nvSpPr>
        <p:spPr>
          <a:xfrm>
            <a:off x="4997310" y="680894"/>
            <a:ext cx="2054793" cy="369332"/>
          </a:xfrm>
          <a:prstGeom prst="rect">
            <a:avLst/>
          </a:prstGeom>
          <a:noFill/>
        </p:spPr>
        <p:txBody>
          <a:bodyPr wrap="none" rtlCol="0">
            <a:spAutoFit/>
          </a:bodyPr>
          <a:lstStyle/>
          <a:p>
            <a:r>
              <a:rPr lang="en-GB" dirty="0"/>
              <a:t>Volume of incidents</a:t>
            </a:r>
          </a:p>
        </p:txBody>
      </p:sp>
      <p:sp>
        <p:nvSpPr>
          <p:cNvPr id="5" name="Rectangle 4">
            <a:extLst>
              <a:ext uri="{FF2B5EF4-FFF2-40B4-BE49-F238E27FC236}">
                <a16:creationId xmlns:a16="http://schemas.microsoft.com/office/drawing/2014/main" id="{08124184-6ADB-424F-AD80-655C7B78D5AF}"/>
              </a:ext>
            </a:extLst>
          </p:cNvPr>
          <p:cNvSpPr/>
          <p:nvPr/>
        </p:nvSpPr>
        <p:spPr>
          <a:xfrm>
            <a:off x="508094" y="5616546"/>
            <a:ext cx="2125967" cy="369332"/>
          </a:xfrm>
          <a:prstGeom prst="rect">
            <a:avLst/>
          </a:prstGeom>
        </p:spPr>
        <p:txBody>
          <a:bodyPr wrap="none">
            <a:spAutoFit/>
          </a:bodyPr>
          <a:lstStyle/>
          <a:p>
            <a:r>
              <a:rPr lang="en-GB" dirty="0"/>
              <a:t>Resourced Incidents </a:t>
            </a:r>
          </a:p>
        </p:txBody>
      </p:sp>
      <p:sp>
        <p:nvSpPr>
          <p:cNvPr id="20" name="Rectangle 19">
            <a:extLst>
              <a:ext uri="{FF2B5EF4-FFF2-40B4-BE49-F238E27FC236}">
                <a16:creationId xmlns:a16="http://schemas.microsoft.com/office/drawing/2014/main" id="{7F190FE4-BAE1-4F29-BE32-C8AB1C2E9362}"/>
              </a:ext>
            </a:extLst>
          </p:cNvPr>
          <p:cNvSpPr/>
          <p:nvPr/>
        </p:nvSpPr>
        <p:spPr>
          <a:xfrm>
            <a:off x="879477" y="4355043"/>
            <a:ext cx="1383199" cy="369332"/>
          </a:xfrm>
          <a:prstGeom prst="rect">
            <a:avLst/>
          </a:prstGeom>
        </p:spPr>
        <p:txBody>
          <a:bodyPr wrap="none">
            <a:spAutoFit/>
          </a:bodyPr>
          <a:lstStyle/>
          <a:p>
            <a:r>
              <a:rPr lang="en-GB" dirty="0"/>
              <a:t>All Incidents </a:t>
            </a:r>
          </a:p>
        </p:txBody>
      </p:sp>
      <p:pic>
        <p:nvPicPr>
          <p:cNvPr id="21" name="Picture 20">
            <a:extLst>
              <a:ext uri="{FF2B5EF4-FFF2-40B4-BE49-F238E27FC236}">
                <a16:creationId xmlns:a16="http://schemas.microsoft.com/office/drawing/2014/main" id="{C9947FA4-FC3D-4B07-A314-52C699BE087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2335" y="2095438"/>
            <a:ext cx="5551448" cy="2327017"/>
          </a:xfrm>
          <a:prstGeom prst="rect">
            <a:avLst/>
          </a:prstGeom>
        </p:spPr>
      </p:pic>
      <p:pic>
        <p:nvPicPr>
          <p:cNvPr id="6" name="Picture 5">
            <a:extLst>
              <a:ext uri="{FF2B5EF4-FFF2-40B4-BE49-F238E27FC236}">
                <a16:creationId xmlns:a16="http://schemas.microsoft.com/office/drawing/2014/main" id="{8B128E5C-EA7A-4005-8B1C-AB42DF6AE87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613289" y="2081140"/>
            <a:ext cx="5049808" cy="2498980"/>
          </a:xfrm>
          <a:prstGeom prst="rect">
            <a:avLst/>
          </a:prstGeom>
        </p:spPr>
      </p:pic>
      <p:sp>
        <p:nvSpPr>
          <p:cNvPr id="8" name="Rectangle 7">
            <a:extLst>
              <a:ext uri="{FF2B5EF4-FFF2-40B4-BE49-F238E27FC236}">
                <a16:creationId xmlns:a16="http://schemas.microsoft.com/office/drawing/2014/main" id="{F4D208EC-8450-4C4C-9AB0-EE6E1A854835}"/>
              </a:ext>
            </a:extLst>
          </p:cNvPr>
          <p:cNvSpPr/>
          <p:nvPr/>
        </p:nvSpPr>
        <p:spPr>
          <a:xfrm>
            <a:off x="11967740" y="1024319"/>
            <a:ext cx="224260" cy="83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6490C72C-6C88-44CA-86AF-F580B5472F05}"/>
              </a:ext>
            </a:extLst>
          </p:cNvPr>
          <p:cNvSpPr txBox="1"/>
          <p:nvPr/>
        </p:nvSpPr>
        <p:spPr>
          <a:xfrm>
            <a:off x="10499528" y="4808632"/>
            <a:ext cx="1699927" cy="2123658"/>
          </a:xfrm>
          <a:prstGeom prst="rect">
            <a:avLst/>
          </a:prstGeom>
          <a:solidFill>
            <a:schemeClr val="accent4">
              <a:lumMod val="20000"/>
              <a:lumOff val="80000"/>
            </a:schemeClr>
          </a:solidFill>
        </p:spPr>
        <p:txBody>
          <a:bodyPr wrap="square" rtlCol="0">
            <a:spAutoFit/>
          </a:bodyPr>
          <a:lstStyle/>
          <a:p>
            <a:r>
              <a:rPr lang="en-GB" sz="1100" b="1" dirty="0">
                <a:latin typeface="Tahoma" panose="020B0604030504040204" pitchFamily="34" charset="0"/>
                <a:ea typeface="Tahoma" panose="020B0604030504040204" pitchFamily="34" charset="0"/>
                <a:cs typeface="Tahoma" panose="020B0604030504040204" pitchFamily="34" charset="0"/>
              </a:rPr>
              <a:t>Grade 1 </a:t>
            </a:r>
            <a:r>
              <a:rPr lang="en-GB" sz="1100" dirty="0">
                <a:latin typeface="Tahoma" panose="020B0604030504040204" pitchFamily="34" charset="0"/>
                <a:ea typeface="Tahoma" panose="020B0604030504040204" pitchFamily="34" charset="0"/>
                <a:cs typeface="Tahoma" panose="020B0604030504040204" pitchFamily="34" charset="0"/>
              </a:rPr>
              <a:t>– Immediate (attendance </a:t>
            </a:r>
            <a:r>
              <a:rPr lang="en-GB" sz="1100">
                <a:latin typeface="Tahoma" panose="020B0604030504040204" pitchFamily="34" charset="0"/>
                <a:ea typeface="Tahoma" panose="020B0604030504040204" pitchFamily="34" charset="0"/>
                <a:cs typeface="Tahoma" panose="020B0604030504040204" pitchFamily="34" charset="0"/>
              </a:rPr>
              <a:t>in 20 </a:t>
            </a:r>
            <a:r>
              <a:rPr lang="en-GB" sz="1100" dirty="0">
                <a:latin typeface="Tahoma" panose="020B0604030504040204" pitchFamily="34" charset="0"/>
                <a:ea typeface="Tahoma" panose="020B0604030504040204" pitchFamily="34" charset="0"/>
                <a:cs typeface="Tahoma" panose="020B0604030504040204" pitchFamily="34" charset="0"/>
              </a:rPr>
              <a:t>mins)</a:t>
            </a:r>
          </a:p>
          <a:p>
            <a:r>
              <a:rPr lang="en-GB" sz="1100" b="1" dirty="0">
                <a:latin typeface="Tahoma" panose="020B0604030504040204" pitchFamily="34" charset="0"/>
                <a:ea typeface="Tahoma" panose="020B0604030504040204" pitchFamily="34" charset="0"/>
                <a:cs typeface="Tahoma" panose="020B0604030504040204" pitchFamily="34" charset="0"/>
              </a:rPr>
              <a:t>Grade 2 </a:t>
            </a:r>
            <a:r>
              <a:rPr lang="en-GB" sz="1100" dirty="0">
                <a:latin typeface="Tahoma" panose="020B0604030504040204" pitchFamily="34" charset="0"/>
                <a:ea typeface="Tahoma" panose="020B0604030504040204" pitchFamily="34" charset="0"/>
                <a:cs typeface="Tahoma" panose="020B0604030504040204" pitchFamily="34" charset="0"/>
              </a:rPr>
              <a:t>– Priority (attendance in 2 hours)</a:t>
            </a:r>
          </a:p>
          <a:p>
            <a:r>
              <a:rPr lang="en-GB" sz="1100" b="1" dirty="0">
                <a:latin typeface="Tahoma" panose="020B0604030504040204" pitchFamily="34" charset="0"/>
                <a:ea typeface="Tahoma" panose="020B0604030504040204" pitchFamily="34" charset="0"/>
                <a:cs typeface="Tahoma" panose="020B0604030504040204" pitchFamily="34" charset="0"/>
              </a:rPr>
              <a:t>Grade 3 </a:t>
            </a:r>
            <a:r>
              <a:rPr lang="en-GB" sz="1100" dirty="0">
                <a:latin typeface="Tahoma" panose="020B0604030504040204" pitchFamily="34" charset="0"/>
                <a:ea typeface="Tahoma" panose="020B0604030504040204" pitchFamily="34" charset="0"/>
                <a:cs typeface="Tahoma" panose="020B0604030504040204" pitchFamily="34" charset="0"/>
              </a:rPr>
              <a:t>- Scheduled</a:t>
            </a:r>
          </a:p>
          <a:p>
            <a:r>
              <a:rPr lang="en-GB" sz="1100" b="1" dirty="0">
                <a:latin typeface="Tahoma" panose="020B0604030504040204" pitchFamily="34" charset="0"/>
                <a:ea typeface="Tahoma" panose="020B0604030504040204" pitchFamily="34" charset="0"/>
                <a:cs typeface="Tahoma" panose="020B0604030504040204" pitchFamily="34" charset="0"/>
              </a:rPr>
              <a:t>Investigation Bureau </a:t>
            </a:r>
            <a:r>
              <a:rPr lang="en-GB" sz="1100" dirty="0">
                <a:latin typeface="Tahoma" panose="020B0604030504040204" pitchFamily="34" charset="0"/>
                <a:ea typeface="Tahoma" panose="020B0604030504040204" pitchFamily="34" charset="0"/>
                <a:cs typeface="Tahoma" panose="020B0604030504040204" pitchFamily="34" charset="0"/>
              </a:rPr>
              <a:t>– desk-based investigation</a:t>
            </a:r>
          </a:p>
          <a:p>
            <a:r>
              <a:rPr lang="en-GB" sz="1100" b="1" dirty="0">
                <a:latin typeface="Tahoma" panose="020B0604030504040204" pitchFamily="34" charset="0"/>
                <a:ea typeface="Tahoma" panose="020B0604030504040204" pitchFamily="34" charset="0"/>
                <a:cs typeface="Tahoma" panose="020B0604030504040204" pitchFamily="34" charset="0"/>
              </a:rPr>
              <a:t>Other</a:t>
            </a:r>
            <a:r>
              <a:rPr lang="en-GB" sz="1100" dirty="0">
                <a:latin typeface="Tahoma" panose="020B0604030504040204" pitchFamily="34" charset="0"/>
                <a:ea typeface="Tahoma" panose="020B0604030504040204" pitchFamily="34" charset="0"/>
                <a:cs typeface="Tahoma" panose="020B0604030504040204" pitchFamily="34" charset="0"/>
              </a:rPr>
              <a:t> includes telephone resolved, CID, and police generated.</a:t>
            </a:r>
          </a:p>
        </p:txBody>
      </p:sp>
      <p:sp>
        <p:nvSpPr>
          <p:cNvPr id="22" name="Text Box 2">
            <a:extLst>
              <a:ext uri="{FF2B5EF4-FFF2-40B4-BE49-F238E27FC236}">
                <a16:creationId xmlns:a16="http://schemas.microsoft.com/office/drawing/2014/main" id="{8CC12984-47DA-4CFF-A7ED-415403A10F30}"/>
              </a:ext>
            </a:extLst>
          </p:cNvPr>
          <p:cNvSpPr txBox="1">
            <a:spLocks noChangeArrowheads="1"/>
          </p:cNvSpPr>
          <p:nvPr/>
        </p:nvSpPr>
        <p:spPr bwMode="auto">
          <a:xfrm rot="-5400000">
            <a:off x="9395191" y="5667987"/>
            <a:ext cx="1947064"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Box 25">
            <a:extLst>
              <a:ext uri="{FF2B5EF4-FFF2-40B4-BE49-F238E27FC236}">
                <a16:creationId xmlns:a16="http://schemas.microsoft.com/office/drawing/2014/main" id="{C9D0B414-61A8-49D7-935D-B7A78DA346C4}"/>
              </a:ext>
            </a:extLst>
          </p:cNvPr>
          <p:cNvSpPr txBox="1"/>
          <p:nvPr/>
        </p:nvSpPr>
        <p:spPr>
          <a:xfrm>
            <a:off x="11748569" y="6505088"/>
            <a:ext cx="418704" cy="369332"/>
          </a:xfrm>
          <a:prstGeom prst="rect">
            <a:avLst/>
          </a:prstGeom>
          <a:noFill/>
        </p:spPr>
        <p:txBody>
          <a:bodyPr wrap="none" rtlCol="0">
            <a:spAutoFit/>
          </a:bodyPr>
          <a:lstStyle/>
          <a:p>
            <a:r>
              <a:rPr lang="en-GB" dirty="0"/>
              <a:t>21</a:t>
            </a:r>
          </a:p>
        </p:txBody>
      </p:sp>
      <p:pic>
        <p:nvPicPr>
          <p:cNvPr id="12" name="Picture 11">
            <a:extLst>
              <a:ext uri="{FF2B5EF4-FFF2-40B4-BE49-F238E27FC236}">
                <a16:creationId xmlns:a16="http://schemas.microsoft.com/office/drawing/2014/main" id="{0E2FDE06-FB9C-6F70-EDAA-91A8E25692B1}"/>
              </a:ext>
            </a:extLst>
          </p:cNvPr>
          <p:cNvPicPr>
            <a:picLocks noChangeAspect="1"/>
          </p:cNvPicPr>
          <p:nvPr/>
        </p:nvPicPr>
        <p:blipFill>
          <a:blip r:embed="rId11"/>
          <a:stretch>
            <a:fillRect/>
          </a:stretch>
        </p:blipFill>
        <p:spPr>
          <a:xfrm>
            <a:off x="5790233" y="-30337"/>
            <a:ext cx="1646113" cy="633665"/>
          </a:xfrm>
          <a:prstGeom prst="rect">
            <a:avLst/>
          </a:prstGeom>
        </p:spPr>
      </p:pic>
    </p:spTree>
    <p:extLst>
      <p:ext uri="{BB962C8B-B14F-4D97-AF65-F5344CB8AC3E}">
        <p14:creationId xmlns:p14="http://schemas.microsoft.com/office/powerpoint/2010/main" val="220301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92565-645A-4967-2A19-AD9705628E80}"/>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9233990B-A432-3544-3370-B08A30BB75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46709" y="3267953"/>
            <a:ext cx="4818767" cy="2279486"/>
          </a:xfrm>
          <a:prstGeom prst="rect">
            <a:avLst/>
          </a:prstGeom>
          <a:ln>
            <a:solidFill>
              <a:schemeClr val="tx1"/>
            </a:solidFill>
          </a:ln>
        </p:spPr>
      </p:pic>
      <p:pic>
        <p:nvPicPr>
          <p:cNvPr id="4" name="Picture 3">
            <a:extLst>
              <a:ext uri="{FF2B5EF4-FFF2-40B4-BE49-F238E27FC236}">
                <a16:creationId xmlns:a16="http://schemas.microsoft.com/office/drawing/2014/main" id="{6920C56D-91F5-0DDD-89B8-F5C6F8702D8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8" name="Rectangle 17">
            <a:extLst>
              <a:ext uri="{FF2B5EF4-FFF2-40B4-BE49-F238E27FC236}">
                <a16:creationId xmlns:a16="http://schemas.microsoft.com/office/drawing/2014/main" id="{E18A919C-2833-5344-165E-C94ED96A455C}"/>
              </a:ext>
            </a:extLst>
          </p:cNvPr>
          <p:cNvSpPr/>
          <p:nvPr/>
        </p:nvSpPr>
        <p:spPr>
          <a:xfrm>
            <a:off x="-10395" y="72307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Top Corners Rounded 6">
            <a:extLst>
              <a:ext uri="{FF2B5EF4-FFF2-40B4-BE49-F238E27FC236}">
                <a16:creationId xmlns:a16="http://schemas.microsoft.com/office/drawing/2014/main" id="{6681116B-6DFF-8310-9608-7F90FF1D7BC5}"/>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AB0F7DAC-0DD4-864F-3BF2-7F9CE77156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E2D8B19D-11EB-0C99-CD4B-19B1E59B986D}"/>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F660FD3C-410A-CD81-EE5C-6919F3CCFB17}"/>
              </a:ext>
            </a:extLst>
          </p:cNvPr>
          <p:cNvSpPr>
            <a:spLocks noGrp="1"/>
          </p:cNvSpPr>
          <p:nvPr>
            <p:ph type="title"/>
          </p:nvPr>
        </p:nvSpPr>
        <p:spPr>
          <a:xfrm>
            <a:off x="0" y="0"/>
            <a:ext cx="12192000" cy="714103"/>
          </a:xfrm>
        </p:spPr>
        <p:txBody>
          <a:bodyPr>
            <a:normAutofit/>
          </a:bodyPr>
          <a:lstStyle/>
          <a:p>
            <a:r>
              <a:rPr lang="en-GB" sz="4000" dirty="0">
                <a:solidFill>
                  <a:schemeClr val="bg1"/>
                </a:solidFill>
              </a:rPr>
              <a:t>5.2 Response: Grade 1</a:t>
            </a:r>
          </a:p>
        </p:txBody>
      </p:sp>
      <p:sp>
        <p:nvSpPr>
          <p:cNvPr id="26" name="TextBox 25">
            <a:extLst>
              <a:ext uri="{FF2B5EF4-FFF2-40B4-BE49-F238E27FC236}">
                <a16:creationId xmlns:a16="http://schemas.microsoft.com/office/drawing/2014/main" id="{C33492ED-FAAB-0159-BB96-897D18551B69}"/>
              </a:ext>
            </a:extLst>
          </p:cNvPr>
          <p:cNvSpPr txBox="1"/>
          <p:nvPr/>
        </p:nvSpPr>
        <p:spPr>
          <a:xfrm>
            <a:off x="11800715" y="6488668"/>
            <a:ext cx="418704" cy="369332"/>
          </a:xfrm>
          <a:prstGeom prst="rect">
            <a:avLst/>
          </a:prstGeom>
          <a:noFill/>
        </p:spPr>
        <p:txBody>
          <a:bodyPr wrap="none" rtlCol="0">
            <a:spAutoFit/>
          </a:bodyPr>
          <a:lstStyle/>
          <a:p>
            <a:r>
              <a:rPr lang="en-GB" dirty="0"/>
              <a:t>22</a:t>
            </a:r>
          </a:p>
        </p:txBody>
      </p:sp>
      <p:pic>
        <p:nvPicPr>
          <p:cNvPr id="11" name="Picture 10">
            <a:extLst>
              <a:ext uri="{FF2B5EF4-FFF2-40B4-BE49-F238E27FC236}">
                <a16:creationId xmlns:a16="http://schemas.microsoft.com/office/drawing/2014/main" id="{2799D93B-05B2-F49B-6EFA-4ACA6EAACC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208" y="4787488"/>
            <a:ext cx="6760478" cy="1931565"/>
          </a:xfrm>
          <a:prstGeom prst="rect">
            <a:avLst/>
          </a:prstGeom>
        </p:spPr>
      </p:pic>
      <p:pic>
        <p:nvPicPr>
          <p:cNvPr id="14" name="Picture 13">
            <a:extLst>
              <a:ext uri="{FF2B5EF4-FFF2-40B4-BE49-F238E27FC236}">
                <a16:creationId xmlns:a16="http://schemas.microsoft.com/office/drawing/2014/main" id="{72817A08-36D9-A0E0-B8AA-9CE3FD60261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899" y="2731443"/>
            <a:ext cx="6717095" cy="1951285"/>
          </a:xfrm>
          <a:prstGeom prst="rect">
            <a:avLst/>
          </a:prstGeom>
        </p:spPr>
      </p:pic>
      <p:pic>
        <p:nvPicPr>
          <p:cNvPr id="16" name="Picture 15">
            <a:extLst>
              <a:ext uri="{FF2B5EF4-FFF2-40B4-BE49-F238E27FC236}">
                <a16:creationId xmlns:a16="http://schemas.microsoft.com/office/drawing/2014/main" id="{D5DF0775-5E10-0A43-CB98-9CBBA2C749E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949" y="745220"/>
            <a:ext cx="6608552" cy="1888158"/>
          </a:xfrm>
          <a:prstGeom prst="rect">
            <a:avLst/>
          </a:prstGeom>
        </p:spPr>
      </p:pic>
      <p:pic>
        <p:nvPicPr>
          <p:cNvPr id="21" name="Picture 20">
            <a:extLst>
              <a:ext uri="{FF2B5EF4-FFF2-40B4-BE49-F238E27FC236}">
                <a16:creationId xmlns:a16="http://schemas.microsoft.com/office/drawing/2014/main" id="{13197EC8-CFB4-9499-7335-E9ED9E38109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792686" y="814702"/>
            <a:ext cx="5333527" cy="2192636"/>
          </a:xfrm>
          <a:prstGeom prst="rect">
            <a:avLst/>
          </a:prstGeom>
        </p:spPr>
      </p:pic>
      <p:sp>
        <p:nvSpPr>
          <p:cNvPr id="33" name="TextBox 32">
            <a:extLst>
              <a:ext uri="{FF2B5EF4-FFF2-40B4-BE49-F238E27FC236}">
                <a16:creationId xmlns:a16="http://schemas.microsoft.com/office/drawing/2014/main" id="{C46AE566-FEC5-865F-C780-7E5055200A3E}"/>
              </a:ext>
            </a:extLst>
          </p:cNvPr>
          <p:cNvSpPr txBox="1"/>
          <p:nvPr/>
        </p:nvSpPr>
        <p:spPr>
          <a:xfrm>
            <a:off x="7146709" y="3440936"/>
            <a:ext cx="1335174" cy="307777"/>
          </a:xfrm>
          <a:prstGeom prst="rect">
            <a:avLst/>
          </a:prstGeom>
          <a:noFill/>
        </p:spPr>
        <p:txBody>
          <a:bodyPr wrap="none" rtlCol="0">
            <a:spAutoFit/>
          </a:bodyPr>
          <a:lstStyle/>
          <a:p>
            <a:r>
              <a:rPr lang="en-GB" sz="1400" dirty="0"/>
              <a:t>Last 12 months </a:t>
            </a:r>
          </a:p>
        </p:txBody>
      </p:sp>
      <p:sp>
        <p:nvSpPr>
          <p:cNvPr id="2" name="TextBox 1">
            <a:extLst>
              <a:ext uri="{FF2B5EF4-FFF2-40B4-BE49-F238E27FC236}">
                <a16:creationId xmlns:a16="http://schemas.microsoft.com/office/drawing/2014/main" id="{3CC576FF-19E0-6086-A628-46076F2CA93F}"/>
              </a:ext>
            </a:extLst>
          </p:cNvPr>
          <p:cNvSpPr txBox="1"/>
          <p:nvPr/>
        </p:nvSpPr>
        <p:spPr>
          <a:xfrm>
            <a:off x="7436346" y="6134926"/>
            <a:ext cx="4299304" cy="523220"/>
          </a:xfrm>
          <a:prstGeom prst="rect">
            <a:avLst/>
          </a:prstGeom>
          <a:noFill/>
        </p:spPr>
        <p:txBody>
          <a:bodyPr wrap="square" rtlCol="0">
            <a:spAutoFit/>
          </a:bodyPr>
          <a:lstStyle/>
          <a:p>
            <a:r>
              <a:rPr lang="en-GB" sz="1400" dirty="0"/>
              <a:t>Please note the axes are zoomed in to show the small amounts of variation each month </a:t>
            </a:r>
          </a:p>
        </p:txBody>
      </p:sp>
      <p:pic>
        <p:nvPicPr>
          <p:cNvPr id="3" name="Picture 2">
            <a:extLst>
              <a:ext uri="{FF2B5EF4-FFF2-40B4-BE49-F238E27FC236}">
                <a16:creationId xmlns:a16="http://schemas.microsoft.com/office/drawing/2014/main" id="{3DF73315-E52E-D6F6-37DB-4D5D54431C71}"/>
              </a:ext>
            </a:extLst>
          </p:cNvPr>
          <p:cNvPicPr>
            <a:picLocks noChangeAspect="1"/>
          </p:cNvPicPr>
          <p:nvPr/>
        </p:nvPicPr>
        <p:blipFill>
          <a:blip r:embed="rId10"/>
          <a:stretch>
            <a:fillRect/>
          </a:stretch>
        </p:blipFill>
        <p:spPr>
          <a:xfrm>
            <a:off x="5790233" y="-30337"/>
            <a:ext cx="1646113" cy="633665"/>
          </a:xfrm>
          <a:prstGeom prst="rect">
            <a:avLst/>
          </a:prstGeom>
        </p:spPr>
      </p:pic>
    </p:spTree>
    <p:extLst>
      <p:ext uri="{BB962C8B-B14F-4D97-AF65-F5344CB8AC3E}">
        <p14:creationId xmlns:p14="http://schemas.microsoft.com/office/powerpoint/2010/main" val="280635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22B3-AD6D-9EFE-6FE7-F069AB5FCEE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EB3B22-D720-976F-AA8D-FE75FCD7B5A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8" name="Rectangle 17">
            <a:extLst>
              <a:ext uri="{FF2B5EF4-FFF2-40B4-BE49-F238E27FC236}">
                <a16:creationId xmlns:a16="http://schemas.microsoft.com/office/drawing/2014/main" id="{9A936D05-5ABF-7DD2-B2F5-064A1E435162}"/>
              </a:ext>
            </a:extLst>
          </p:cNvPr>
          <p:cNvSpPr/>
          <p:nvPr/>
        </p:nvSpPr>
        <p:spPr>
          <a:xfrm>
            <a:off x="-10395" y="72307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Rectangle: Top Corners Rounded 6">
            <a:extLst>
              <a:ext uri="{FF2B5EF4-FFF2-40B4-BE49-F238E27FC236}">
                <a16:creationId xmlns:a16="http://schemas.microsoft.com/office/drawing/2014/main" id="{EDD7BDFB-4708-47A2-4C84-7BA7AB01FA8B}"/>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ABCCE155-FB82-2177-81BB-E777DF2918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F982AD9C-B9A8-2E7B-0AD4-66453C453899}"/>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3C673116-85B7-705B-72BB-7E8A621A90D2}"/>
              </a:ext>
            </a:extLst>
          </p:cNvPr>
          <p:cNvSpPr>
            <a:spLocks noGrp="1"/>
          </p:cNvSpPr>
          <p:nvPr>
            <p:ph type="title"/>
          </p:nvPr>
        </p:nvSpPr>
        <p:spPr>
          <a:xfrm>
            <a:off x="0" y="0"/>
            <a:ext cx="12192000" cy="714103"/>
          </a:xfrm>
        </p:spPr>
        <p:txBody>
          <a:bodyPr>
            <a:normAutofit/>
          </a:bodyPr>
          <a:lstStyle/>
          <a:p>
            <a:r>
              <a:rPr lang="en-GB" sz="4000" dirty="0">
                <a:solidFill>
                  <a:schemeClr val="bg1"/>
                </a:solidFill>
              </a:rPr>
              <a:t>5.2 Response: Grade 2</a:t>
            </a:r>
          </a:p>
        </p:txBody>
      </p:sp>
      <p:sp>
        <p:nvSpPr>
          <p:cNvPr id="26" name="TextBox 25">
            <a:extLst>
              <a:ext uri="{FF2B5EF4-FFF2-40B4-BE49-F238E27FC236}">
                <a16:creationId xmlns:a16="http://schemas.microsoft.com/office/drawing/2014/main" id="{5CA75C2C-9251-F75A-8C73-AFAE72461EAA}"/>
              </a:ext>
            </a:extLst>
          </p:cNvPr>
          <p:cNvSpPr txBox="1"/>
          <p:nvPr/>
        </p:nvSpPr>
        <p:spPr>
          <a:xfrm>
            <a:off x="11639989" y="6437586"/>
            <a:ext cx="418704" cy="369332"/>
          </a:xfrm>
          <a:prstGeom prst="rect">
            <a:avLst/>
          </a:prstGeom>
          <a:noFill/>
        </p:spPr>
        <p:txBody>
          <a:bodyPr wrap="none" rtlCol="0">
            <a:spAutoFit/>
          </a:bodyPr>
          <a:lstStyle/>
          <a:p>
            <a:r>
              <a:rPr lang="en-GB" dirty="0"/>
              <a:t>23</a:t>
            </a:r>
          </a:p>
        </p:txBody>
      </p:sp>
      <p:pic>
        <p:nvPicPr>
          <p:cNvPr id="3" name="Picture 2">
            <a:extLst>
              <a:ext uri="{FF2B5EF4-FFF2-40B4-BE49-F238E27FC236}">
                <a16:creationId xmlns:a16="http://schemas.microsoft.com/office/drawing/2014/main" id="{65B80CE3-9949-4062-8D32-C41C72D561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2180" y="791648"/>
            <a:ext cx="8404639" cy="2448971"/>
          </a:xfrm>
          <a:prstGeom prst="rect">
            <a:avLst/>
          </a:prstGeom>
        </p:spPr>
      </p:pic>
      <p:pic>
        <p:nvPicPr>
          <p:cNvPr id="8" name="Picture 7">
            <a:extLst>
              <a:ext uri="{FF2B5EF4-FFF2-40B4-BE49-F238E27FC236}">
                <a16:creationId xmlns:a16="http://schemas.microsoft.com/office/drawing/2014/main" id="{339EDD39-30B8-14AE-89EC-AB62E4B44CF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0219" y="3404271"/>
            <a:ext cx="11639989" cy="2565057"/>
          </a:xfrm>
          <a:prstGeom prst="rect">
            <a:avLst/>
          </a:prstGeom>
        </p:spPr>
      </p:pic>
      <p:sp>
        <p:nvSpPr>
          <p:cNvPr id="12" name="TextBox 11">
            <a:extLst>
              <a:ext uri="{FF2B5EF4-FFF2-40B4-BE49-F238E27FC236}">
                <a16:creationId xmlns:a16="http://schemas.microsoft.com/office/drawing/2014/main" id="{140F41DF-0C28-C44F-1F62-6F1D21DC2F1D}"/>
              </a:ext>
            </a:extLst>
          </p:cNvPr>
          <p:cNvSpPr txBox="1"/>
          <p:nvPr/>
        </p:nvSpPr>
        <p:spPr>
          <a:xfrm>
            <a:off x="6141914" y="810786"/>
            <a:ext cx="2939518" cy="646331"/>
          </a:xfrm>
          <a:prstGeom prst="rect">
            <a:avLst/>
          </a:prstGeom>
          <a:solidFill>
            <a:schemeClr val="accent6">
              <a:lumMod val="20000"/>
              <a:lumOff val="80000"/>
            </a:schemeClr>
          </a:solidFill>
        </p:spPr>
        <p:txBody>
          <a:bodyPr wrap="square" rtlCol="0">
            <a:spAutoFit/>
          </a:bodyPr>
          <a:lstStyle/>
          <a:p>
            <a:r>
              <a:rPr lang="en-GB" sz="1200" dirty="0"/>
              <a:t>Significant activity undertaken in the last 12 months to improve Grade 2 response, which is now showing sustained improvement. </a:t>
            </a:r>
          </a:p>
        </p:txBody>
      </p:sp>
      <p:sp>
        <p:nvSpPr>
          <p:cNvPr id="15" name="Speech Bubble: Rectangle with Corners Rounded 14">
            <a:extLst>
              <a:ext uri="{FF2B5EF4-FFF2-40B4-BE49-F238E27FC236}">
                <a16:creationId xmlns:a16="http://schemas.microsoft.com/office/drawing/2014/main" id="{5E1D06C3-2849-CA89-2331-E3EEC18102FB}"/>
              </a:ext>
            </a:extLst>
          </p:cNvPr>
          <p:cNvSpPr/>
          <p:nvPr/>
        </p:nvSpPr>
        <p:spPr>
          <a:xfrm>
            <a:off x="9081432" y="2496411"/>
            <a:ext cx="2939573" cy="713082"/>
          </a:xfrm>
          <a:prstGeom prst="wedgeRoundRectCallout">
            <a:avLst>
              <a:gd name="adj1" fmla="val -49560"/>
              <a:gd name="adj2" fmla="val -20145"/>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Domestic Grade 2 incidents take longer to attend due to requirement to send double crewed officers.</a:t>
            </a:r>
          </a:p>
        </p:txBody>
      </p:sp>
      <p:sp>
        <p:nvSpPr>
          <p:cNvPr id="16" name="Speech Bubble: Rectangle with Corners Rounded 15">
            <a:extLst>
              <a:ext uri="{FF2B5EF4-FFF2-40B4-BE49-F238E27FC236}">
                <a16:creationId xmlns:a16="http://schemas.microsoft.com/office/drawing/2014/main" id="{67CC196E-A5B5-0EF5-DABC-06676443C81C}"/>
              </a:ext>
            </a:extLst>
          </p:cNvPr>
          <p:cNvSpPr/>
          <p:nvPr/>
        </p:nvSpPr>
        <p:spPr>
          <a:xfrm>
            <a:off x="9081487" y="1724994"/>
            <a:ext cx="2939518" cy="653939"/>
          </a:xfrm>
          <a:prstGeom prst="wedgeRoundRectCallout">
            <a:avLst>
              <a:gd name="adj1" fmla="val -47464"/>
              <a:gd name="adj2" fmla="val -31003"/>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All geographical LPT areas have seen median G2 response times under two hours for the last 12 months. </a:t>
            </a:r>
          </a:p>
        </p:txBody>
      </p:sp>
      <p:pic>
        <p:nvPicPr>
          <p:cNvPr id="13" name="Picture 12">
            <a:extLst>
              <a:ext uri="{FF2B5EF4-FFF2-40B4-BE49-F238E27FC236}">
                <a16:creationId xmlns:a16="http://schemas.microsoft.com/office/drawing/2014/main" id="{51355C99-2469-3E90-44EE-414E1BE35149}"/>
              </a:ext>
            </a:extLst>
          </p:cNvPr>
          <p:cNvPicPr>
            <a:picLocks noChangeAspect="1"/>
          </p:cNvPicPr>
          <p:nvPr/>
        </p:nvPicPr>
        <p:blipFill>
          <a:blip r:embed="rId7"/>
          <a:stretch>
            <a:fillRect/>
          </a:stretch>
        </p:blipFill>
        <p:spPr>
          <a:xfrm>
            <a:off x="9144164" y="803222"/>
            <a:ext cx="2814108" cy="848846"/>
          </a:xfrm>
          <a:prstGeom prst="rect">
            <a:avLst/>
          </a:prstGeom>
        </p:spPr>
      </p:pic>
      <p:sp>
        <p:nvSpPr>
          <p:cNvPr id="2" name="TextBox 1">
            <a:extLst>
              <a:ext uri="{FF2B5EF4-FFF2-40B4-BE49-F238E27FC236}">
                <a16:creationId xmlns:a16="http://schemas.microsoft.com/office/drawing/2014/main" id="{24BEB646-C601-113F-9E9C-83E659FF9BA3}"/>
              </a:ext>
            </a:extLst>
          </p:cNvPr>
          <p:cNvSpPr txBox="1"/>
          <p:nvPr/>
        </p:nvSpPr>
        <p:spPr>
          <a:xfrm>
            <a:off x="133308" y="6175976"/>
            <a:ext cx="11434716" cy="523220"/>
          </a:xfrm>
          <a:prstGeom prst="rect">
            <a:avLst/>
          </a:prstGeom>
          <a:solidFill>
            <a:schemeClr val="accent1">
              <a:lumMod val="20000"/>
              <a:lumOff val="80000"/>
            </a:schemeClr>
          </a:solidFill>
        </p:spPr>
        <p:txBody>
          <a:bodyPr wrap="square" rtlCol="0">
            <a:spAutoFit/>
          </a:bodyPr>
          <a:lstStyle/>
          <a:p>
            <a:r>
              <a:rPr lang="en-GB" sz="1400" dirty="0"/>
              <a:t>Enhanced Video Response (EVR) 2,479 incidents have been considered for EVR between 27/11/2024 and 03/04/2026. 34 per cent (844) resulted in an enhanced video response. 20 per cent (168) of those were received as Grade 2’s and 32 per cent  (270) of those that received an EVR were High Risk.</a:t>
            </a:r>
          </a:p>
        </p:txBody>
      </p:sp>
      <p:pic>
        <p:nvPicPr>
          <p:cNvPr id="5" name="Picture 4">
            <a:extLst>
              <a:ext uri="{FF2B5EF4-FFF2-40B4-BE49-F238E27FC236}">
                <a16:creationId xmlns:a16="http://schemas.microsoft.com/office/drawing/2014/main" id="{DFA008D7-B342-11A6-EAE1-54AF827F6CE1}"/>
              </a:ext>
            </a:extLst>
          </p:cNvPr>
          <p:cNvPicPr>
            <a:picLocks noChangeAspect="1"/>
          </p:cNvPicPr>
          <p:nvPr/>
        </p:nvPicPr>
        <p:blipFill>
          <a:blip r:embed="rId8"/>
          <a:stretch>
            <a:fillRect/>
          </a:stretch>
        </p:blipFill>
        <p:spPr>
          <a:xfrm>
            <a:off x="5790233" y="-30337"/>
            <a:ext cx="1646113" cy="633665"/>
          </a:xfrm>
          <a:prstGeom prst="rect">
            <a:avLst/>
          </a:prstGeom>
        </p:spPr>
      </p:pic>
      <p:sp>
        <p:nvSpPr>
          <p:cNvPr id="11" name="TextBox 10">
            <a:extLst>
              <a:ext uri="{FF2B5EF4-FFF2-40B4-BE49-F238E27FC236}">
                <a16:creationId xmlns:a16="http://schemas.microsoft.com/office/drawing/2014/main" id="{0E0415C3-9838-878D-EA1D-75CE89B39813}"/>
              </a:ext>
            </a:extLst>
          </p:cNvPr>
          <p:cNvSpPr txBox="1"/>
          <p:nvPr/>
        </p:nvSpPr>
        <p:spPr>
          <a:xfrm>
            <a:off x="9144164" y="806823"/>
            <a:ext cx="332142" cy="246221"/>
          </a:xfrm>
          <a:prstGeom prst="rect">
            <a:avLst/>
          </a:prstGeom>
          <a:noFill/>
        </p:spPr>
        <p:txBody>
          <a:bodyPr wrap="none" rtlCol="0">
            <a:spAutoFit/>
          </a:bodyPr>
          <a:lstStyle/>
          <a:p>
            <a:r>
              <a:rPr lang="en-GB" sz="1000" b="1" dirty="0"/>
              <a:t>G2</a:t>
            </a:r>
          </a:p>
        </p:txBody>
      </p:sp>
    </p:spTree>
    <p:extLst>
      <p:ext uri="{BB962C8B-B14F-4D97-AF65-F5344CB8AC3E}">
        <p14:creationId xmlns:p14="http://schemas.microsoft.com/office/powerpoint/2010/main" val="407353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5.3 Reducing Neighbourhood Crime</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96400" y="98031"/>
            <a:ext cx="1604067"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430401"/>
            <a:ext cx="571649" cy="338137"/>
          </a:xfrm>
        </p:spPr>
        <p:txBody>
          <a:bodyPr>
            <a:normAutofit lnSpcReduction="10000"/>
          </a:bodyPr>
          <a:lstStyle/>
          <a:p>
            <a:r>
              <a:rPr lang="en-GB" sz="1800" dirty="0">
                <a:solidFill>
                  <a:schemeClr val="tx1"/>
                </a:solidFill>
              </a:rPr>
              <a:t>24</a:t>
            </a:r>
          </a:p>
        </p:txBody>
      </p:sp>
      <p:sp>
        <p:nvSpPr>
          <p:cNvPr id="18" name="TextBox 17">
            <a:extLst>
              <a:ext uri="{FF2B5EF4-FFF2-40B4-BE49-F238E27FC236}">
                <a16:creationId xmlns:a16="http://schemas.microsoft.com/office/drawing/2014/main" id="{EF89F184-3E35-4A67-91E5-AF19E3C7FF19}"/>
              </a:ext>
            </a:extLst>
          </p:cNvPr>
          <p:cNvSpPr txBox="1"/>
          <p:nvPr/>
        </p:nvSpPr>
        <p:spPr>
          <a:xfrm rot="16200000">
            <a:off x="-2680923" y="3632987"/>
            <a:ext cx="5932548" cy="338554"/>
          </a:xfrm>
          <a:prstGeom prst="rect">
            <a:avLst/>
          </a:prstGeom>
          <a:solidFill>
            <a:schemeClr val="accent1">
              <a:lumMod val="40000"/>
              <a:lumOff val="60000"/>
            </a:schemeClr>
          </a:solidFill>
        </p:spPr>
        <p:txBody>
          <a:bodyPr wrap="square" rtlCol="0">
            <a:spAutoFit/>
          </a:bodyPr>
          <a:lstStyle/>
          <a:p>
            <a:r>
              <a:rPr lang="en-GB" sz="1600" dirty="0"/>
              <a:t>Neighbourhood Crime </a:t>
            </a:r>
            <a:r>
              <a:rPr lang="en-GB" sz="1200" dirty="0"/>
              <a:t>(DCPP definition)</a:t>
            </a:r>
            <a:endParaRPr lang="en-GB" sz="1600" dirty="0"/>
          </a:p>
        </p:txBody>
      </p:sp>
      <p:pic>
        <p:nvPicPr>
          <p:cNvPr id="5" name="Picture 4">
            <a:extLst>
              <a:ext uri="{FF2B5EF4-FFF2-40B4-BE49-F238E27FC236}">
                <a16:creationId xmlns:a16="http://schemas.microsoft.com/office/drawing/2014/main" id="{191AF426-CFE9-4AE0-99D1-8E5FCC4EE8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12015" y="3869890"/>
            <a:ext cx="4708990" cy="2560568"/>
          </a:xfrm>
          <a:prstGeom prst="rect">
            <a:avLst/>
          </a:prstGeom>
        </p:spPr>
      </p:pic>
      <p:pic>
        <p:nvPicPr>
          <p:cNvPr id="6" name="Picture 5">
            <a:extLst>
              <a:ext uri="{FF2B5EF4-FFF2-40B4-BE49-F238E27FC236}">
                <a16:creationId xmlns:a16="http://schemas.microsoft.com/office/drawing/2014/main" id="{23F029F6-3266-4932-AE88-BAD4C8725C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2884" y="3496988"/>
            <a:ext cx="6422002" cy="1938991"/>
          </a:xfrm>
          <a:prstGeom prst="rect">
            <a:avLst/>
          </a:prstGeom>
        </p:spPr>
      </p:pic>
      <p:sp>
        <p:nvSpPr>
          <p:cNvPr id="11" name="Rectangle 6">
            <a:extLst>
              <a:ext uri="{FF2B5EF4-FFF2-40B4-BE49-F238E27FC236}">
                <a16:creationId xmlns:a16="http://schemas.microsoft.com/office/drawing/2014/main" id="{5704B86B-739B-4CE5-A45F-75F573549F8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9" name="Text Box 2">
            <a:extLst>
              <a:ext uri="{FF2B5EF4-FFF2-40B4-BE49-F238E27FC236}">
                <a16:creationId xmlns:a16="http://schemas.microsoft.com/office/drawing/2014/main" id="{2C86B719-DFE5-49F1-B95A-F328BA9AB8CA}"/>
              </a:ext>
            </a:extLst>
          </p:cNvPr>
          <p:cNvSpPr txBox="1">
            <a:spLocks noChangeArrowheads="1"/>
          </p:cNvSpPr>
          <p:nvPr/>
        </p:nvSpPr>
        <p:spPr bwMode="auto">
          <a:xfrm rot="-5400000">
            <a:off x="8040333" y="2558784"/>
            <a:ext cx="1938992"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8">
            <a:extLst>
              <a:ext uri="{FF2B5EF4-FFF2-40B4-BE49-F238E27FC236}">
                <a16:creationId xmlns:a16="http://schemas.microsoft.com/office/drawing/2014/main" id="{6963F5AC-F896-451F-AA64-283033B982E1}"/>
              </a:ext>
            </a:extLst>
          </p:cNvPr>
          <p:cNvSpPr>
            <a:spLocks noChangeArrowheads="1"/>
          </p:cNvSpPr>
          <p:nvPr/>
        </p:nvSpPr>
        <p:spPr bwMode="auto">
          <a:xfrm>
            <a:off x="9140633" y="1720093"/>
            <a:ext cx="2880372" cy="1938992"/>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The definition for </a:t>
            </a:r>
            <a:r>
              <a:rPr lang="en-GB" altLang="en-US" sz="1200" b="1" dirty="0">
                <a:solidFill>
                  <a:srgbClr val="000000"/>
                </a:solidFill>
                <a:latin typeface="Tahoma" panose="020B0604030504040204" pitchFamily="34" charset="0"/>
                <a:ea typeface="Tahoma" panose="020B0604030504040204" pitchFamily="34" charset="0"/>
                <a:cs typeface="Tahoma" panose="020B0604030504040204" pitchFamily="34" charset="0"/>
              </a:rPr>
              <a:t>n</a:t>
            </a:r>
            <a:r>
              <a:rPr kumimoji="0" lang="en-GB"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eighbourhood</a:t>
            </a:r>
            <a:r>
              <a:rPr kumimoji="0" lang="en-US"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altLang="en-US" sz="1200" b="1" dirty="0">
                <a:solidFill>
                  <a:srgbClr val="000000"/>
                </a:solidFill>
                <a:latin typeface="Tahoma" panose="020B0604030504040204" pitchFamily="34" charset="0"/>
                <a:ea typeface="Tahoma" panose="020B0604030504040204" pitchFamily="34" charset="0"/>
                <a:cs typeface="Tahoma" panose="020B0604030504040204" pitchFamily="34" charset="0"/>
              </a:rPr>
              <a:t>c</a:t>
            </a:r>
            <a:r>
              <a:rPr kumimoji="0" lang="en-US"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rime derives from the National Beating Crime Plan</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Neighbourhood c</a:t>
            </a:r>
            <a:r>
              <a:rPr kumimoji="0" lang="it-IT" altLang="en-US" sz="1200" b="0"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rime</a:t>
            </a:r>
            <a:r>
              <a:rPr kumimoji="0" lang="it-IT"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includes: </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bmk="_Hlk11517514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Burglary residential</a:t>
            </a:r>
            <a:endParaRPr kumimoji="0" lang="en-GB" altLang="en-US" sz="1200" b="0" i="0" u="none" strike="noStrike" cap="none" normalizeH="0" baseline="0" dirty="0" bmk="_Hlk11517514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bmk="_Hlk11517514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Personal robbery </a:t>
            </a:r>
            <a:endParaRPr kumimoji="0" lang="en-GB" altLang="en-US" sz="1200" b="0" i="0" u="none" strike="noStrike" cap="none" normalizeH="0" baseline="0" dirty="0" bmk="_Hlk11517514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bmk="_Hlk11517514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Theft from vehicles </a:t>
            </a:r>
            <a:endParaRPr kumimoji="0" lang="en-GB" altLang="en-US" sz="1200" b="0" i="0" u="none" strike="noStrike" cap="none" normalizeH="0" baseline="0" dirty="0" bmk="_Hlk11517514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bmk="_Hlk11517514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Theft of vehicles </a:t>
            </a:r>
            <a:endParaRPr kumimoji="0" lang="en-GB" altLang="en-US" sz="1200" b="0" i="0" u="none" strike="noStrike" cap="none" normalizeH="0" baseline="0" dirty="0" bmk="_Hlk11517514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bmk="_Hlk11517514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Vehicle interference </a:t>
            </a:r>
            <a:endParaRPr kumimoji="0" lang="en-GB" altLang="en-US" sz="1200" b="0" i="0" u="none" strike="noStrike" cap="none" normalizeH="0" baseline="0" dirty="0" bmk="_Hlk11517514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bmk="_Hlk11517514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Theft from a person</a:t>
            </a:r>
            <a:r>
              <a:rPr kumimoji="0" lang="en-US"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EC1C0450-4ECE-4371-A69F-B974E2899896}"/>
              </a:ext>
            </a:extLst>
          </p:cNvPr>
          <p:cNvSpPr/>
          <p:nvPr/>
        </p:nvSpPr>
        <p:spPr>
          <a:xfrm>
            <a:off x="486948" y="5475876"/>
            <a:ext cx="6487784" cy="1292662"/>
          </a:xfrm>
          <a:prstGeom prst="rect">
            <a:avLst/>
          </a:prstGeom>
        </p:spPr>
        <p:txBody>
          <a:bodyPr wrap="square">
            <a:spAutoFit/>
          </a:bodyPr>
          <a:lstStyle/>
          <a:p>
            <a:pPr algn="just">
              <a:spcAft>
                <a:spcPts val="0"/>
              </a:spcAft>
            </a:pPr>
            <a:r>
              <a:rPr lang="en-GB" sz="1300" dirty="0">
                <a:ea typeface="Tahoma" panose="020B0604030504040204" pitchFamily="34" charset="0"/>
              </a:rPr>
              <a:t>Visible neighbourhood policing is key to modern policing: we need all our communities to have trust and confidence in what we do, as when this is the case, communities engage more, support us more, and together help us tackle crime. Being visible in the heart of our communities remains key. We focus our patrols on known hotspots, using intelligence provided by our communities and our partner organisations to identify where we can have most impact and use problem solving methods to resolve issues. </a:t>
            </a:r>
          </a:p>
        </p:txBody>
      </p:sp>
      <p:pic>
        <p:nvPicPr>
          <p:cNvPr id="7" name="Picture 6">
            <a:extLst>
              <a:ext uri="{FF2B5EF4-FFF2-40B4-BE49-F238E27FC236}">
                <a16:creationId xmlns:a16="http://schemas.microsoft.com/office/drawing/2014/main" id="{90F51BCC-3285-4600-8B34-7E926ABF683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6656" y="2005920"/>
            <a:ext cx="8197640" cy="1380108"/>
          </a:xfrm>
          <a:prstGeom prst="rect">
            <a:avLst/>
          </a:prstGeom>
        </p:spPr>
      </p:pic>
      <p:pic>
        <p:nvPicPr>
          <p:cNvPr id="4" name="Picture 3">
            <a:extLst>
              <a:ext uri="{FF2B5EF4-FFF2-40B4-BE49-F238E27FC236}">
                <a16:creationId xmlns:a16="http://schemas.microsoft.com/office/drawing/2014/main" id="{93BDFC52-15B7-4BE8-8B69-D130D64F5D8F}"/>
              </a:ext>
            </a:extLst>
          </p:cNvPr>
          <p:cNvPicPr>
            <a:picLocks noChangeAspect="1"/>
          </p:cNvPicPr>
          <p:nvPr/>
        </p:nvPicPr>
        <p:blipFill rotWithShape="1">
          <a:blip r:embed="rId8"/>
          <a:srcRect l="29187" t="87" b="93744"/>
          <a:stretch/>
        </p:blipFill>
        <p:spPr>
          <a:xfrm>
            <a:off x="462841" y="743138"/>
            <a:ext cx="5523409" cy="175077"/>
          </a:xfrm>
          <a:prstGeom prst="rect">
            <a:avLst/>
          </a:prstGeom>
        </p:spPr>
      </p:pic>
      <p:sp>
        <p:nvSpPr>
          <p:cNvPr id="3" name="TextBox 2">
            <a:extLst>
              <a:ext uri="{FF2B5EF4-FFF2-40B4-BE49-F238E27FC236}">
                <a16:creationId xmlns:a16="http://schemas.microsoft.com/office/drawing/2014/main" id="{31142838-4ADD-46EC-AED2-8C790544BFA9}"/>
              </a:ext>
            </a:extLst>
          </p:cNvPr>
          <p:cNvSpPr txBox="1"/>
          <p:nvPr/>
        </p:nvSpPr>
        <p:spPr>
          <a:xfrm>
            <a:off x="5312665" y="770624"/>
            <a:ext cx="6763262" cy="738664"/>
          </a:xfrm>
          <a:prstGeom prst="rect">
            <a:avLst/>
          </a:prstGeom>
          <a:solidFill>
            <a:schemeClr val="accent1">
              <a:lumMod val="20000"/>
              <a:lumOff val="80000"/>
            </a:schemeClr>
          </a:solidFill>
        </p:spPr>
        <p:txBody>
          <a:bodyPr wrap="square" rtlCol="0">
            <a:spAutoFit/>
          </a:bodyPr>
          <a:lstStyle/>
          <a:p>
            <a:pPr algn="just">
              <a:spcBef>
                <a:spcPts val="600"/>
              </a:spcBef>
            </a:pPr>
            <a:r>
              <a:rPr lang="en-US" sz="1400" dirty="0">
                <a:ea typeface="Calibri"/>
                <a:cs typeface="Calibri"/>
              </a:rPr>
              <a:t>Attendance at burglary (home) incidents is 93 per cent in the last 12 months. </a:t>
            </a:r>
            <a:r>
              <a:rPr lang="en-GB" sz="1400" dirty="0"/>
              <a:t>Further reviews continue to support all home burglaries have been attended. However, when the incident is closed prior to the attendance, the time arrived (TA) is not captured in the data. </a:t>
            </a:r>
          </a:p>
        </p:txBody>
      </p:sp>
      <p:pic>
        <p:nvPicPr>
          <p:cNvPr id="9" name="Picture 8">
            <a:extLst>
              <a:ext uri="{FF2B5EF4-FFF2-40B4-BE49-F238E27FC236}">
                <a16:creationId xmlns:a16="http://schemas.microsoft.com/office/drawing/2014/main" id="{72FC8FDC-F5F9-69EE-739D-BF7129C626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61799" y="992221"/>
            <a:ext cx="2080788" cy="939428"/>
          </a:xfrm>
          <a:prstGeom prst="rect">
            <a:avLst/>
          </a:prstGeom>
        </p:spPr>
      </p:pic>
      <p:pic>
        <p:nvPicPr>
          <p:cNvPr id="8" name="Picture 7">
            <a:extLst>
              <a:ext uri="{FF2B5EF4-FFF2-40B4-BE49-F238E27FC236}">
                <a16:creationId xmlns:a16="http://schemas.microsoft.com/office/drawing/2014/main" id="{EE1F351C-BF6F-9528-CB67-C984A97F348D}"/>
              </a:ext>
            </a:extLst>
          </p:cNvPr>
          <p:cNvPicPr>
            <a:picLocks noChangeAspect="1"/>
          </p:cNvPicPr>
          <p:nvPr/>
        </p:nvPicPr>
        <p:blipFill>
          <a:blip r:embed="rId10"/>
          <a:stretch>
            <a:fillRect/>
          </a:stretch>
        </p:blipFill>
        <p:spPr>
          <a:xfrm>
            <a:off x="6949490" y="-41848"/>
            <a:ext cx="1646113" cy="633665"/>
          </a:xfrm>
          <a:prstGeom prst="rect">
            <a:avLst/>
          </a:prstGeom>
        </p:spPr>
      </p:pic>
      <p:pic>
        <p:nvPicPr>
          <p:cNvPr id="25" name="Picture 24">
            <a:extLst>
              <a:ext uri="{FF2B5EF4-FFF2-40B4-BE49-F238E27FC236}">
                <a16:creationId xmlns:a16="http://schemas.microsoft.com/office/drawing/2014/main" id="{D5178A8E-9394-25BD-50A8-1AF0FE2633C3}"/>
              </a:ext>
            </a:extLst>
          </p:cNvPr>
          <p:cNvPicPr>
            <a:picLocks noChangeAspect="1"/>
          </p:cNvPicPr>
          <p:nvPr/>
        </p:nvPicPr>
        <p:blipFill>
          <a:blip r:embed="rId11"/>
          <a:stretch>
            <a:fillRect/>
          </a:stretch>
        </p:blipFill>
        <p:spPr>
          <a:xfrm>
            <a:off x="553078" y="3491430"/>
            <a:ext cx="1334088" cy="194371"/>
          </a:xfrm>
          <a:prstGeom prst="rect">
            <a:avLst/>
          </a:prstGeom>
        </p:spPr>
      </p:pic>
      <p:sp>
        <p:nvSpPr>
          <p:cNvPr id="16" name="TextBox 15">
            <a:extLst>
              <a:ext uri="{FF2B5EF4-FFF2-40B4-BE49-F238E27FC236}">
                <a16:creationId xmlns:a16="http://schemas.microsoft.com/office/drawing/2014/main" id="{F7593525-68C6-AB29-9BB5-5B0896E5A06E}"/>
              </a:ext>
            </a:extLst>
          </p:cNvPr>
          <p:cNvSpPr txBox="1"/>
          <p:nvPr/>
        </p:nvSpPr>
        <p:spPr>
          <a:xfrm>
            <a:off x="553078" y="3439003"/>
            <a:ext cx="2123447" cy="430887"/>
          </a:xfrm>
          <a:prstGeom prst="rect">
            <a:avLst/>
          </a:prstGeom>
          <a:solidFill>
            <a:schemeClr val="bg1"/>
          </a:solidFill>
        </p:spPr>
        <p:txBody>
          <a:bodyPr wrap="square" rtlCol="0">
            <a:spAutoFit/>
          </a:bodyPr>
          <a:lstStyle/>
          <a:p>
            <a:r>
              <a:rPr lang="en-GB" sz="1100" dirty="0"/>
              <a:t>Home Office Offence Groups Level 2 and 3</a:t>
            </a:r>
          </a:p>
        </p:txBody>
      </p:sp>
    </p:spTree>
    <p:extLst>
      <p:ext uri="{BB962C8B-B14F-4D97-AF65-F5344CB8AC3E}">
        <p14:creationId xmlns:p14="http://schemas.microsoft.com/office/powerpoint/2010/main" val="286532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5.4 Tackling Anti-Social Behaviour</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48252" y="96996"/>
            <a:ext cx="1811806"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6" name="Text Box 2">
            <a:extLst>
              <a:ext uri="{FF2B5EF4-FFF2-40B4-BE49-F238E27FC236}">
                <a16:creationId xmlns:a16="http://schemas.microsoft.com/office/drawing/2014/main" id="{357BFAD1-710D-403D-B273-93C3E88366DB}"/>
              </a:ext>
            </a:extLst>
          </p:cNvPr>
          <p:cNvSpPr txBox="1">
            <a:spLocks noChangeArrowheads="1"/>
          </p:cNvSpPr>
          <p:nvPr/>
        </p:nvSpPr>
        <p:spPr bwMode="auto">
          <a:xfrm rot="-5400000">
            <a:off x="5756581" y="1771656"/>
            <a:ext cx="2462213"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EB0E36F9-179F-4D67-80E7-4C9DEE6FE137}"/>
              </a:ext>
            </a:extLst>
          </p:cNvPr>
          <p:cNvSpPr>
            <a:spLocks noChangeArrowheads="1"/>
          </p:cNvSpPr>
          <p:nvPr/>
        </p:nvSpPr>
        <p:spPr bwMode="auto">
          <a:xfrm>
            <a:off x="7118493" y="671355"/>
            <a:ext cx="5071325" cy="2462213"/>
          </a:xfrm>
          <a:prstGeom prst="rect">
            <a:avLst/>
          </a:prstGeom>
          <a:solidFill>
            <a:srgbClr val="FFF2CC"/>
          </a:solidFill>
          <a:ln>
            <a:noFill/>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1100" b="1" dirty="0">
                <a:solidFill>
                  <a:srgbClr val="000000"/>
                </a:solidFill>
                <a:latin typeface="Tahoma" panose="020B0604030504040204" pitchFamily="34" charset="0"/>
                <a:ea typeface="Tahoma" panose="020B0604030504040204" pitchFamily="34" charset="0"/>
                <a:cs typeface="Tahoma" panose="020B0604030504040204" pitchFamily="34" charset="0"/>
              </a:rPr>
              <a:t>The definition for Anti-social </a:t>
            </a:r>
            <a:r>
              <a:rPr lang="en-US" altLang="en-US"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behaviour</a:t>
            </a:r>
            <a:r>
              <a:rPr lang="en-US" altLang="en-US" sz="1100" b="1" dirty="0">
                <a:solidFill>
                  <a:srgbClr val="000000"/>
                </a:solidFill>
                <a:latin typeface="Tahoma" panose="020B0604030504040204" pitchFamily="34" charset="0"/>
                <a:ea typeface="Tahoma" panose="020B0604030504040204" pitchFamily="34" charset="0"/>
                <a:cs typeface="Tahoma" panose="020B0604030504040204" pitchFamily="34" charset="0"/>
              </a:rPr>
              <a:t> types </a:t>
            </a:r>
            <a:endParaRPr lang="en-GB" altLang="en-US" sz="800"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Community nuisance ASB</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 condition, thing or person which causes trouble, annoyance, inconvenience or offence to the local community in general rather than to an individual victim. Includes behaviours which are beyond the bounds of acceptability. This may vary between communities who will have different ideas about what is socially acceptable.</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Personal nuisance ASB</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Is targeted at an individual or group and is likely to cause concern, stress or irritation and have an impact on people’s quality of life, from a minor annoyance to disruption to mental or emotional wellbeing.</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Environmental ASB</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Individuals or groups who impact on their surroundings including natural, built and social environments, this includes public, shared and private spaces.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D88EF18D-D70D-4B86-BABA-C69D7AE09134}"/>
              </a:ext>
            </a:extLst>
          </p:cNvPr>
          <p:cNvSpPr/>
          <p:nvPr/>
        </p:nvSpPr>
        <p:spPr>
          <a:xfrm>
            <a:off x="6848669" y="3126767"/>
            <a:ext cx="5331274" cy="3723776"/>
          </a:xfrm>
          <a:prstGeom prst="rect">
            <a:avLst/>
          </a:prstGeom>
          <a:solidFill>
            <a:schemeClr val="accent5">
              <a:lumMod val="20000"/>
              <a:lumOff val="80000"/>
            </a:schemeClr>
          </a:solidFill>
        </p:spPr>
        <p:txBody>
          <a:bodyPr wrap="square">
            <a:spAutoFit/>
          </a:bodyPr>
          <a:lstStyle/>
          <a:p>
            <a:pPr>
              <a:lnSpc>
                <a:spcPct val="107000"/>
              </a:lnSpc>
              <a:spcAft>
                <a:spcPts val="0"/>
              </a:spcAft>
            </a:pPr>
            <a:r>
              <a:rPr lang="en-GB" sz="1400" b="1" dirty="0">
                <a:ea typeface="Tahoma" panose="020B0604030504040204" pitchFamily="34" charset="0"/>
              </a:rPr>
              <a:t>Repeat anti-social behaviour</a:t>
            </a:r>
            <a:endParaRPr lang="en-GB" sz="1300" kern="0" dirty="0">
              <a:ea typeface="Symbol" panose="05050102010706020507" pitchFamily="18" charset="2"/>
              <a:cs typeface="Symbol" panose="05050102010706020507" pitchFamily="18" charset="2"/>
            </a:endParaRPr>
          </a:p>
          <a:p>
            <a:pPr marL="171450" indent="-171450" algn="just" fontAlgn="base">
              <a:buFont typeface="Arial" panose="020B0604020202020204" pitchFamily="34" charset="0"/>
              <a:buChar char="•"/>
            </a:pPr>
            <a:r>
              <a:rPr lang="en-GB" sz="1300" kern="0" dirty="0">
                <a:ea typeface="Symbol" panose="05050102010706020507" pitchFamily="18" charset="2"/>
                <a:cs typeface="Symbol" panose="05050102010706020507" pitchFamily="18" charset="2"/>
              </a:rPr>
              <a:t>24 per cent (1,026) of suspects/offenders have been linked to more than one ASB occurrence in the last 12 months. Fifty-three per cent (548) repeat suspects or offenders were linked to two ASB occurrences. Increase in proportion of repeat suspects or offenders of two per cent compared to previous year (+194)</a:t>
            </a:r>
          </a:p>
          <a:p>
            <a:pPr marL="171450" lvl="0" indent="-171450" algn="just" fontAlgn="base">
              <a:spcAft>
                <a:spcPts val="0"/>
              </a:spcAft>
              <a:buFont typeface="Arial" panose="020B0604020202020204" pitchFamily="34" charset="0"/>
              <a:buChar char="•"/>
            </a:pPr>
            <a:r>
              <a:rPr lang="en-GB" sz="1300" kern="0" dirty="0">
                <a:ea typeface="Symbol" panose="05050102010706020507" pitchFamily="18" charset="2"/>
                <a:cs typeface="Symbol" panose="05050102010706020507" pitchFamily="18" charset="2"/>
              </a:rPr>
              <a:t>13 per cent (727) of victims have reported more than one ASB occurrence in the last 12 months. Sixty-seven per cent (487) of repeat victims have experienced two ASB occurrences. Decrease in proportion of repeat victims of one per cent compared to previous year (+199).</a:t>
            </a:r>
          </a:p>
          <a:p>
            <a:pPr marL="171450" lvl="0" indent="-171450" algn="just" fontAlgn="base">
              <a:spcAft>
                <a:spcPts val="0"/>
              </a:spcAft>
              <a:buFont typeface="Arial" panose="020B0604020202020204" pitchFamily="34" charset="0"/>
              <a:buChar char="•"/>
            </a:pPr>
            <a:r>
              <a:rPr lang="en-GB" sz="1300" kern="0" dirty="0">
                <a:ea typeface="Symbol" panose="05050102010706020507" pitchFamily="18" charset="2"/>
                <a:cs typeface="Symbol" panose="05050102010706020507" pitchFamily="18" charset="2"/>
              </a:rPr>
              <a:t>23 per cent (2,318) of addresses have reported more than one ASB occurrence in the last 12 months. Fifty-six per cent (1,293) of repeat addresses have experienced two occurrences. Proportion of repeat locations remained stable compared to previous year (+306).</a:t>
            </a:r>
          </a:p>
          <a:p>
            <a:pPr marL="171450" lvl="0" indent="-171450" algn="just" fontAlgn="base">
              <a:spcAft>
                <a:spcPts val="0"/>
              </a:spcAft>
              <a:buFont typeface="Arial" panose="020B0604020202020204" pitchFamily="34" charset="0"/>
              <a:buChar char="•"/>
            </a:pPr>
            <a:r>
              <a:rPr lang="en-GB" sz="1300" kern="0" dirty="0">
                <a:ea typeface="Symbol" panose="05050102010706020507" pitchFamily="18" charset="2"/>
                <a:cs typeface="Symbol" panose="05050102010706020507" pitchFamily="18" charset="2"/>
              </a:rPr>
              <a:t>Repeat ASB suspects are the subject of focus by the local policing teams and partners to deter ongoing behaviour, which results in improved tracking and monitoring of behaviour and proactive reporting of instances to support problem solving.</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618169" y="6493356"/>
            <a:ext cx="571649" cy="338137"/>
          </a:xfrm>
        </p:spPr>
        <p:txBody>
          <a:bodyPr>
            <a:normAutofit lnSpcReduction="10000"/>
          </a:bodyPr>
          <a:lstStyle/>
          <a:p>
            <a:r>
              <a:rPr lang="en-GB" sz="1800" dirty="0">
                <a:solidFill>
                  <a:schemeClr val="tx1"/>
                </a:solidFill>
              </a:rPr>
              <a:t>25</a:t>
            </a:r>
          </a:p>
        </p:txBody>
      </p:sp>
      <p:sp>
        <p:nvSpPr>
          <p:cNvPr id="3" name="Rectangle 2">
            <a:extLst>
              <a:ext uri="{FF2B5EF4-FFF2-40B4-BE49-F238E27FC236}">
                <a16:creationId xmlns:a16="http://schemas.microsoft.com/office/drawing/2014/main" id="{8C4A94E4-C8EA-4CF3-A853-F92AF109DF49}"/>
              </a:ext>
            </a:extLst>
          </p:cNvPr>
          <p:cNvSpPr/>
          <p:nvPr/>
        </p:nvSpPr>
        <p:spPr>
          <a:xfrm>
            <a:off x="12057" y="2033224"/>
            <a:ext cx="6731744" cy="4893647"/>
          </a:xfrm>
          <a:prstGeom prst="rect">
            <a:avLst/>
          </a:prstGeom>
        </p:spPr>
        <p:txBody>
          <a:bodyPr wrap="square">
            <a:spAutoFit/>
          </a:bodyPr>
          <a:lstStyle/>
          <a:p>
            <a:pPr algn="just"/>
            <a:r>
              <a:rPr lang="en-GB" sz="1200" dirty="0"/>
              <a:t>The Action Fund Project has been a significant success. Some of the key highlights within the 19 hotspot areas include; </a:t>
            </a:r>
          </a:p>
          <a:p>
            <a:pPr marL="171450" indent="-171450" algn="just">
              <a:buFont typeface="Arial" panose="020B0604020202020204" pitchFamily="34" charset="0"/>
              <a:buChar char="•"/>
            </a:pPr>
            <a:r>
              <a:rPr lang="en-GB" sz="1200" dirty="0"/>
              <a:t>Over 16,000 hours of high-visibility patrol </a:t>
            </a:r>
          </a:p>
          <a:p>
            <a:pPr marL="171450" indent="-171450" algn="just">
              <a:buFont typeface="Arial" panose="020B0604020202020204" pitchFamily="34" charset="0"/>
              <a:buChar char="•"/>
            </a:pPr>
            <a:r>
              <a:rPr lang="en-GB" sz="1200" dirty="0"/>
              <a:t>536 additional arrests and 455 additional stop searches </a:t>
            </a:r>
          </a:p>
          <a:p>
            <a:pPr marL="171450" indent="-171450" algn="just">
              <a:buFont typeface="Arial" panose="020B0604020202020204" pitchFamily="34" charset="0"/>
              <a:buChar char="•"/>
            </a:pPr>
            <a:r>
              <a:rPr lang="en-GB" sz="1200" dirty="0"/>
              <a:t>4 per cent reduction in crime</a:t>
            </a:r>
          </a:p>
          <a:p>
            <a:pPr marL="171450" indent="-171450" algn="just">
              <a:buFont typeface="Arial" panose="020B0604020202020204" pitchFamily="34" charset="0"/>
              <a:buChar char="•"/>
            </a:pPr>
            <a:r>
              <a:rPr lang="en-GB" sz="1200" dirty="0"/>
              <a:t>26 per cent reduction in knife crime</a:t>
            </a:r>
          </a:p>
          <a:p>
            <a:pPr marL="171450" indent="-171450" algn="just">
              <a:buFont typeface="Arial" panose="020B0604020202020204" pitchFamily="34" charset="0"/>
              <a:buChar char="•"/>
            </a:pPr>
            <a:r>
              <a:rPr lang="en-GB" sz="1200" dirty="0"/>
              <a:t>8 per cent reduction in serious violence.</a:t>
            </a:r>
          </a:p>
          <a:p>
            <a:pPr algn="just"/>
            <a:r>
              <a:rPr lang="en-GB" sz="1200" dirty="0"/>
              <a:t>The overarching intention from this project was to enable the force to apply these techniques within 'business-as-usual’. Now the funding for additional patrols has ended, the shift to a business-as-usual approach has been implemented in line with the Neighbourhood Policing Guarantee strategy for safer town centres, tackling ASB and retail crime whilst achieving increased police visibility. We have used the best practice and new digital assets gathered during the Action Fund to deliver this. Town centres have been mapped, and we are now analysing the needs of each town centre so that patrols can be delivered in a way that maximises their effectiveness at achieving these priorities.</a:t>
            </a:r>
          </a:p>
          <a:p>
            <a:pPr algn="just"/>
            <a:r>
              <a:rPr lang="en-GB" sz="1200" dirty="0"/>
              <a:t>These patrols are making communities safer and are helping us to engage closely with the people and businesses we proudly serve daily. Efforts are based on objective data and analysis to ensure our resources are used efficiently and effectively, working closely in partnership with communities to identify solutions, and more importantly, to act upon them</a:t>
            </a:r>
          </a:p>
          <a:p>
            <a:pPr algn="just"/>
            <a:r>
              <a:rPr lang="en-GB" sz="1200" dirty="0"/>
              <a:t>While anti-social behaviour (ASB) remains a key area of focus across these hotspot areas, we have seen a nine per cent increase in associated reports. While we’re working extremely hard to tackle this type of crime by serving dispersal orders, using our policing powers with local authorities and acting proactively to stop offenders, we’ve also self-reported a number of these incidents while speaking to people and businesses as part of these patrols. This means more ASB is being recorded, which in turn means we can take more action to tackle the problem.</a:t>
            </a:r>
          </a:p>
          <a:p>
            <a:pPr algn="just"/>
            <a:r>
              <a:rPr lang="en-GB" sz="1200" dirty="0"/>
              <a:t>A dedicated abstraction app makes sure that Neighbourhood and NPG staff are not routinely abstracted from their core duties.</a:t>
            </a:r>
          </a:p>
        </p:txBody>
      </p:sp>
      <p:sp>
        <p:nvSpPr>
          <p:cNvPr id="6" name="TextBox 5">
            <a:extLst>
              <a:ext uri="{FF2B5EF4-FFF2-40B4-BE49-F238E27FC236}">
                <a16:creationId xmlns:a16="http://schemas.microsoft.com/office/drawing/2014/main" id="{0FD6514C-F352-526D-DE39-580D53DC0876}"/>
              </a:ext>
            </a:extLst>
          </p:cNvPr>
          <p:cNvSpPr txBox="1"/>
          <p:nvPr/>
        </p:nvSpPr>
        <p:spPr>
          <a:xfrm>
            <a:off x="12057" y="672917"/>
            <a:ext cx="6879526" cy="1384995"/>
          </a:xfrm>
          <a:prstGeom prst="rect">
            <a:avLst/>
          </a:prstGeom>
          <a:solidFill>
            <a:schemeClr val="accent5">
              <a:lumMod val="20000"/>
              <a:lumOff val="80000"/>
            </a:schemeClr>
          </a:solidFill>
        </p:spPr>
        <p:txBody>
          <a:bodyPr wrap="square">
            <a:spAutoFit/>
          </a:bodyPr>
          <a:lstStyle/>
          <a:p>
            <a:pPr algn="just" fontAlgn="base">
              <a:buNone/>
            </a:pPr>
            <a:r>
              <a:rPr lang="en-GB" sz="1200" dirty="0">
                <a:latin typeface="Calibri" panose="020F0502020204030204" pitchFamily="34" charset="0"/>
              </a:rPr>
              <a:t>The Neighbourhood Policing Guarantee staffing uplift has been used to create two new intervention teams in Stoke-on-Trent, and to uplift the County Proactive and Rural Crime Teams so that there are now three: north, east and west that have four intervention officers and four proactive officers per site. </a:t>
            </a:r>
          </a:p>
          <a:p>
            <a:pPr algn="just" fontAlgn="base">
              <a:buNone/>
            </a:pPr>
            <a:r>
              <a:rPr lang="en-GB" sz="1200" dirty="0">
                <a:latin typeface="Calibri" panose="020F0502020204030204" pitchFamily="34" charset="0"/>
              </a:rPr>
              <a:t>These teams work a neighbourhood shift pattern and can be tasked for problem-solving initiatives. When not committed, they are briefed to focus on high-volume hotspots with guided by the local policing teams and problem-solving coordinators with a bias towards town centres. This will impact ASB naturally as the high-volume repeats and hotspots will be adopted as problems by the local policing teams.</a:t>
            </a:r>
            <a:endParaRPr lang="en-GB" sz="2000" dirty="0">
              <a:latin typeface="Aptos" panose="020B0004020202020204" pitchFamily="34" charset="0"/>
            </a:endParaRPr>
          </a:p>
        </p:txBody>
      </p:sp>
      <p:pic>
        <p:nvPicPr>
          <p:cNvPr id="4" name="Picture 3">
            <a:extLst>
              <a:ext uri="{FF2B5EF4-FFF2-40B4-BE49-F238E27FC236}">
                <a16:creationId xmlns:a16="http://schemas.microsoft.com/office/drawing/2014/main" id="{F5683C44-89C5-3CD1-4C41-260594744C57}"/>
              </a:ext>
            </a:extLst>
          </p:cNvPr>
          <p:cNvPicPr>
            <a:picLocks noChangeAspect="1"/>
          </p:cNvPicPr>
          <p:nvPr/>
        </p:nvPicPr>
        <p:blipFill>
          <a:blip r:embed="rId5"/>
          <a:stretch>
            <a:fillRect/>
          </a:stretch>
        </p:blipFill>
        <p:spPr>
          <a:xfrm>
            <a:off x="6503083" y="-30337"/>
            <a:ext cx="1646113" cy="633665"/>
          </a:xfrm>
          <a:prstGeom prst="rect">
            <a:avLst/>
          </a:prstGeom>
        </p:spPr>
      </p:pic>
    </p:spTree>
    <p:extLst>
      <p:ext uri="{BB962C8B-B14F-4D97-AF65-F5344CB8AC3E}">
        <p14:creationId xmlns:p14="http://schemas.microsoft.com/office/powerpoint/2010/main" val="239617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5.4 Tackling Anti-Social Behaviour</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669379" y="106085"/>
            <a:ext cx="1655396"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499738" y="6519563"/>
            <a:ext cx="571649" cy="338137"/>
          </a:xfrm>
        </p:spPr>
        <p:txBody>
          <a:bodyPr>
            <a:normAutofit lnSpcReduction="10000"/>
          </a:bodyPr>
          <a:lstStyle/>
          <a:p>
            <a:r>
              <a:rPr lang="en-GB" sz="1800" dirty="0">
                <a:solidFill>
                  <a:schemeClr val="tx1"/>
                </a:solidFill>
              </a:rPr>
              <a:t>26</a:t>
            </a:r>
          </a:p>
        </p:txBody>
      </p:sp>
      <p:pic>
        <p:nvPicPr>
          <p:cNvPr id="4" name="Picture 3">
            <a:extLst>
              <a:ext uri="{FF2B5EF4-FFF2-40B4-BE49-F238E27FC236}">
                <a16:creationId xmlns:a16="http://schemas.microsoft.com/office/drawing/2014/main" id="{FBBFEE96-3438-4629-A4E5-ACEB506104B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49380" y="803702"/>
            <a:ext cx="4937471" cy="1051115"/>
          </a:xfrm>
          <a:prstGeom prst="rect">
            <a:avLst/>
          </a:prstGeom>
        </p:spPr>
      </p:pic>
      <p:sp>
        <p:nvSpPr>
          <p:cNvPr id="5" name="TextBox 4">
            <a:extLst>
              <a:ext uri="{FF2B5EF4-FFF2-40B4-BE49-F238E27FC236}">
                <a16:creationId xmlns:a16="http://schemas.microsoft.com/office/drawing/2014/main" id="{D882E91B-FEEE-4C7E-AB36-8D19DCE2F9F9}"/>
              </a:ext>
            </a:extLst>
          </p:cNvPr>
          <p:cNvSpPr txBox="1"/>
          <p:nvPr/>
        </p:nvSpPr>
        <p:spPr>
          <a:xfrm>
            <a:off x="178839" y="778495"/>
            <a:ext cx="1630575" cy="984885"/>
          </a:xfrm>
          <a:prstGeom prst="rect">
            <a:avLst/>
          </a:prstGeom>
          <a:noFill/>
        </p:spPr>
        <p:txBody>
          <a:bodyPr wrap="none" rtlCol="0">
            <a:spAutoFit/>
          </a:bodyPr>
          <a:lstStyle/>
          <a:p>
            <a:r>
              <a:rPr lang="en-GB" sz="4000" b="1" dirty="0">
                <a:solidFill>
                  <a:srgbClr val="0070C0"/>
                </a:solidFill>
              </a:rPr>
              <a:t>19.3%</a:t>
            </a:r>
          </a:p>
          <a:p>
            <a:pPr algn="r"/>
            <a:r>
              <a:rPr lang="en-GB" dirty="0"/>
              <a:t>(+2,915)</a:t>
            </a:r>
          </a:p>
        </p:txBody>
      </p:sp>
      <p:pic>
        <p:nvPicPr>
          <p:cNvPr id="6" name="Picture 5">
            <a:extLst>
              <a:ext uri="{FF2B5EF4-FFF2-40B4-BE49-F238E27FC236}">
                <a16:creationId xmlns:a16="http://schemas.microsoft.com/office/drawing/2014/main" id="{4AD0A601-ABFF-42AD-B2E5-5D0E1CB143F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533" y="1769349"/>
            <a:ext cx="7651874" cy="2024657"/>
          </a:xfrm>
          <a:prstGeom prst="rect">
            <a:avLst/>
          </a:prstGeom>
        </p:spPr>
      </p:pic>
      <p:pic>
        <p:nvPicPr>
          <p:cNvPr id="8" name="Picture 7">
            <a:extLst>
              <a:ext uri="{FF2B5EF4-FFF2-40B4-BE49-F238E27FC236}">
                <a16:creationId xmlns:a16="http://schemas.microsoft.com/office/drawing/2014/main" id="{6623F219-75F9-4CD6-8F6B-088D2503F5A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309" y="3911975"/>
            <a:ext cx="5705163" cy="1344472"/>
          </a:xfrm>
          <a:prstGeom prst="rect">
            <a:avLst/>
          </a:prstGeom>
        </p:spPr>
      </p:pic>
      <p:pic>
        <p:nvPicPr>
          <p:cNvPr id="11" name="Picture 10">
            <a:extLst>
              <a:ext uri="{FF2B5EF4-FFF2-40B4-BE49-F238E27FC236}">
                <a16:creationId xmlns:a16="http://schemas.microsoft.com/office/drawing/2014/main" id="{31B63F25-1129-4CDE-845F-5C157FA0214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7660" y="5415215"/>
            <a:ext cx="7437540" cy="1380731"/>
          </a:xfrm>
          <a:prstGeom prst="rect">
            <a:avLst/>
          </a:prstGeom>
        </p:spPr>
      </p:pic>
      <p:sp>
        <p:nvSpPr>
          <p:cNvPr id="22" name="TextBox 21">
            <a:extLst>
              <a:ext uri="{FF2B5EF4-FFF2-40B4-BE49-F238E27FC236}">
                <a16:creationId xmlns:a16="http://schemas.microsoft.com/office/drawing/2014/main" id="{B18C11D0-09C5-4A14-BBF3-D4DC9ACEBD2B}"/>
              </a:ext>
            </a:extLst>
          </p:cNvPr>
          <p:cNvSpPr txBox="1"/>
          <p:nvPr/>
        </p:nvSpPr>
        <p:spPr>
          <a:xfrm>
            <a:off x="8031685" y="2921118"/>
            <a:ext cx="2684477" cy="523220"/>
          </a:xfrm>
          <a:prstGeom prst="rect">
            <a:avLst/>
          </a:prstGeom>
          <a:solidFill>
            <a:schemeClr val="bg1"/>
          </a:solidFill>
        </p:spPr>
        <p:txBody>
          <a:bodyPr wrap="square" rtlCol="0">
            <a:spAutoFit/>
          </a:bodyPr>
          <a:lstStyle/>
          <a:p>
            <a:r>
              <a:rPr lang="en-GB" sz="1400" dirty="0"/>
              <a:t>ASB Personal Nuisance</a:t>
            </a:r>
          </a:p>
          <a:p>
            <a:endParaRPr lang="en-GB" sz="1400" dirty="0"/>
          </a:p>
        </p:txBody>
      </p:sp>
      <p:pic>
        <p:nvPicPr>
          <p:cNvPr id="24" name="Picture 23">
            <a:extLst>
              <a:ext uri="{FF2B5EF4-FFF2-40B4-BE49-F238E27FC236}">
                <a16:creationId xmlns:a16="http://schemas.microsoft.com/office/drawing/2014/main" id="{4A4CF010-0EBB-40A7-B828-8872E9C146B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927657" y="4498142"/>
            <a:ext cx="3753004" cy="1035872"/>
          </a:xfrm>
          <a:prstGeom prst="rect">
            <a:avLst/>
          </a:prstGeom>
        </p:spPr>
      </p:pic>
      <p:sp>
        <p:nvSpPr>
          <p:cNvPr id="23" name="TextBox 22">
            <a:extLst>
              <a:ext uri="{FF2B5EF4-FFF2-40B4-BE49-F238E27FC236}">
                <a16:creationId xmlns:a16="http://schemas.microsoft.com/office/drawing/2014/main" id="{D023B6AD-88BF-4627-8DD6-43B00CBB7F21}"/>
              </a:ext>
            </a:extLst>
          </p:cNvPr>
          <p:cNvSpPr txBox="1"/>
          <p:nvPr/>
        </p:nvSpPr>
        <p:spPr>
          <a:xfrm>
            <a:off x="7945926" y="4247221"/>
            <a:ext cx="2684477" cy="307777"/>
          </a:xfrm>
          <a:prstGeom prst="rect">
            <a:avLst/>
          </a:prstGeom>
          <a:noFill/>
        </p:spPr>
        <p:txBody>
          <a:bodyPr wrap="square" rtlCol="0">
            <a:spAutoFit/>
          </a:bodyPr>
          <a:lstStyle/>
          <a:p>
            <a:r>
              <a:rPr lang="en-GB" sz="1400" dirty="0"/>
              <a:t>ASB Community Nuisance</a:t>
            </a:r>
          </a:p>
        </p:txBody>
      </p:sp>
      <p:pic>
        <p:nvPicPr>
          <p:cNvPr id="25" name="Picture 24">
            <a:extLst>
              <a:ext uri="{FF2B5EF4-FFF2-40B4-BE49-F238E27FC236}">
                <a16:creationId xmlns:a16="http://schemas.microsoft.com/office/drawing/2014/main" id="{ED2A238B-D9A5-4680-A6C6-D73C6B8C785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945926" y="5809485"/>
            <a:ext cx="3753004" cy="1002958"/>
          </a:xfrm>
          <a:prstGeom prst="rect">
            <a:avLst/>
          </a:prstGeom>
        </p:spPr>
      </p:pic>
      <p:sp>
        <p:nvSpPr>
          <p:cNvPr id="26" name="TextBox 25">
            <a:extLst>
              <a:ext uri="{FF2B5EF4-FFF2-40B4-BE49-F238E27FC236}">
                <a16:creationId xmlns:a16="http://schemas.microsoft.com/office/drawing/2014/main" id="{F59C1C32-68DC-44D1-B6BB-4F94CF8E3B86}"/>
              </a:ext>
            </a:extLst>
          </p:cNvPr>
          <p:cNvSpPr txBox="1"/>
          <p:nvPr/>
        </p:nvSpPr>
        <p:spPr>
          <a:xfrm>
            <a:off x="7927657" y="5539800"/>
            <a:ext cx="2684477" cy="307777"/>
          </a:xfrm>
          <a:prstGeom prst="rect">
            <a:avLst/>
          </a:prstGeom>
          <a:noFill/>
        </p:spPr>
        <p:txBody>
          <a:bodyPr wrap="square" rtlCol="0">
            <a:spAutoFit/>
          </a:bodyPr>
          <a:lstStyle/>
          <a:p>
            <a:r>
              <a:rPr lang="en-GB" sz="1400" dirty="0"/>
              <a:t>ASB Environmental Nuisance</a:t>
            </a:r>
          </a:p>
        </p:txBody>
      </p:sp>
      <p:pic>
        <p:nvPicPr>
          <p:cNvPr id="7" name="Picture 6">
            <a:extLst>
              <a:ext uri="{FF2B5EF4-FFF2-40B4-BE49-F238E27FC236}">
                <a16:creationId xmlns:a16="http://schemas.microsoft.com/office/drawing/2014/main" id="{E717574E-47DB-4646-A052-2983E9747F1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103526" y="696745"/>
            <a:ext cx="3607897" cy="2251937"/>
          </a:xfrm>
          <a:prstGeom prst="rect">
            <a:avLst/>
          </a:prstGeom>
        </p:spPr>
      </p:pic>
      <p:sp>
        <p:nvSpPr>
          <p:cNvPr id="18" name="TextBox 17">
            <a:extLst>
              <a:ext uri="{FF2B5EF4-FFF2-40B4-BE49-F238E27FC236}">
                <a16:creationId xmlns:a16="http://schemas.microsoft.com/office/drawing/2014/main" id="{B0B0327E-27F7-3CAA-6A67-036393311E05}"/>
              </a:ext>
            </a:extLst>
          </p:cNvPr>
          <p:cNvSpPr txBox="1"/>
          <p:nvPr/>
        </p:nvSpPr>
        <p:spPr>
          <a:xfrm>
            <a:off x="5865074" y="3814290"/>
            <a:ext cx="1861380" cy="1569660"/>
          </a:xfrm>
          <a:prstGeom prst="rect">
            <a:avLst/>
          </a:prstGeom>
          <a:solidFill>
            <a:schemeClr val="accent6">
              <a:lumMod val="20000"/>
              <a:lumOff val="80000"/>
            </a:schemeClr>
          </a:solidFill>
          <a:ln>
            <a:solidFill>
              <a:schemeClr val="accent1">
                <a:lumMod val="20000"/>
                <a:lumOff val="80000"/>
              </a:schemeClr>
            </a:solidFill>
          </a:ln>
        </p:spPr>
        <p:txBody>
          <a:bodyPr wrap="square" rtlCol="0">
            <a:spAutoFit/>
          </a:bodyPr>
          <a:lstStyle/>
          <a:p>
            <a:pPr algn="just"/>
            <a:r>
              <a:rPr lang="en-GB" sz="1200" dirty="0"/>
              <a:t>All ASB types have seen an increase in the current 12 months compared to the previous 12 months. ASB Community makes up 75% of ASB reported, followed by 23% personal nuisance and 2% environmental.</a:t>
            </a:r>
          </a:p>
        </p:txBody>
      </p:sp>
      <p:sp>
        <p:nvSpPr>
          <p:cNvPr id="3" name="TextBox 2">
            <a:extLst>
              <a:ext uri="{FF2B5EF4-FFF2-40B4-BE49-F238E27FC236}">
                <a16:creationId xmlns:a16="http://schemas.microsoft.com/office/drawing/2014/main" id="{937B9109-CC9C-47AB-266A-07D8904EB4FC}"/>
              </a:ext>
            </a:extLst>
          </p:cNvPr>
          <p:cNvSpPr txBox="1"/>
          <p:nvPr/>
        </p:nvSpPr>
        <p:spPr>
          <a:xfrm>
            <a:off x="1065160" y="3098327"/>
            <a:ext cx="5796592" cy="523220"/>
          </a:xfrm>
          <a:prstGeom prst="rect">
            <a:avLst/>
          </a:prstGeom>
          <a:noFill/>
        </p:spPr>
        <p:txBody>
          <a:bodyPr wrap="square" rtlCol="0">
            <a:spAutoFit/>
          </a:bodyPr>
          <a:lstStyle/>
          <a:p>
            <a:r>
              <a:rPr lang="en-GB" sz="1400" dirty="0"/>
              <a:t>ASB is impacted by seasonal variation, and increases are often seen during periods of fine weather, like we saw over the summer months of 2025. </a:t>
            </a:r>
          </a:p>
        </p:txBody>
      </p:sp>
      <p:pic>
        <p:nvPicPr>
          <p:cNvPr id="9" name="Picture 8">
            <a:extLst>
              <a:ext uri="{FF2B5EF4-FFF2-40B4-BE49-F238E27FC236}">
                <a16:creationId xmlns:a16="http://schemas.microsoft.com/office/drawing/2014/main" id="{F83492E5-0546-CFB3-0652-134136969906}"/>
              </a:ext>
            </a:extLst>
          </p:cNvPr>
          <p:cNvPicPr>
            <a:picLocks noChangeAspect="1"/>
          </p:cNvPicPr>
          <p:nvPr/>
        </p:nvPicPr>
        <p:blipFill>
          <a:blip r:embed="rId12"/>
          <a:stretch>
            <a:fillRect/>
          </a:stretch>
        </p:blipFill>
        <p:spPr>
          <a:xfrm>
            <a:off x="6500096" y="-20284"/>
            <a:ext cx="1646113" cy="633665"/>
          </a:xfrm>
          <a:prstGeom prst="rect">
            <a:avLst/>
          </a:prstGeom>
        </p:spPr>
      </p:pic>
      <p:pic>
        <p:nvPicPr>
          <p:cNvPr id="21" name="Picture 20">
            <a:extLst>
              <a:ext uri="{FF2B5EF4-FFF2-40B4-BE49-F238E27FC236}">
                <a16:creationId xmlns:a16="http://schemas.microsoft.com/office/drawing/2014/main" id="{A209F2FC-47CC-41D4-B461-19D8638DE29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972107" y="3205312"/>
            <a:ext cx="3739316" cy="1006117"/>
          </a:xfrm>
          <a:prstGeom prst="rect">
            <a:avLst/>
          </a:prstGeom>
        </p:spPr>
      </p:pic>
    </p:spTree>
    <p:extLst>
      <p:ext uri="{BB962C8B-B14F-4D97-AF65-F5344CB8AC3E}">
        <p14:creationId xmlns:p14="http://schemas.microsoft.com/office/powerpoint/2010/main" val="212196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lstStyle/>
          <a:p>
            <a:r>
              <a:rPr lang="en-GB" dirty="0">
                <a:solidFill>
                  <a:schemeClr val="bg1"/>
                </a:solidFill>
              </a:rPr>
              <a:t>5.5 Outcomes</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pic>
        <p:nvPicPr>
          <p:cNvPr id="3" name="Picture 2">
            <a:extLst>
              <a:ext uri="{FF2B5EF4-FFF2-40B4-BE49-F238E27FC236}">
                <a16:creationId xmlns:a16="http://schemas.microsoft.com/office/drawing/2014/main" id="{647438C9-667E-4CA4-A94C-AF1537A8EA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6650" y="713704"/>
            <a:ext cx="5741228" cy="2127829"/>
          </a:xfrm>
          <a:prstGeom prst="rect">
            <a:avLst/>
          </a:prstGeom>
        </p:spPr>
      </p:pic>
      <p:pic>
        <p:nvPicPr>
          <p:cNvPr id="5" name="Picture 4">
            <a:extLst>
              <a:ext uri="{FF2B5EF4-FFF2-40B4-BE49-F238E27FC236}">
                <a16:creationId xmlns:a16="http://schemas.microsoft.com/office/drawing/2014/main" id="{5471282F-0672-47C4-AA5F-95F0BA50F32B}"/>
              </a:ext>
            </a:extLst>
          </p:cNvPr>
          <p:cNvPicPr>
            <a:picLocks noChangeAspect="1"/>
          </p:cNvPicPr>
          <p:nvPr/>
        </p:nvPicPr>
        <p:blipFill>
          <a:blip r:embed="rId6">
            <a:extLst>
              <a:ext uri="{28A0092B-C50C-407E-A947-70E740481C1C}">
                <a14:useLocalDpi xmlns:a14="http://schemas.microsoft.com/office/drawing/2010/main" val="0"/>
              </a:ext>
            </a:extLst>
          </a:blip>
          <a:srcRect t="-1" r="36034" b="-776"/>
          <a:stretch>
            <a:fillRect/>
          </a:stretch>
        </p:blipFill>
        <p:spPr>
          <a:xfrm>
            <a:off x="918524" y="2812524"/>
            <a:ext cx="4211972" cy="4064526"/>
          </a:xfrm>
          <a:prstGeom prst="rect">
            <a:avLst/>
          </a:prstGeom>
        </p:spPr>
      </p:pic>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430401"/>
            <a:ext cx="571649" cy="338137"/>
          </a:xfrm>
        </p:spPr>
        <p:txBody>
          <a:bodyPr>
            <a:normAutofit lnSpcReduction="10000"/>
          </a:bodyPr>
          <a:lstStyle/>
          <a:p>
            <a:r>
              <a:rPr lang="en-GB" sz="1800" dirty="0">
                <a:solidFill>
                  <a:schemeClr val="tx1"/>
                </a:solidFill>
              </a:rPr>
              <a:t>27</a:t>
            </a:r>
          </a:p>
        </p:txBody>
      </p:sp>
      <p:pic>
        <p:nvPicPr>
          <p:cNvPr id="6" name="Picture 5">
            <a:extLst>
              <a:ext uri="{FF2B5EF4-FFF2-40B4-BE49-F238E27FC236}">
                <a16:creationId xmlns:a16="http://schemas.microsoft.com/office/drawing/2014/main" id="{9035C303-05B5-4386-BB14-E1449BAC9014}"/>
              </a:ext>
            </a:extLst>
          </p:cNvPr>
          <p:cNvPicPr>
            <a:picLocks noChangeAspect="1"/>
          </p:cNvPicPr>
          <p:nvPr/>
        </p:nvPicPr>
        <p:blipFill>
          <a:blip r:embed="rId7">
            <a:extLst>
              <a:ext uri="{28A0092B-C50C-407E-A947-70E740481C1C}">
                <a14:useLocalDpi xmlns:a14="http://schemas.microsoft.com/office/drawing/2010/main" val="0"/>
              </a:ext>
            </a:extLst>
          </a:blip>
          <a:srcRect r="40671" b="2380"/>
          <a:stretch>
            <a:fillRect/>
          </a:stretch>
        </p:blipFill>
        <p:spPr>
          <a:xfrm>
            <a:off x="6038939" y="3021628"/>
            <a:ext cx="4421602" cy="1882507"/>
          </a:xfrm>
          <a:prstGeom prst="rect">
            <a:avLst/>
          </a:prstGeom>
        </p:spPr>
      </p:pic>
      <p:sp>
        <p:nvSpPr>
          <p:cNvPr id="4" name="Text Box 2">
            <a:extLst>
              <a:ext uri="{FF2B5EF4-FFF2-40B4-BE49-F238E27FC236}">
                <a16:creationId xmlns:a16="http://schemas.microsoft.com/office/drawing/2014/main" id="{EC596EEC-09FA-4FB4-9728-EBF5D246DBD3}"/>
              </a:ext>
            </a:extLst>
          </p:cNvPr>
          <p:cNvSpPr txBox="1">
            <a:spLocks noChangeArrowheads="1"/>
          </p:cNvSpPr>
          <p:nvPr/>
        </p:nvSpPr>
        <p:spPr bwMode="auto">
          <a:xfrm rot="-5400000">
            <a:off x="5051171" y="1736661"/>
            <a:ext cx="2308324"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DB8AF70C-6F45-44E6-9056-1E233AC7B60F}"/>
              </a:ext>
            </a:extLst>
          </p:cNvPr>
          <p:cNvSpPr>
            <a:spLocks noChangeArrowheads="1"/>
          </p:cNvSpPr>
          <p:nvPr/>
        </p:nvSpPr>
        <p:spPr bwMode="auto">
          <a:xfrm>
            <a:off x="7078717" y="4912856"/>
            <a:ext cx="5027116" cy="600164"/>
          </a:xfrm>
          <a:prstGeom prst="rect">
            <a:avLst/>
          </a:prstGeom>
          <a:solidFill>
            <a:srgbClr val="CCCC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Staffordshire ranks</a:t>
            </a:r>
            <a:r>
              <a:rPr kumimoji="0" lang="en-GB" altLang="en-US" sz="1100" b="1"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18</a:t>
            </a:r>
            <a:r>
              <a:rPr kumimoji="0" lang="en-GB" altLang="en-US" sz="1100" b="1" i="0" u="none" strike="noStrike" cap="none" normalizeH="0" baseline="30000" dirty="0">
                <a:ln>
                  <a:noFill/>
                </a:ln>
                <a:effectLst/>
                <a:latin typeface="Tahoma" panose="020B0604030504040204" pitchFamily="34" charset="0"/>
                <a:ea typeface="Calibri" panose="020F0502020204030204" pitchFamily="34" charset="0"/>
                <a:cs typeface="Tahoma" panose="020B0604030504040204" pitchFamily="34" charset="0"/>
              </a:rPr>
              <a:t>th</a:t>
            </a: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a:t>
            </a:r>
            <a:r>
              <a:rPr kumimoji="0" lang="en-GB" altLang="en-US" sz="1100" b="1"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in the 42 forces</a:t>
            </a: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for </a:t>
            </a:r>
            <a:r>
              <a:rPr kumimoji="0" lang="en-GB" altLang="en-US" sz="11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charge and postal requisition rate </a:t>
            </a: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to September</a:t>
            </a:r>
            <a:r>
              <a:rPr lang="en-GB" altLang="en-US" sz="1100" dirty="0">
                <a:latin typeface="Tahoma" panose="020B0604030504040204" pitchFamily="34" charset="0"/>
                <a:ea typeface="Calibri" panose="020F0502020204030204" pitchFamily="34" charset="0"/>
                <a:cs typeface="Tahoma" panose="020B0604030504040204" pitchFamily="34" charset="0"/>
              </a:rPr>
              <a:t> 2025</a:t>
            </a: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and</a:t>
            </a:r>
            <a:r>
              <a:rPr kumimoji="0" lang="en-GB" altLang="en-US" sz="1100" b="1"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a:t>
            </a:r>
            <a:r>
              <a:rPr lang="en-GB" altLang="en-US" sz="1100" b="1" dirty="0">
                <a:latin typeface="Tahoma" panose="020B0604030504040204" pitchFamily="34" charset="0"/>
                <a:ea typeface="Calibri" panose="020F0502020204030204" pitchFamily="34" charset="0"/>
                <a:cs typeface="Tahoma" panose="020B0604030504040204" pitchFamily="34" charset="0"/>
              </a:rPr>
              <a:t>third</a:t>
            </a:r>
            <a:r>
              <a:rPr kumimoji="0" lang="en-GB" altLang="en-US" sz="1100" b="1"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in its eight most similar forces</a:t>
            </a: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at </a:t>
            </a:r>
            <a:r>
              <a:rPr lang="en-GB" altLang="en-US" sz="1100" dirty="0">
                <a:latin typeface="Tahoma" panose="020B0604030504040204" pitchFamily="34" charset="0"/>
                <a:ea typeface="Calibri" panose="020F0502020204030204" pitchFamily="34" charset="0"/>
                <a:cs typeface="Tahoma" panose="020B0604030504040204" pitchFamily="34" charset="0"/>
              </a:rPr>
              <a:t>11.1 per cent</a:t>
            </a:r>
            <a:r>
              <a:rPr kumimoji="0" lang="en-GB" altLang="en-US" sz="1100" b="0" i="0" u="none" strike="noStrike" cap="none" normalizeH="0" baseline="0" dirty="0">
                <a:ln>
                  <a:noFill/>
                </a:ln>
                <a:effectLst/>
                <a:latin typeface="Tahoma" panose="020B0604030504040204" pitchFamily="34" charset="0"/>
                <a:ea typeface="Calibri" panose="020F0502020204030204" pitchFamily="34" charset="0"/>
                <a:cs typeface="Tahoma" panose="020B0604030504040204" pitchFamily="34" charset="0"/>
              </a:rPr>
              <a:t>. </a:t>
            </a:r>
            <a:endParaRPr kumimoji="0" lang="en-GB" altLang="en-US" sz="800" b="0" i="0" u="none" strike="noStrike" cap="none" normalizeH="0" baseline="0" dirty="0">
              <a:ln>
                <a:noFill/>
              </a:ln>
              <a:effectLst/>
            </a:endParaRPr>
          </a:p>
        </p:txBody>
      </p:sp>
      <p:sp>
        <p:nvSpPr>
          <p:cNvPr id="9" name="Rectangle 5">
            <a:extLst>
              <a:ext uri="{FF2B5EF4-FFF2-40B4-BE49-F238E27FC236}">
                <a16:creationId xmlns:a16="http://schemas.microsoft.com/office/drawing/2014/main" id="{F1B4C4C5-E547-403A-A283-2C5AE8C17EC4}"/>
              </a:ext>
            </a:extLst>
          </p:cNvPr>
          <p:cNvSpPr>
            <a:spLocks noChangeArrowheads="1"/>
          </p:cNvSpPr>
          <p:nvPr/>
        </p:nvSpPr>
        <p:spPr bwMode="auto">
          <a:xfrm>
            <a:off x="6336138" y="713305"/>
            <a:ext cx="5846721" cy="2308324"/>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Criminal justice outcomes include charges and out of court disposals, such as cautions and community resolutions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Outcome 16 is where the victim does not support the investigation and a suspect has been identified</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Unable to progress investigation includes</a:t>
            </a:r>
            <a:r>
              <a:rPr lang="en-GB" altLang="en-US" sz="1200" dirty="0">
                <a:solidFill>
                  <a:srgbClr val="000000"/>
                </a:solidFill>
                <a:latin typeface="Calibri" panose="020F0502020204030204" pitchFamily="34" charset="0"/>
                <a:ea typeface="Tahoma" panose="020B0604030504040204" pitchFamily="34" charset="0"/>
                <a:cs typeface="Calibri" panose="020F0502020204030204" pitchFamily="34" charset="0"/>
              </a:rPr>
              <a:t> </a:t>
            </a: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crimes with no identified suspect; suspect has been identified but there are evidential difficulties and crimes which are not in the public interest to prosecute</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Prosecution prevented is where the suspect, victim or key witness is too ill to prosecute</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Other includes where another agency has the lead in the investigation or the offender has died</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a:ln>
                  <a:noFill/>
                </a:ln>
                <a:solidFill>
                  <a:srgbClr val="000000"/>
                </a:solidFill>
                <a:effectLst/>
                <a:latin typeface="Calibri" panose="020F0502020204030204" pitchFamily="34" charset="0"/>
                <a:ea typeface="Tahoma" panose="020B0604030504040204" pitchFamily="34" charset="0"/>
                <a:cs typeface="Calibri" panose="020F0502020204030204" pitchFamily="34" charset="0"/>
              </a:rPr>
              <a:t>Diversionary activity is where education or intervention activity has been put in place and therefore it is not in the public interest to take any further action. </a:t>
            </a:r>
            <a:endParaRPr kumimoji="0" lang="en-GB" altLang="en-US" sz="1200" b="0" i="0" u="none" strike="noStrike" cap="none" normalizeH="0" baseline="0" dirty="0">
              <a:ln>
                <a:noFill/>
              </a:ln>
              <a:solidFill>
                <a:schemeClr val="tx1"/>
              </a:solidFill>
              <a:effectLst/>
            </a:endParaRPr>
          </a:p>
        </p:txBody>
      </p:sp>
      <p:sp>
        <p:nvSpPr>
          <p:cNvPr id="20" name="Text Box 2">
            <a:extLst>
              <a:ext uri="{FF2B5EF4-FFF2-40B4-BE49-F238E27FC236}">
                <a16:creationId xmlns:a16="http://schemas.microsoft.com/office/drawing/2014/main" id="{FAF9115D-89FC-40C5-90CD-AE19C089A113}"/>
              </a:ext>
            </a:extLst>
          </p:cNvPr>
          <p:cNvSpPr txBox="1">
            <a:spLocks noChangeArrowheads="1"/>
          </p:cNvSpPr>
          <p:nvPr/>
        </p:nvSpPr>
        <p:spPr bwMode="auto">
          <a:xfrm>
            <a:off x="6038939" y="4912856"/>
            <a:ext cx="1039778" cy="600164"/>
          </a:xfrm>
          <a:prstGeom prst="rect">
            <a:avLst/>
          </a:prstGeom>
          <a:solidFill>
            <a:schemeClr val="accent1">
              <a:lumMod val="75000"/>
            </a:schemeClr>
          </a:solidFill>
          <a:ln w="9525">
            <a:noFill/>
            <a:miter lim="800000"/>
            <a:headEnd/>
            <a:tailEnd/>
          </a:ln>
        </p:spPr>
        <p:txBody>
          <a:bodyPr rot="0" vert="horz" wrap="square" lIns="91440" tIns="45720" rIns="91440" bIns="45720" anchor="t" anchorCtr="0">
            <a:noAutofit/>
          </a:bodyPr>
          <a:lstStyle/>
          <a:p>
            <a:pPr algn="ctr">
              <a:spcBef>
                <a:spcPts val="300"/>
              </a:spcBef>
              <a:spcAft>
                <a:spcPts val="300"/>
              </a:spcAft>
            </a:pPr>
            <a:r>
              <a:rPr lang="en-GB" sz="1100" b="1" dirty="0">
                <a:solidFill>
                  <a:srgbClr val="FFFFFF"/>
                </a:solidFill>
                <a:effectLst/>
                <a:latin typeface="Tahoma" panose="020B0604030504040204" pitchFamily="34" charset="0"/>
                <a:ea typeface="Tahoma" panose="020B0604030504040204" pitchFamily="34" charset="0"/>
              </a:rPr>
              <a:t>National Comparison</a:t>
            </a:r>
            <a:endParaRPr lang="en-GB" sz="1100" dirty="0">
              <a:effectLst/>
              <a:latin typeface="Calibri" panose="020F0502020204030204" pitchFamily="34" charset="0"/>
              <a:ea typeface="Tahoma" panose="020B0604030504040204" pitchFamily="34" charset="0"/>
            </a:endParaRPr>
          </a:p>
        </p:txBody>
      </p:sp>
      <p:sp>
        <p:nvSpPr>
          <p:cNvPr id="21" name="Rectangle 20">
            <a:extLst>
              <a:ext uri="{FF2B5EF4-FFF2-40B4-BE49-F238E27FC236}">
                <a16:creationId xmlns:a16="http://schemas.microsoft.com/office/drawing/2014/main" id="{D773632D-A73B-4505-A112-0529FBBE82EC}"/>
              </a:ext>
            </a:extLst>
          </p:cNvPr>
          <p:cNvSpPr/>
          <p:nvPr/>
        </p:nvSpPr>
        <p:spPr>
          <a:xfrm>
            <a:off x="5951935" y="5583806"/>
            <a:ext cx="6096000" cy="1015663"/>
          </a:xfrm>
          <a:prstGeom prst="rect">
            <a:avLst/>
          </a:prstGeom>
        </p:spPr>
        <p:txBody>
          <a:bodyPr wrap="square">
            <a:spAutoFit/>
          </a:bodyPr>
          <a:lstStyle/>
          <a:p>
            <a:pPr algn="just"/>
            <a:r>
              <a:rPr lang="en-GB" sz="1200" dirty="0"/>
              <a:t>The Crime Bureau apply the correct outcomes and close all force crime. The department has been established for almost two years and have improved the quality of the force’s outcome data, ensuring that the information we provide which is disclosable through any of the statutory obligations and data sharing agreements worked under by the Central Disclosure Unit is accurate.</a:t>
            </a:r>
          </a:p>
        </p:txBody>
      </p:sp>
      <p:sp>
        <p:nvSpPr>
          <p:cNvPr id="11" name="TextBox 10">
            <a:extLst>
              <a:ext uri="{FF2B5EF4-FFF2-40B4-BE49-F238E27FC236}">
                <a16:creationId xmlns:a16="http://schemas.microsoft.com/office/drawing/2014/main" id="{CD0D86CE-31AB-B0C2-B601-950CF7851DE4}"/>
              </a:ext>
            </a:extLst>
          </p:cNvPr>
          <p:cNvSpPr txBox="1"/>
          <p:nvPr/>
        </p:nvSpPr>
        <p:spPr>
          <a:xfrm>
            <a:off x="1590103" y="679322"/>
            <a:ext cx="3540393" cy="369204"/>
          </a:xfrm>
          <a:prstGeom prst="rect">
            <a:avLst/>
          </a:prstGeom>
          <a:noFill/>
        </p:spPr>
        <p:txBody>
          <a:bodyPr wrap="none" rtlCol="0">
            <a:spAutoFit/>
          </a:bodyPr>
          <a:lstStyle/>
          <a:p>
            <a:r>
              <a:rPr lang="en-GB" sz="1799" dirty="0"/>
              <a:t>Criminal Justice (CJ) Outcome Rate</a:t>
            </a:r>
          </a:p>
        </p:txBody>
      </p:sp>
      <p:pic>
        <p:nvPicPr>
          <p:cNvPr id="8" name="Picture 7">
            <a:extLst>
              <a:ext uri="{FF2B5EF4-FFF2-40B4-BE49-F238E27FC236}">
                <a16:creationId xmlns:a16="http://schemas.microsoft.com/office/drawing/2014/main" id="{B054E804-B015-6009-8387-80B2109F6A32}"/>
              </a:ext>
            </a:extLst>
          </p:cNvPr>
          <p:cNvPicPr>
            <a:picLocks noChangeAspect="1"/>
          </p:cNvPicPr>
          <p:nvPr/>
        </p:nvPicPr>
        <p:blipFill>
          <a:blip r:embed="rId8"/>
          <a:stretch>
            <a:fillRect/>
          </a:stretch>
        </p:blipFill>
        <p:spPr>
          <a:xfrm>
            <a:off x="5790233" y="-30337"/>
            <a:ext cx="1646113" cy="633665"/>
          </a:xfrm>
          <a:prstGeom prst="rect">
            <a:avLst/>
          </a:prstGeom>
        </p:spPr>
      </p:pic>
      <p:sp>
        <p:nvSpPr>
          <p:cNvPr id="16" name="TextBox 15">
            <a:extLst>
              <a:ext uri="{FF2B5EF4-FFF2-40B4-BE49-F238E27FC236}">
                <a16:creationId xmlns:a16="http://schemas.microsoft.com/office/drawing/2014/main" id="{09F4D287-6139-2E8B-E3CD-369384499B1D}"/>
              </a:ext>
            </a:extLst>
          </p:cNvPr>
          <p:cNvSpPr txBox="1"/>
          <p:nvPr/>
        </p:nvSpPr>
        <p:spPr>
          <a:xfrm>
            <a:off x="10584823" y="3178052"/>
            <a:ext cx="1377306" cy="1569660"/>
          </a:xfrm>
          <a:prstGeom prst="rect">
            <a:avLst/>
          </a:prstGeom>
          <a:noFill/>
        </p:spPr>
        <p:txBody>
          <a:bodyPr wrap="square" rtlCol="0">
            <a:spAutoFit/>
          </a:bodyPr>
          <a:lstStyle/>
          <a:p>
            <a:r>
              <a:rPr lang="en-GB" sz="1200" dirty="0"/>
              <a:t>Dedicated proactive teams contribute to increased positive outcomes as well as seizures,  asset recovery and safeguarding. </a:t>
            </a:r>
          </a:p>
        </p:txBody>
      </p:sp>
    </p:spTree>
    <p:extLst>
      <p:ext uri="{BB962C8B-B14F-4D97-AF65-F5344CB8AC3E}">
        <p14:creationId xmlns:p14="http://schemas.microsoft.com/office/powerpoint/2010/main" val="372027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EBCAE9-4149-D5B1-10AB-5908E46E7336}"/>
              </a:ext>
            </a:extLst>
          </p:cNvPr>
          <p:cNvPicPr>
            <a:picLocks noChangeAspect="1"/>
          </p:cNvPicPr>
          <p:nvPr/>
        </p:nvPicPr>
        <p:blipFill>
          <a:blip r:embed="rId3">
            <a:extLst>
              <a:ext uri="{28A0092B-C50C-407E-A947-70E740481C1C}">
                <a14:useLocalDpi xmlns:a14="http://schemas.microsoft.com/office/drawing/2010/main" val="0"/>
              </a:ext>
            </a:extLst>
          </a:blip>
          <a:srcRect t="16143"/>
          <a:stretch>
            <a:fillRect/>
          </a:stretch>
        </p:blipFill>
        <p:spPr>
          <a:xfrm>
            <a:off x="35725" y="4997295"/>
            <a:ext cx="6725030" cy="1814173"/>
          </a:xfrm>
          <a:prstGeom prst="rect">
            <a:avLst/>
          </a:prstGeom>
        </p:spPr>
      </p:pic>
      <p:sp>
        <p:nvSpPr>
          <p:cNvPr id="49" name="TextBox 48">
            <a:extLst>
              <a:ext uri="{FF2B5EF4-FFF2-40B4-BE49-F238E27FC236}">
                <a16:creationId xmlns:a16="http://schemas.microsoft.com/office/drawing/2014/main" id="{CAE3E14C-EBC9-4A61-A3F9-81511B3B512B}"/>
              </a:ext>
            </a:extLst>
          </p:cNvPr>
          <p:cNvSpPr txBox="1"/>
          <p:nvPr/>
        </p:nvSpPr>
        <p:spPr>
          <a:xfrm>
            <a:off x="7333918" y="6248707"/>
            <a:ext cx="4858082" cy="523220"/>
          </a:xfrm>
          <a:prstGeom prst="rect">
            <a:avLst/>
          </a:prstGeom>
          <a:solidFill>
            <a:schemeClr val="accent5">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Volumes of voluntary attendees have decreased compared to the previous 12 months (-2.4 per cent). </a:t>
            </a: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lstStyle/>
          <a:p>
            <a:r>
              <a:rPr lang="en-GB" dirty="0">
                <a:solidFill>
                  <a:schemeClr val="bg1"/>
                </a:solidFill>
              </a:rPr>
              <a:t>Context - Custody</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8" name="Text Placeholder 2">
            <a:extLst>
              <a:ext uri="{FF2B5EF4-FFF2-40B4-BE49-F238E27FC236}">
                <a16:creationId xmlns:a16="http://schemas.microsoft.com/office/drawing/2014/main" id="{0A9FEA2A-A9BB-4BC6-B138-CAD998C9B2C7}"/>
              </a:ext>
            </a:extLst>
          </p:cNvPr>
          <p:cNvSpPr>
            <a:spLocks noGrp="1"/>
          </p:cNvSpPr>
          <p:nvPr>
            <p:ph type="body" sz="quarter" idx="10"/>
          </p:nvPr>
        </p:nvSpPr>
        <p:spPr>
          <a:xfrm>
            <a:off x="11532915" y="6473332"/>
            <a:ext cx="571649" cy="338137"/>
          </a:xfrm>
        </p:spPr>
        <p:txBody>
          <a:bodyPr>
            <a:normAutofit lnSpcReduction="10000"/>
          </a:bodyPr>
          <a:lstStyle/>
          <a:p>
            <a:r>
              <a:rPr lang="en-GB" sz="1800" dirty="0">
                <a:solidFill>
                  <a:schemeClr val="tx1"/>
                </a:solidFill>
              </a:rPr>
              <a:t>28</a:t>
            </a:r>
          </a:p>
        </p:txBody>
      </p:sp>
      <p:sp>
        <p:nvSpPr>
          <p:cNvPr id="30" name="Rectangle 29">
            <a:extLst>
              <a:ext uri="{FF2B5EF4-FFF2-40B4-BE49-F238E27FC236}">
                <a16:creationId xmlns:a16="http://schemas.microsoft.com/office/drawing/2014/main" id="{FBC29956-21DA-45BC-BC80-80C6973B2D9D}"/>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1577ECCE-D15E-41C3-8570-A929660FE992}"/>
              </a:ext>
            </a:extLst>
          </p:cNvPr>
          <p:cNvSpPr txBox="1"/>
          <p:nvPr/>
        </p:nvSpPr>
        <p:spPr>
          <a:xfrm>
            <a:off x="2849954" y="4703361"/>
            <a:ext cx="1567737" cy="338554"/>
          </a:xfrm>
          <a:prstGeom prst="rect">
            <a:avLst/>
          </a:prstGeom>
          <a:noFill/>
        </p:spPr>
        <p:txBody>
          <a:bodyPr wrap="none" rtlCol="0">
            <a:spAutoFit/>
          </a:bodyPr>
          <a:lstStyle/>
          <a:p>
            <a:r>
              <a:rPr lang="en-GB" sz="1600" dirty="0"/>
              <a:t>Bail and RUI rate</a:t>
            </a:r>
          </a:p>
        </p:txBody>
      </p:sp>
      <p:pic>
        <p:nvPicPr>
          <p:cNvPr id="41" name="Picture 40">
            <a:extLst>
              <a:ext uri="{FF2B5EF4-FFF2-40B4-BE49-F238E27FC236}">
                <a16:creationId xmlns:a16="http://schemas.microsoft.com/office/drawing/2014/main" id="{CB4D190A-31E6-4E81-9BF2-845EBEC4E37E}"/>
              </a:ext>
            </a:extLst>
          </p:cNvPr>
          <p:cNvPicPr>
            <a:picLocks noChangeAspect="1"/>
          </p:cNvPicPr>
          <p:nvPr/>
        </p:nvPicPr>
        <p:blipFill>
          <a:blip r:embed="rId6"/>
          <a:stretch>
            <a:fillRect/>
          </a:stretch>
        </p:blipFill>
        <p:spPr>
          <a:xfrm>
            <a:off x="2971834" y="6106003"/>
            <a:ext cx="1323975" cy="238125"/>
          </a:xfrm>
          <a:prstGeom prst="rect">
            <a:avLst/>
          </a:prstGeom>
        </p:spPr>
      </p:pic>
      <p:sp>
        <p:nvSpPr>
          <p:cNvPr id="43" name="TextBox 42">
            <a:extLst>
              <a:ext uri="{FF2B5EF4-FFF2-40B4-BE49-F238E27FC236}">
                <a16:creationId xmlns:a16="http://schemas.microsoft.com/office/drawing/2014/main" id="{DBB291D1-1FC7-4544-9785-BE701DB9990C}"/>
              </a:ext>
            </a:extLst>
          </p:cNvPr>
          <p:cNvSpPr txBox="1"/>
          <p:nvPr/>
        </p:nvSpPr>
        <p:spPr>
          <a:xfrm>
            <a:off x="7324866" y="769235"/>
            <a:ext cx="4873165" cy="954107"/>
          </a:xfrm>
          <a:prstGeom prst="rect">
            <a:avLst/>
          </a:prstGeom>
          <a:solidFill>
            <a:schemeClr val="accent1">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Overall arrest volumes are stable -0.6 per cent compared to the previous year. Children account for 5.6 per cent of detainees in the last 12 months, and child arrest volumes  are the same as the previous year. </a:t>
            </a:r>
          </a:p>
        </p:txBody>
      </p:sp>
      <p:sp>
        <p:nvSpPr>
          <p:cNvPr id="44" name="TextBox 43">
            <a:extLst>
              <a:ext uri="{FF2B5EF4-FFF2-40B4-BE49-F238E27FC236}">
                <a16:creationId xmlns:a16="http://schemas.microsoft.com/office/drawing/2014/main" id="{EED4EE4C-3DFA-4C24-8FE3-DF8047659DE4}"/>
              </a:ext>
            </a:extLst>
          </p:cNvPr>
          <p:cNvSpPr txBox="1"/>
          <p:nvPr/>
        </p:nvSpPr>
        <p:spPr>
          <a:xfrm>
            <a:off x="7298657" y="3709318"/>
            <a:ext cx="968265" cy="338554"/>
          </a:xfrm>
          <a:prstGeom prst="rect">
            <a:avLst/>
          </a:prstGeom>
          <a:noFill/>
        </p:spPr>
        <p:txBody>
          <a:bodyPr wrap="square" rtlCol="0">
            <a:spAutoFit/>
          </a:bodyPr>
          <a:lstStyle/>
          <a:p>
            <a:r>
              <a:rPr lang="en-GB" sz="1600" b="1" dirty="0"/>
              <a:t>Bail Rate</a:t>
            </a:r>
          </a:p>
        </p:txBody>
      </p:sp>
      <p:sp>
        <p:nvSpPr>
          <p:cNvPr id="45" name="TextBox 44">
            <a:extLst>
              <a:ext uri="{FF2B5EF4-FFF2-40B4-BE49-F238E27FC236}">
                <a16:creationId xmlns:a16="http://schemas.microsoft.com/office/drawing/2014/main" id="{10253DA6-5B4C-4279-8D56-34565F28F85D}"/>
              </a:ext>
            </a:extLst>
          </p:cNvPr>
          <p:cNvSpPr txBox="1"/>
          <p:nvPr/>
        </p:nvSpPr>
        <p:spPr>
          <a:xfrm>
            <a:off x="7333917" y="4050969"/>
            <a:ext cx="4873165" cy="738664"/>
          </a:xfrm>
          <a:prstGeom prst="rect">
            <a:avLst/>
          </a:prstGeom>
          <a:solidFill>
            <a:schemeClr val="accent2">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Bail rate since January 2023 has been around 40 per cent with some monthly variation. </a:t>
            </a:r>
          </a:p>
          <a:p>
            <a:r>
              <a:rPr lang="en-GB" sz="1400" dirty="0">
                <a:latin typeface="Arial" panose="020B0604020202020204" pitchFamily="34" charset="0"/>
                <a:cs typeface="Arial" panose="020B0604020202020204" pitchFamily="34" charset="0"/>
              </a:rPr>
              <a:t>The last two months have remained around 40 per cent, </a:t>
            </a:r>
          </a:p>
        </p:txBody>
      </p:sp>
      <p:sp>
        <p:nvSpPr>
          <p:cNvPr id="46" name="TextBox 45">
            <a:extLst>
              <a:ext uri="{FF2B5EF4-FFF2-40B4-BE49-F238E27FC236}">
                <a16:creationId xmlns:a16="http://schemas.microsoft.com/office/drawing/2014/main" id="{01D16BA4-CAFE-4508-8446-20604B959A67}"/>
              </a:ext>
            </a:extLst>
          </p:cNvPr>
          <p:cNvSpPr txBox="1"/>
          <p:nvPr/>
        </p:nvSpPr>
        <p:spPr>
          <a:xfrm>
            <a:off x="7333917" y="4872638"/>
            <a:ext cx="3472125" cy="338554"/>
          </a:xfrm>
          <a:prstGeom prst="rect">
            <a:avLst/>
          </a:prstGeom>
          <a:noFill/>
        </p:spPr>
        <p:txBody>
          <a:bodyPr wrap="square" rtlCol="0">
            <a:spAutoFit/>
          </a:bodyPr>
          <a:lstStyle/>
          <a:p>
            <a:r>
              <a:rPr lang="en-GB" sz="1600" b="1" dirty="0"/>
              <a:t>Waiting Times</a:t>
            </a:r>
          </a:p>
        </p:txBody>
      </p:sp>
      <p:sp>
        <p:nvSpPr>
          <p:cNvPr id="47" name="TextBox 46">
            <a:extLst>
              <a:ext uri="{FF2B5EF4-FFF2-40B4-BE49-F238E27FC236}">
                <a16:creationId xmlns:a16="http://schemas.microsoft.com/office/drawing/2014/main" id="{0A1ACDD1-FBF2-4977-A1A1-F5B66DBCB0A7}"/>
              </a:ext>
            </a:extLst>
          </p:cNvPr>
          <p:cNvSpPr txBox="1"/>
          <p:nvPr/>
        </p:nvSpPr>
        <p:spPr>
          <a:xfrm>
            <a:off x="7333917" y="5149838"/>
            <a:ext cx="4873165" cy="738664"/>
          </a:xfrm>
          <a:prstGeom prst="rect">
            <a:avLst/>
          </a:prstGeom>
          <a:solidFill>
            <a:schemeClr val="accent6">
              <a:lumMod val="20000"/>
              <a:lumOff val="80000"/>
            </a:schemeClr>
          </a:solidFill>
        </p:spPr>
        <p:txBody>
          <a:bodyPr wrap="square" rtlCol="0">
            <a:spAutoFit/>
          </a:bodyPr>
          <a:lstStyle/>
          <a:p>
            <a:r>
              <a:rPr lang="en-GB" sz="1400" dirty="0">
                <a:latin typeface="Arial" panose="020B0604020202020204" pitchFamily="34" charset="0"/>
                <a:cs typeface="Arial" panose="020B0604020202020204" pitchFamily="34" charset="0"/>
              </a:rPr>
              <a:t>Increase in average waiting times at force level of 1.7 minutes in the last 12 months compared to the previous 12 months.</a:t>
            </a:r>
          </a:p>
        </p:txBody>
      </p:sp>
      <p:sp>
        <p:nvSpPr>
          <p:cNvPr id="48" name="TextBox 47">
            <a:extLst>
              <a:ext uri="{FF2B5EF4-FFF2-40B4-BE49-F238E27FC236}">
                <a16:creationId xmlns:a16="http://schemas.microsoft.com/office/drawing/2014/main" id="{CF9CF787-2BE4-4445-8216-85449BF650A1}"/>
              </a:ext>
            </a:extLst>
          </p:cNvPr>
          <p:cNvSpPr txBox="1"/>
          <p:nvPr/>
        </p:nvSpPr>
        <p:spPr>
          <a:xfrm>
            <a:off x="7298657" y="5975019"/>
            <a:ext cx="2574065" cy="338554"/>
          </a:xfrm>
          <a:prstGeom prst="rect">
            <a:avLst/>
          </a:prstGeom>
          <a:noFill/>
        </p:spPr>
        <p:txBody>
          <a:bodyPr wrap="square" rtlCol="0">
            <a:spAutoFit/>
          </a:bodyPr>
          <a:lstStyle/>
          <a:p>
            <a:r>
              <a:rPr lang="en-GB" sz="1600" b="1" dirty="0"/>
              <a:t>Voluntary Attendance</a:t>
            </a:r>
          </a:p>
        </p:txBody>
      </p:sp>
      <p:sp>
        <p:nvSpPr>
          <p:cNvPr id="52" name="TextBox 51">
            <a:extLst>
              <a:ext uri="{FF2B5EF4-FFF2-40B4-BE49-F238E27FC236}">
                <a16:creationId xmlns:a16="http://schemas.microsoft.com/office/drawing/2014/main" id="{5A41B6DA-2077-46B5-A1A4-4AF02522ED7F}"/>
              </a:ext>
            </a:extLst>
          </p:cNvPr>
          <p:cNvSpPr txBox="1"/>
          <p:nvPr/>
        </p:nvSpPr>
        <p:spPr>
          <a:xfrm>
            <a:off x="3258321" y="2675109"/>
            <a:ext cx="774379" cy="338554"/>
          </a:xfrm>
          <a:prstGeom prst="rect">
            <a:avLst/>
          </a:prstGeom>
          <a:noFill/>
        </p:spPr>
        <p:txBody>
          <a:bodyPr wrap="none" rtlCol="0">
            <a:spAutoFit/>
          </a:bodyPr>
          <a:lstStyle/>
          <a:p>
            <a:r>
              <a:rPr lang="en-GB" sz="1600" dirty="0"/>
              <a:t>Arrests</a:t>
            </a:r>
          </a:p>
        </p:txBody>
      </p:sp>
      <p:pic>
        <p:nvPicPr>
          <p:cNvPr id="3" name="Picture 2">
            <a:extLst>
              <a:ext uri="{FF2B5EF4-FFF2-40B4-BE49-F238E27FC236}">
                <a16:creationId xmlns:a16="http://schemas.microsoft.com/office/drawing/2014/main" id="{8494F69A-09E5-723B-C22D-60E1B1C42807}"/>
              </a:ext>
            </a:extLst>
          </p:cNvPr>
          <p:cNvPicPr>
            <a:picLocks noChangeAspect="1"/>
          </p:cNvPicPr>
          <p:nvPr/>
        </p:nvPicPr>
        <p:blipFill>
          <a:blip r:embed="rId7"/>
          <a:stretch>
            <a:fillRect/>
          </a:stretch>
        </p:blipFill>
        <p:spPr>
          <a:xfrm>
            <a:off x="5790233" y="-30337"/>
            <a:ext cx="1646113" cy="633665"/>
          </a:xfrm>
          <a:prstGeom prst="rect">
            <a:avLst/>
          </a:prstGeom>
        </p:spPr>
      </p:pic>
      <p:pic>
        <p:nvPicPr>
          <p:cNvPr id="6" name="Picture 5">
            <a:extLst>
              <a:ext uri="{FF2B5EF4-FFF2-40B4-BE49-F238E27FC236}">
                <a16:creationId xmlns:a16="http://schemas.microsoft.com/office/drawing/2014/main" id="{EDA0B03C-8B55-4DF1-C854-93AC287BA07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0849" y="751997"/>
            <a:ext cx="6589320" cy="1886140"/>
          </a:xfrm>
          <a:prstGeom prst="rect">
            <a:avLst/>
          </a:prstGeom>
        </p:spPr>
      </p:pic>
      <p:pic>
        <p:nvPicPr>
          <p:cNvPr id="7" name="Picture 6">
            <a:extLst>
              <a:ext uri="{FF2B5EF4-FFF2-40B4-BE49-F238E27FC236}">
                <a16:creationId xmlns:a16="http://schemas.microsoft.com/office/drawing/2014/main" id="{143AA897-9378-6607-3E55-B04C6543AB7D}"/>
              </a:ext>
            </a:extLst>
          </p:cNvPr>
          <p:cNvPicPr>
            <a:picLocks noChangeAspect="1"/>
          </p:cNvPicPr>
          <p:nvPr/>
        </p:nvPicPr>
        <p:blipFill>
          <a:blip r:embed="rId9">
            <a:extLst>
              <a:ext uri="{28A0092B-C50C-407E-A947-70E740481C1C}">
                <a14:useLocalDpi xmlns:a14="http://schemas.microsoft.com/office/drawing/2010/main" val="0"/>
              </a:ext>
            </a:extLst>
          </a:blip>
          <a:srcRect l="468" t="19093" r="1555" b="2449"/>
          <a:stretch>
            <a:fillRect/>
          </a:stretch>
        </p:blipFill>
        <p:spPr>
          <a:xfrm>
            <a:off x="35725" y="3013663"/>
            <a:ext cx="6492296" cy="1737264"/>
          </a:xfrm>
          <a:prstGeom prst="rect">
            <a:avLst/>
          </a:prstGeom>
        </p:spPr>
      </p:pic>
      <p:pic>
        <p:nvPicPr>
          <p:cNvPr id="15" name="Picture 14">
            <a:extLst>
              <a:ext uri="{FF2B5EF4-FFF2-40B4-BE49-F238E27FC236}">
                <a16:creationId xmlns:a16="http://schemas.microsoft.com/office/drawing/2014/main" id="{F19CAB7E-8EDE-B9D9-CF29-ABBBEBE86791}"/>
              </a:ext>
            </a:extLst>
          </p:cNvPr>
          <p:cNvPicPr>
            <a:picLocks noChangeAspect="1"/>
          </p:cNvPicPr>
          <p:nvPr/>
        </p:nvPicPr>
        <p:blipFill>
          <a:blip r:embed="rId10"/>
          <a:stretch>
            <a:fillRect/>
          </a:stretch>
        </p:blipFill>
        <p:spPr>
          <a:xfrm>
            <a:off x="7255296" y="2033224"/>
            <a:ext cx="4867378" cy="1747264"/>
          </a:xfrm>
          <a:prstGeom prst="rect">
            <a:avLst/>
          </a:prstGeom>
        </p:spPr>
      </p:pic>
    </p:spTree>
    <p:extLst>
      <p:ext uri="{BB962C8B-B14F-4D97-AF65-F5344CB8AC3E}">
        <p14:creationId xmlns:p14="http://schemas.microsoft.com/office/powerpoint/2010/main" val="106224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81B96-37A8-4414-9A46-772F397B273A}"/>
              </a:ext>
            </a:extLst>
          </p:cNvPr>
          <p:cNvSpPr/>
          <p:nvPr/>
        </p:nvSpPr>
        <p:spPr>
          <a:xfrm>
            <a:off x="5099100" y="5319242"/>
            <a:ext cx="7090718" cy="1569660"/>
          </a:xfrm>
          <a:prstGeom prst="rect">
            <a:avLst/>
          </a:prstGeom>
        </p:spPr>
        <p:txBody>
          <a:bodyPr wrap="square">
            <a:spAutoFit/>
          </a:bodyPr>
          <a:lstStyle/>
          <a:p>
            <a:pPr marL="342900" lvl="0" indent="-342900" algn="just">
              <a:buFont typeface="Symbol" panose="05050102010706020507" pitchFamily="18" charset="2"/>
              <a:buChar char=""/>
            </a:pPr>
            <a:r>
              <a:rPr lang="en-GB" sz="1300" dirty="0">
                <a:ea typeface="Times New Roman" panose="02020603050405020304" pitchFamily="18" charset="0"/>
              </a:rPr>
              <a:t>Magistrates’ court convictions rates have decreased (+3.3 per cent) compared to the previous 12 months</a:t>
            </a:r>
          </a:p>
          <a:p>
            <a:pPr marL="342900" lvl="0" indent="-342900" algn="just">
              <a:spcAft>
                <a:spcPts val="600"/>
              </a:spcAft>
              <a:buFont typeface="Symbol" panose="05050102010706020507" pitchFamily="18" charset="2"/>
              <a:buChar char=""/>
            </a:pPr>
            <a:r>
              <a:rPr lang="en-GB" sz="1300" dirty="0">
                <a:ea typeface="Times New Roman" panose="02020603050405020304" pitchFamily="18" charset="0"/>
              </a:rPr>
              <a:t>Crown court convictions rates have decreased (-0.2 per cent) compared to the previous 12 months. </a:t>
            </a:r>
          </a:p>
          <a:p>
            <a:pPr algn="just"/>
            <a:r>
              <a:rPr lang="en-US" sz="1300" dirty="0">
                <a:ea typeface="MS Mincho" panose="02020609040205080304" pitchFamily="49" charset="-128"/>
              </a:rPr>
              <a:t>Staffordshire’s conviction rates for magistrates’ courts are slightly lower compared to our regional forces and noticeably lower than nationally. However, crown courts conviction </a:t>
            </a:r>
          </a:p>
          <a:p>
            <a:pPr algn="just"/>
            <a:r>
              <a:rPr lang="en-US" sz="1300" dirty="0">
                <a:ea typeface="MS Mincho" panose="02020609040205080304" pitchFamily="49" charset="-128"/>
              </a:rPr>
              <a:t>rates are slightly above regional forces and the national  conviction rates for the last 12 months.</a:t>
            </a: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200" dirty="0">
                <a:solidFill>
                  <a:schemeClr val="bg1"/>
                </a:solidFill>
              </a:rPr>
              <a:t>Context - Conviction and Prosecution Rates</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84156" y="121986"/>
            <a:ext cx="1646113"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516793"/>
            <a:ext cx="571649" cy="338137"/>
          </a:xfrm>
        </p:spPr>
        <p:txBody>
          <a:bodyPr>
            <a:normAutofit lnSpcReduction="10000"/>
          </a:bodyPr>
          <a:lstStyle/>
          <a:p>
            <a:r>
              <a:rPr lang="en-GB" sz="1800" dirty="0">
                <a:solidFill>
                  <a:schemeClr val="tx1"/>
                </a:solidFill>
              </a:rPr>
              <a:t>29</a:t>
            </a:r>
          </a:p>
        </p:txBody>
      </p:sp>
      <p:sp>
        <p:nvSpPr>
          <p:cNvPr id="7" name="Rectangle 6">
            <a:extLst>
              <a:ext uri="{FF2B5EF4-FFF2-40B4-BE49-F238E27FC236}">
                <a16:creationId xmlns:a16="http://schemas.microsoft.com/office/drawing/2014/main" id="{ECB4ED42-958B-4CD8-843C-3300FFFC2BD1}"/>
              </a:ext>
            </a:extLst>
          </p:cNvPr>
          <p:cNvSpPr/>
          <p:nvPr/>
        </p:nvSpPr>
        <p:spPr>
          <a:xfrm>
            <a:off x="-27348" y="753928"/>
            <a:ext cx="11981241" cy="369332"/>
          </a:xfrm>
          <a:prstGeom prst="rect">
            <a:avLst/>
          </a:prstGeom>
        </p:spPr>
        <p:txBody>
          <a:bodyPr wrap="square">
            <a:spAutoFit/>
          </a:bodyPr>
          <a:lstStyle/>
          <a:p>
            <a:pPr algn="ctr">
              <a:spcAft>
                <a:spcPts val="0"/>
              </a:spcAft>
            </a:pPr>
            <a:r>
              <a:rPr lang="en-GB" b="1" dirty="0">
                <a:solidFill>
                  <a:srgbClr val="ED7D31"/>
                </a:solidFill>
                <a:latin typeface="Tahoma" panose="020B0604030504040204" pitchFamily="34" charset="0"/>
                <a:ea typeface="Tahoma" panose="020B0604030504040204" pitchFamily="34" charset="0"/>
              </a:rPr>
              <a:t> </a:t>
            </a:r>
            <a:endParaRPr lang="en-GB" dirty="0">
              <a:latin typeface="Calibri" panose="020F0502020204030204" pitchFamily="34" charset="0"/>
              <a:ea typeface="Tahoma" panose="020B0604030504040204" pitchFamily="34" charset="0"/>
            </a:endParaRPr>
          </a:p>
        </p:txBody>
      </p:sp>
      <p:sp>
        <p:nvSpPr>
          <p:cNvPr id="4" name="TextBox 3">
            <a:extLst>
              <a:ext uri="{FF2B5EF4-FFF2-40B4-BE49-F238E27FC236}">
                <a16:creationId xmlns:a16="http://schemas.microsoft.com/office/drawing/2014/main" id="{49489878-2406-480A-B566-1A6A9A6A451C}"/>
              </a:ext>
            </a:extLst>
          </p:cNvPr>
          <p:cNvSpPr txBox="1"/>
          <p:nvPr/>
        </p:nvSpPr>
        <p:spPr>
          <a:xfrm>
            <a:off x="-10395" y="687680"/>
            <a:ext cx="6772543" cy="2092881"/>
          </a:xfrm>
          <a:prstGeom prst="rect">
            <a:avLst/>
          </a:prstGeom>
          <a:noFill/>
        </p:spPr>
        <p:txBody>
          <a:bodyPr wrap="square" rtlCol="0">
            <a:spAutoFit/>
          </a:bodyPr>
          <a:lstStyle/>
          <a:p>
            <a:pPr algn="just"/>
            <a:r>
              <a:rPr lang="en-GB" sz="1300" dirty="0"/>
              <a:t>Local data from the CPS has been used to understand criminal justice and its timeliness in Staffordshire. The information for crime to court and crime to conviction at court is based on rates, rather than volumes for a more balanced comparison.</a:t>
            </a:r>
          </a:p>
          <a:p>
            <a:pPr marL="285750" indent="-285750" algn="just">
              <a:buFont typeface="Arial" panose="020B0604020202020204" pitchFamily="34" charset="0"/>
              <a:buChar char="•"/>
            </a:pPr>
            <a:r>
              <a:rPr lang="en-GB" sz="1300" dirty="0"/>
              <a:t>11 per cent of all crimes in the last 12 months (April 25 to March 26) are prosecuted at court which has decreased by 1.1 per cent compared to the previous 12 months</a:t>
            </a:r>
          </a:p>
          <a:p>
            <a:pPr marL="285750" indent="-285750" algn="just">
              <a:buFont typeface="Arial" panose="020B0604020202020204" pitchFamily="34" charset="0"/>
              <a:buChar char="•"/>
            </a:pPr>
            <a:r>
              <a:rPr lang="en-GB" sz="1300" dirty="0"/>
              <a:t>8.5 per cent of all crimes in the last 12 months (April 25 to March 26) end in a conviction at court which has increased by 0.5 per cent compared to the previous 12 months </a:t>
            </a:r>
          </a:p>
          <a:p>
            <a:pPr marL="285750" indent="-285750" algn="just">
              <a:buFont typeface="Arial" panose="020B0604020202020204" pitchFamily="34" charset="0"/>
              <a:buChar char="•"/>
            </a:pPr>
            <a:r>
              <a:rPr lang="en-GB" sz="1300" dirty="0"/>
              <a:t>Finalised cases in the last 12 months (April 25 to March 26) have increased by 12.6 per cent compared to the previous 12 months and have increased significantly by 22.6 per cent from the 2019/20 baseline.</a:t>
            </a:r>
          </a:p>
        </p:txBody>
      </p:sp>
      <p:sp>
        <p:nvSpPr>
          <p:cNvPr id="24" name="Rectangle 23">
            <a:extLst>
              <a:ext uri="{FF2B5EF4-FFF2-40B4-BE49-F238E27FC236}">
                <a16:creationId xmlns:a16="http://schemas.microsoft.com/office/drawing/2014/main" id="{54FD3D3D-4E26-4E22-8003-6B814CC9A2D1}"/>
              </a:ext>
            </a:extLst>
          </p:cNvPr>
          <p:cNvSpPr/>
          <p:nvPr/>
        </p:nvSpPr>
        <p:spPr>
          <a:xfrm>
            <a:off x="7500814" y="3002541"/>
            <a:ext cx="3338094" cy="276999"/>
          </a:xfrm>
          <a:prstGeom prst="rect">
            <a:avLst/>
          </a:prstGeom>
        </p:spPr>
        <p:txBody>
          <a:bodyPr wrap="none">
            <a:spAutoFit/>
          </a:bodyPr>
          <a:lstStyle/>
          <a:p>
            <a:pPr algn="ctr">
              <a:spcAft>
                <a:spcPts val="0"/>
              </a:spcAft>
            </a:pPr>
            <a:r>
              <a:rPr lang="en-GB" sz="1200" dirty="0">
                <a:latin typeface="Tahoma" panose="020B0604030504040204" pitchFamily="34" charset="0"/>
                <a:ea typeface="Tahoma" panose="020B0604030504040204" pitchFamily="34" charset="0"/>
              </a:rPr>
              <a:t>Conviction and Prosecution Rates for All Crime</a:t>
            </a:r>
            <a:endParaRPr lang="en-GB" sz="1600" dirty="0">
              <a:effectLst/>
              <a:latin typeface="Calibri" panose="020F0502020204030204" pitchFamily="34" charset="0"/>
              <a:ea typeface="Tahoma" panose="020B0604030504040204" pitchFamily="34" charset="0"/>
            </a:endParaRPr>
          </a:p>
        </p:txBody>
      </p:sp>
      <p:sp>
        <p:nvSpPr>
          <p:cNvPr id="11" name="Rectangle 10">
            <a:extLst>
              <a:ext uri="{FF2B5EF4-FFF2-40B4-BE49-F238E27FC236}">
                <a16:creationId xmlns:a16="http://schemas.microsoft.com/office/drawing/2014/main" id="{450D6670-D538-47AE-9E3A-4498D3C598B2}"/>
              </a:ext>
            </a:extLst>
          </p:cNvPr>
          <p:cNvSpPr/>
          <p:nvPr/>
        </p:nvSpPr>
        <p:spPr>
          <a:xfrm>
            <a:off x="1723917" y="3928357"/>
            <a:ext cx="1908408" cy="276999"/>
          </a:xfrm>
          <a:prstGeom prst="rect">
            <a:avLst/>
          </a:prstGeom>
        </p:spPr>
        <p:txBody>
          <a:bodyPr wrap="none">
            <a:spAutoFit/>
          </a:bodyPr>
          <a:lstStyle/>
          <a:p>
            <a:pPr algn="ctr">
              <a:spcAft>
                <a:spcPts val="0"/>
              </a:spcAft>
            </a:pPr>
            <a:r>
              <a:rPr lang="en-US" sz="1200" dirty="0">
                <a:latin typeface="Tahoma" panose="020B0604030504040204" pitchFamily="34" charset="0"/>
                <a:ea typeface="MS Mincho" panose="02020609040205080304" pitchFamily="49" charset="-128"/>
              </a:rPr>
              <a:t>Conviction Rates at Court</a:t>
            </a:r>
            <a:endParaRPr lang="en-GB" sz="1600" dirty="0">
              <a:effectLst/>
              <a:latin typeface="Calibri" panose="020F0502020204030204" pitchFamily="34" charset="0"/>
              <a:ea typeface="Tahoma" panose="020B0604030504040204" pitchFamily="34" charset="0"/>
            </a:endParaRPr>
          </a:p>
        </p:txBody>
      </p:sp>
      <p:pic>
        <p:nvPicPr>
          <p:cNvPr id="3" name="Picture 2">
            <a:extLst>
              <a:ext uri="{FF2B5EF4-FFF2-40B4-BE49-F238E27FC236}">
                <a16:creationId xmlns:a16="http://schemas.microsoft.com/office/drawing/2014/main" id="{5BA75089-30CC-3E9D-3B67-060D1041FBAE}"/>
              </a:ext>
            </a:extLst>
          </p:cNvPr>
          <p:cNvPicPr>
            <a:picLocks noChangeAspect="1"/>
          </p:cNvPicPr>
          <p:nvPr/>
        </p:nvPicPr>
        <p:blipFill>
          <a:blip r:embed="rId5"/>
          <a:stretch>
            <a:fillRect/>
          </a:stretch>
        </p:blipFill>
        <p:spPr>
          <a:xfrm>
            <a:off x="7052545" y="-18381"/>
            <a:ext cx="1646113" cy="633665"/>
          </a:xfrm>
          <a:prstGeom prst="rect">
            <a:avLst/>
          </a:prstGeom>
        </p:spPr>
      </p:pic>
      <p:pic>
        <p:nvPicPr>
          <p:cNvPr id="18" name="Picture 17">
            <a:extLst>
              <a:ext uri="{FF2B5EF4-FFF2-40B4-BE49-F238E27FC236}">
                <a16:creationId xmlns:a16="http://schemas.microsoft.com/office/drawing/2014/main" id="{D8E59952-53F1-A127-E3A9-59C722F5963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75475" y="906918"/>
            <a:ext cx="5145530" cy="1843264"/>
          </a:xfrm>
          <a:prstGeom prst="rect">
            <a:avLst/>
          </a:prstGeom>
        </p:spPr>
      </p:pic>
      <p:pic>
        <p:nvPicPr>
          <p:cNvPr id="22" name="Picture 21">
            <a:extLst>
              <a:ext uri="{FF2B5EF4-FFF2-40B4-BE49-F238E27FC236}">
                <a16:creationId xmlns:a16="http://schemas.microsoft.com/office/drawing/2014/main" id="{AAE71C28-2B6D-3E76-AF2F-BBEA568AFE0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33199" y="3291738"/>
            <a:ext cx="5452275" cy="2099514"/>
          </a:xfrm>
          <a:prstGeom prst="rect">
            <a:avLst/>
          </a:prstGeom>
        </p:spPr>
      </p:pic>
      <p:pic>
        <p:nvPicPr>
          <p:cNvPr id="26" name="Picture 25">
            <a:extLst>
              <a:ext uri="{FF2B5EF4-FFF2-40B4-BE49-F238E27FC236}">
                <a16:creationId xmlns:a16="http://schemas.microsoft.com/office/drawing/2014/main" id="{2C792E6B-6FE2-1886-3D40-CE2538F7E23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64578" y="4205356"/>
            <a:ext cx="4796520" cy="2558834"/>
          </a:xfrm>
          <a:prstGeom prst="rect">
            <a:avLst/>
          </a:prstGeom>
        </p:spPr>
      </p:pic>
      <p:pic>
        <p:nvPicPr>
          <p:cNvPr id="28" name="Picture 27">
            <a:extLst>
              <a:ext uri="{FF2B5EF4-FFF2-40B4-BE49-F238E27FC236}">
                <a16:creationId xmlns:a16="http://schemas.microsoft.com/office/drawing/2014/main" id="{6A152629-C9DA-A876-6561-7C14472E080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76296" y="2868164"/>
            <a:ext cx="6140098" cy="924054"/>
          </a:xfrm>
          <a:prstGeom prst="rect">
            <a:avLst/>
          </a:prstGeom>
        </p:spPr>
      </p:pic>
    </p:spTree>
    <p:extLst>
      <p:ext uri="{BB962C8B-B14F-4D97-AF65-F5344CB8AC3E}">
        <p14:creationId xmlns:p14="http://schemas.microsoft.com/office/powerpoint/2010/main" val="340869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08702" y="-47298"/>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3" name="Title 1">
            <a:extLst>
              <a:ext uri="{FF2B5EF4-FFF2-40B4-BE49-F238E27FC236}">
                <a16:creationId xmlns:a16="http://schemas.microsoft.com/office/drawing/2014/main" id="{BC02E516-FB6B-4AB1-875B-E29ACC8E85F9}"/>
              </a:ext>
            </a:extLst>
          </p:cNvPr>
          <p:cNvSpPr txBox="1">
            <a:spLocks/>
          </p:cNvSpPr>
          <p:nvPr/>
        </p:nvSpPr>
        <p:spPr>
          <a:xfrm>
            <a:off x="0" y="-20996"/>
            <a:ext cx="11339668" cy="714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1.1 Chief Constable’s Foreword</a:t>
            </a:r>
          </a:p>
        </p:txBody>
      </p:sp>
      <p:sp>
        <p:nvSpPr>
          <p:cNvPr id="2" name="TextBox 1">
            <a:extLst>
              <a:ext uri="{FF2B5EF4-FFF2-40B4-BE49-F238E27FC236}">
                <a16:creationId xmlns:a16="http://schemas.microsoft.com/office/drawing/2014/main" id="{B232EE64-52CD-77C2-FCB2-249A5FBF2B98}"/>
              </a:ext>
            </a:extLst>
          </p:cNvPr>
          <p:cNvSpPr txBox="1"/>
          <p:nvPr/>
        </p:nvSpPr>
        <p:spPr>
          <a:xfrm>
            <a:off x="0" y="651173"/>
            <a:ext cx="12191999" cy="6017032"/>
          </a:xfrm>
          <a:prstGeom prst="rect">
            <a:avLst/>
          </a:prstGeom>
          <a:solidFill>
            <a:schemeClr val="bg1"/>
          </a:solidFill>
        </p:spPr>
        <p:txBody>
          <a:bodyPr wrap="square" rtlCol="0">
            <a:spAutoFit/>
          </a:bodyPr>
          <a:lstStyle/>
          <a:p>
            <a:r>
              <a:rPr lang="en-GB" sz="1100" dirty="0"/>
              <a:t>This performance document sets out the force’s performance over the last 12 months, reflecting both the complexity of modern policing and how we are achieving our commitments to you within our policing plan and the Staffordshire Commissioner for Police, Fire &amp; Rescue and Crime Ben Adams’ Police and Crime Plan. It is pleasing to once again see an improving performance picture over this reporting period which is as a result of the hard work and dedication of our officers, staff and volunteers and their commitment to making Staffordshire safer. Over the last few months, His Majesty’s Inspectorate of Constabulary and Fire &amp; Rescue Service (HMICFRS) has been undertaking its latest PEEL inspection of the force. Whilst it will be some time before we receive our gradings, HMICFRS has already noted some positive improvements to our performance which I look forward to seeing reflected in the report when it is published in June.</a:t>
            </a:r>
          </a:p>
          <a:p>
            <a:r>
              <a:rPr lang="en-GB" sz="1100" dirty="0"/>
              <a:t> </a:t>
            </a:r>
          </a:p>
          <a:p>
            <a:r>
              <a:rPr lang="en-GB" sz="1100" dirty="0"/>
              <a:t>Our focus to provide a responsive service and to be there when you need us most has seen 999 performance improve over the last 12 months. We are now answering</a:t>
            </a:r>
            <a:r>
              <a:rPr lang="en-GB" sz="1100" dirty="0">
                <a:solidFill>
                  <a:srgbClr val="FF0000"/>
                </a:solidFill>
              </a:rPr>
              <a:t> </a:t>
            </a:r>
            <a:r>
              <a:rPr lang="en-GB" sz="1100" dirty="0"/>
              <a:t>92</a:t>
            </a:r>
            <a:r>
              <a:rPr lang="en-GB" sz="1100" dirty="0">
                <a:solidFill>
                  <a:srgbClr val="FF0000"/>
                </a:solidFill>
              </a:rPr>
              <a:t> </a:t>
            </a:r>
            <a:r>
              <a:rPr lang="en-GB" sz="1100" dirty="0"/>
              <a:t>per cent of 999 calls within 10 seconds. Meanwhile, our non-emergency (101) call performance is also improving – in February our average time to answer 101 calls was just over one minute.</a:t>
            </a:r>
          </a:p>
          <a:p>
            <a:r>
              <a:rPr lang="en-GB" sz="1100" dirty="0"/>
              <a:t> </a:t>
            </a:r>
          </a:p>
          <a:p>
            <a:r>
              <a:rPr lang="en-GB" sz="1100" dirty="0"/>
              <a:t>To ensure officers attend emergencies as quickly as possible, we have recently launched two new initiatives, Operation Freshwater and Project Maximus. Both ensure we have the right resources in the right place at the right time. This work is allowing us to attend incidents more quickly, with an overall reduction in our attendance times for the most critical incidents (grade 1s) and we continue to see a reduction in attendance times for grade 2 incidents. We’re starting to see some real progress, improving how we manage incidents, strengthening our response and shifting demand in a way that better supports Staffordshire communities.</a:t>
            </a:r>
          </a:p>
          <a:p>
            <a:r>
              <a:rPr lang="en-GB" sz="1100" dirty="0"/>
              <a:t> </a:t>
            </a:r>
          </a:p>
          <a:p>
            <a:r>
              <a:rPr lang="en-GB" sz="1100" dirty="0"/>
              <a:t>Overall crime levels have increased slightly during this reporting period, with 88,283 crimes reported in Staffordshire between April 2025 and March 2026, compared to 85,907 in the previous 12 months. We have seen particular increases in robbery (+48 per cent), drug offences (+24 per cent), possession of weapons offences (+11 per cent) and sexual offences (+11 per cent). The rise in sexual offences is partly due to improved confidence among victims in coming forward and enhanced recording practices across forces. Our dedicated team of specialist detectives focus solely on rape and serious sexual offences. They work to build strong, evidence-based cases that support victims and increase the chances of successful prosecution. Specially trained frontline officers ensure that victims receive immediate, expert support from the outset.</a:t>
            </a:r>
          </a:p>
          <a:p>
            <a:r>
              <a:rPr lang="en-GB" sz="1100" dirty="0"/>
              <a:t> </a:t>
            </a:r>
          </a:p>
          <a:p>
            <a:r>
              <a:rPr lang="en-GB" sz="1100" dirty="0"/>
              <a:t>Whereas there have been notable decreases in theft from a person (-19 per cent) and shoplifting (-10 per cent). Some of these increases / decreases are as a result of changes to how theft, robbery and burglary offences are recorded. We have also seen a tragic increase in the number of deaths on our roads over the last 12 months with a six per cent increase. Collisions that have led to serious injuries have increased by 12 per cent compared to the previous 12 months.</a:t>
            </a:r>
          </a:p>
          <a:p>
            <a:r>
              <a:rPr lang="en-GB" sz="1100" dirty="0"/>
              <a:t> </a:t>
            </a:r>
          </a:p>
          <a:p>
            <a:r>
              <a:rPr lang="en-GB" sz="1100" dirty="0"/>
              <a:t>Our dedicated Road Crime Team are committed to enforcement and preventative activity. The team plays a major role in tackling vehicle-related offences. In 2025, they carried out 3,744 drug and alcohol tests, arrested 1,003 people, seized 244 stolen vehicles, and recovered £16.2 million in criminal assets. The new series of Motorway Cops: Catching Britain’s Speeders on 5 features our road crime team officers showcasing the fast-paced, challenging and often unpredictable work they do every day to keep Staffordshire’s roads safe.</a:t>
            </a:r>
          </a:p>
          <a:p>
            <a:r>
              <a:rPr lang="en-GB" sz="1100" dirty="0"/>
              <a:t> </a:t>
            </a:r>
          </a:p>
          <a:p>
            <a:r>
              <a:rPr lang="en-GB" sz="1100" dirty="0"/>
              <a:t>As you may be aware, the government published a white paper on police reform earlier this year. The proposals include significantly reducing the number of police forces in England and Wales, by merging existing forces into larger regional police forces. The government does not propose what the new geographies of these larger forces will be. Instead, it has set up an independent review that will consider the best way to organise regional police forces. This should report in the summer of 2026. However, change on this scale will not happen overnight and it will take a long time to implement everything proposed.</a:t>
            </a:r>
          </a:p>
          <a:p>
            <a:r>
              <a:rPr lang="en-GB" sz="1100" dirty="0"/>
              <a:t> Police reform will also be taking place against the backdrop of very significant changes in local government across England. With police reform, English devolution plus local government reorganisation all occurring at the same time, the critical importance of policing and public safety remains at the forefront of decision making to ensure we continue to do all we can to keep our communities safe. The government also announced, at the end of last year, that police and crime commissioners will be abolished by May 2028, at the end of their current term. Their responsibilities will be transferred to elected mayors or new local Policing and Crime Boards. Through close working with local authorities and other partners, the Staffordshire Commissioner aims to deliver a seamless transition to the new arrangements in 2028.</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890314" y="6467586"/>
            <a:ext cx="301686" cy="369332"/>
          </a:xfrm>
          <a:prstGeom prst="rect">
            <a:avLst/>
          </a:prstGeom>
          <a:noFill/>
        </p:spPr>
        <p:txBody>
          <a:bodyPr wrap="none" rtlCol="0">
            <a:spAutoFit/>
          </a:bodyPr>
          <a:lstStyle/>
          <a:p>
            <a:r>
              <a:rPr lang="en-GB" dirty="0"/>
              <a:t>3</a:t>
            </a:r>
          </a:p>
        </p:txBody>
      </p:sp>
      <p:pic>
        <p:nvPicPr>
          <p:cNvPr id="3" name="Picture 2">
            <a:extLst>
              <a:ext uri="{FF2B5EF4-FFF2-40B4-BE49-F238E27FC236}">
                <a16:creationId xmlns:a16="http://schemas.microsoft.com/office/drawing/2014/main" id="{BDFFD086-6919-6B07-B538-544555E29B39}"/>
              </a:ext>
            </a:extLst>
          </p:cNvPr>
          <p:cNvPicPr>
            <a:picLocks noChangeAspect="1"/>
          </p:cNvPicPr>
          <p:nvPr/>
        </p:nvPicPr>
        <p:blipFill>
          <a:blip r:embed="rId5"/>
          <a:stretch>
            <a:fillRect/>
          </a:stretch>
        </p:blipFill>
        <p:spPr>
          <a:xfrm>
            <a:off x="5933845" y="-16912"/>
            <a:ext cx="1646113" cy="633665"/>
          </a:xfrm>
          <a:prstGeom prst="rect">
            <a:avLst/>
          </a:prstGeom>
        </p:spPr>
      </p:pic>
    </p:spTree>
    <p:extLst>
      <p:ext uri="{BB962C8B-B14F-4D97-AF65-F5344CB8AC3E}">
        <p14:creationId xmlns:p14="http://schemas.microsoft.com/office/powerpoint/2010/main" val="1993231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4000" dirty="0">
                <a:solidFill>
                  <a:schemeClr val="bg1"/>
                </a:solidFill>
              </a:rPr>
              <a:t>6. Preventing and Protecting</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430401"/>
            <a:ext cx="571649" cy="338137"/>
          </a:xfrm>
        </p:spPr>
        <p:txBody>
          <a:bodyPr>
            <a:normAutofit lnSpcReduction="10000"/>
          </a:bodyPr>
          <a:lstStyle/>
          <a:p>
            <a:r>
              <a:rPr lang="en-GB" sz="1800" dirty="0">
                <a:solidFill>
                  <a:schemeClr val="tx1"/>
                </a:solidFill>
              </a:rPr>
              <a:t>30</a:t>
            </a:r>
          </a:p>
        </p:txBody>
      </p:sp>
      <p:sp>
        <p:nvSpPr>
          <p:cNvPr id="3" name="Rectangle 2">
            <a:extLst>
              <a:ext uri="{FF2B5EF4-FFF2-40B4-BE49-F238E27FC236}">
                <a16:creationId xmlns:a16="http://schemas.microsoft.com/office/drawing/2014/main" id="{C3CB8797-DBFE-4E6B-B305-5F2155A95209}"/>
              </a:ext>
            </a:extLst>
          </p:cNvPr>
          <p:cNvSpPr/>
          <p:nvPr/>
        </p:nvSpPr>
        <p:spPr>
          <a:xfrm>
            <a:off x="850332" y="992221"/>
            <a:ext cx="10360404" cy="5457776"/>
          </a:xfrm>
          <a:prstGeom prst="rect">
            <a:avLst/>
          </a:prstGeom>
        </p:spPr>
        <p:txBody>
          <a:bodyPr wrap="square">
            <a:spAutoFit/>
          </a:bodyPr>
          <a:lstStyle/>
          <a:p>
            <a:pPr algn="just">
              <a:lnSpc>
                <a:spcPct val="107000"/>
              </a:lnSpc>
              <a:spcAft>
                <a:spcPts val="0"/>
              </a:spcAft>
            </a:pPr>
            <a:r>
              <a:rPr lang="en-US" dirty="0">
                <a:latin typeface="Tahoma" panose="020B0604030504040204" pitchFamily="34" charset="0"/>
                <a:ea typeface="Tahoma" panose="020B0604030504040204" pitchFamily="34" charset="0"/>
              </a:rPr>
              <a:t>The National Beating Crime Plan focuses on three key areas:</a:t>
            </a:r>
            <a:endParaRPr lang="en-GB" dirty="0">
              <a:latin typeface="Calibri" panose="020F0502020204030204" pitchFamily="34" charset="0"/>
              <a:ea typeface="Tahoma" panose="020B0604030504040204" pitchFamily="34" charset="0"/>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Reducing homicide, serious violence and neighbourhood crime</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Exposing and ending hidden harms and prosecuting perpetrators</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Building capability and capacity to deal with fraud and online crime.</a:t>
            </a:r>
            <a:endParaRPr lang="en-GB" kern="0" dirty="0">
              <a:latin typeface="Symbol" panose="05050102010706020507" pitchFamily="18" charset="2"/>
              <a:ea typeface="Symbol" panose="05050102010706020507" pitchFamily="18" charset="2"/>
              <a:cs typeface="Symbol" panose="05050102010706020507" pitchFamily="18" charset="2"/>
            </a:endParaRPr>
          </a:p>
          <a:p>
            <a:pPr algn="just">
              <a:lnSpc>
                <a:spcPct val="105000"/>
              </a:lnSpc>
              <a:spcAft>
                <a:spcPts val="0"/>
              </a:spcAft>
            </a:pPr>
            <a:r>
              <a:rPr lang="en-US" dirty="0">
                <a:solidFill>
                  <a:srgbClr val="000000"/>
                </a:solidFill>
                <a:latin typeface="Tahoma" panose="020B0604030504040204" pitchFamily="34" charset="0"/>
                <a:ea typeface="Tahoma" panose="020B0604030504040204" pitchFamily="34" charset="0"/>
              </a:rPr>
              <a:t>It sets out how we will together deliver on our shared vision of fewer victims, peaceful neighbourhoods and a safer country.</a:t>
            </a:r>
            <a:endParaRPr lang="en-GB" dirty="0">
              <a:solidFill>
                <a:srgbClr val="000000"/>
              </a:solidFill>
              <a:latin typeface="Calibri" panose="020F0502020204030204" pitchFamily="34" charset="0"/>
              <a:ea typeface="Tahoma" panose="020B0604030504040204" pitchFamily="34" charset="0"/>
            </a:endParaRPr>
          </a:p>
          <a:p>
            <a:pPr algn="just">
              <a:lnSpc>
                <a:spcPct val="105000"/>
              </a:lnSpc>
              <a:spcAft>
                <a:spcPts val="0"/>
              </a:spcAft>
            </a:pPr>
            <a:r>
              <a:rPr lang="en-GB" dirty="0">
                <a:solidFill>
                  <a:srgbClr val="000000"/>
                </a:solidFill>
                <a:latin typeface="Tahoma" panose="020B0604030504040204" pitchFamily="34" charset="0"/>
                <a:ea typeface="Tahoma" panose="020B0604030504040204" pitchFamily="34" charset="0"/>
              </a:rPr>
              <a:t> </a:t>
            </a:r>
            <a:endParaRPr lang="en-GB" dirty="0">
              <a:solidFill>
                <a:srgbClr val="000000"/>
              </a:solidFill>
              <a:latin typeface="Calibri" panose="020F0502020204030204" pitchFamily="34" charset="0"/>
              <a:ea typeface="Tahoma" panose="020B0604030504040204" pitchFamily="34" charset="0"/>
            </a:endParaRPr>
          </a:p>
          <a:p>
            <a:pPr algn="just">
              <a:lnSpc>
                <a:spcPct val="105000"/>
              </a:lnSpc>
              <a:spcAft>
                <a:spcPts val="0"/>
              </a:spcAft>
            </a:pPr>
            <a:r>
              <a:rPr lang="en-US" dirty="0">
                <a:solidFill>
                  <a:srgbClr val="000000"/>
                </a:solidFill>
                <a:latin typeface="Tahoma" panose="020B0604030504040204" pitchFamily="34" charset="0"/>
                <a:ea typeface="Tahoma" panose="020B0604030504040204" pitchFamily="34" charset="0"/>
              </a:rPr>
              <a:t>Six measures will be introduced to help focus effort on key national priorities, allow performance to be measured and help to demonstrate value for money in policing.</a:t>
            </a:r>
            <a:endParaRPr lang="en-GB" dirty="0">
              <a:solidFill>
                <a:srgbClr val="000000"/>
              </a:solidFill>
              <a:latin typeface="Calibri" panose="020F0502020204030204" pitchFamily="34" charset="0"/>
              <a:ea typeface="Tahoma" panose="020B0604030504040204" pitchFamily="34" charset="0"/>
            </a:endParaRPr>
          </a:p>
          <a:p>
            <a:pPr algn="just">
              <a:lnSpc>
                <a:spcPct val="105000"/>
              </a:lnSpc>
              <a:spcAft>
                <a:spcPts val="0"/>
              </a:spcAft>
            </a:pPr>
            <a:r>
              <a:rPr lang="en-US" dirty="0">
                <a:solidFill>
                  <a:srgbClr val="000000"/>
                </a:solidFill>
                <a:latin typeface="Tahoma" panose="020B0604030504040204" pitchFamily="34" charset="0"/>
                <a:ea typeface="Tahoma" panose="020B0604030504040204" pitchFamily="34" charset="0"/>
              </a:rPr>
              <a:t>The priority measures are:</a:t>
            </a:r>
            <a:endParaRPr lang="en-GB" dirty="0">
              <a:solidFill>
                <a:srgbClr val="000000"/>
              </a:solidFill>
              <a:latin typeface="Calibri" panose="020F0502020204030204" pitchFamily="34" charset="0"/>
              <a:ea typeface="Tahoma" panose="020B0604030504040204" pitchFamily="34" charset="0"/>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reduce murder and other homicide</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reduce serious violence</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disrupt drugs supply and county lines</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reduce neighbourhood crime</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improve satisfaction among victims, with particular focus on victims of domestic abuse</a:t>
            </a:r>
            <a:endParaRPr lang="en-GB" kern="0" dirty="0">
              <a:latin typeface="Symbol" panose="05050102010706020507" pitchFamily="18" charset="2"/>
              <a:ea typeface="Symbol" panose="05050102010706020507" pitchFamily="18" charset="2"/>
              <a:cs typeface="Symbol" panose="05050102010706020507" pitchFamily="18" charset="2"/>
            </a:endParaRPr>
          </a:p>
          <a:p>
            <a:pPr marL="342900" lvl="0" indent="-342900" algn="just" fontAlgn="base">
              <a:spcAft>
                <a:spcPts val="0"/>
              </a:spcAft>
              <a:buFont typeface="Arial" panose="020B0604020202020204" pitchFamily="34" charset="0"/>
              <a:buChar char="·"/>
            </a:pPr>
            <a:r>
              <a:rPr lang="en-GB" kern="0" dirty="0">
                <a:latin typeface="Tahoma" panose="020B0604030504040204" pitchFamily="34" charset="0"/>
                <a:ea typeface="Symbol" panose="05050102010706020507" pitchFamily="18" charset="2"/>
                <a:cs typeface="Symbol" panose="05050102010706020507" pitchFamily="18" charset="2"/>
              </a:rPr>
              <a:t>tackle cyber crime.</a:t>
            </a:r>
            <a:endParaRPr lang="en-GB" kern="0" dirty="0">
              <a:latin typeface="Symbol" panose="05050102010706020507" pitchFamily="18" charset="2"/>
              <a:ea typeface="Symbol" panose="05050102010706020507" pitchFamily="18" charset="2"/>
              <a:cs typeface="Symbol" panose="05050102010706020507" pitchFamily="18" charset="2"/>
            </a:endParaRPr>
          </a:p>
          <a:p>
            <a:pPr algn="just">
              <a:spcAft>
                <a:spcPts val="0"/>
              </a:spcAft>
            </a:pPr>
            <a:r>
              <a:rPr lang="en-GB" dirty="0">
                <a:latin typeface="Tahoma" panose="020B0604030504040204" pitchFamily="34" charset="0"/>
                <a:ea typeface="Tahoma" panose="020B0604030504040204" pitchFamily="34" charset="0"/>
              </a:rPr>
              <a:t> </a:t>
            </a:r>
            <a:endParaRPr lang="en-GB" dirty="0">
              <a:latin typeface="Calibri" panose="020F0502020204030204" pitchFamily="34" charset="0"/>
              <a:ea typeface="Tahoma" panose="020B0604030504040204" pitchFamily="34" charset="0"/>
            </a:endParaRPr>
          </a:p>
          <a:p>
            <a:pPr algn="just">
              <a:spcAft>
                <a:spcPts val="0"/>
              </a:spcAft>
            </a:pPr>
            <a:r>
              <a:rPr lang="en-GB" dirty="0">
                <a:latin typeface="Tahoma" panose="020B0604030504040204" pitchFamily="34" charset="0"/>
                <a:ea typeface="Tahoma" panose="020B0604030504040204" pitchFamily="34" charset="0"/>
              </a:rPr>
              <a:t>The crime data in the Beating Crime Plan is measured using the recorded date of the crime, when it has been checked and validated, rather than the date the crime was reported to the police. </a:t>
            </a:r>
            <a:endParaRPr lang="en-GB" dirty="0">
              <a:latin typeface="Calibri" panose="020F0502020204030204" pitchFamily="34" charset="0"/>
              <a:ea typeface="Tahoma" panose="020B0604030504040204" pitchFamily="34" charset="0"/>
            </a:endParaRPr>
          </a:p>
        </p:txBody>
      </p:sp>
      <p:pic>
        <p:nvPicPr>
          <p:cNvPr id="4" name="Picture 3">
            <a:extLst>
              <a:ext uri="{FF2B5EF4-FFF2-40B4-BE49-F238E27FC236}">
                <a16:creationId xmlns:a16="http://schemas.microsoft.com/office/drawing/2014/main" id="{95890FE3-EEFC-06EE-86AE-7B177866B556}"/>
              </a:ext>
            </a:extLst>
          </p:cNvPr>
          <p:cNvPicPr>
            <a:picLocks noChangeAspect="1"/>
          </p:cNvPicPr>
          <p:nvPr/>
        </p:nvPicPr>
        <p:blipFill>
          <a:blip r:embed="rId5"/>
          <a:stretch>
            <a:fillRect/>
          </a:stretch>
        </p:blipFill>
        <p:spPr>
          <a:xfrm>
            <a:off x="6030534" y="-30337"/>
            <a:ext cx="1646113" cy="633665"/>
          </a:xfrm>
          <a:prstGeom prst="rect">
            <a:avLst/>
          </a:prstGeom>
        </p:spPr>
      </p:pic>
    </p:spTree>
    <p:extLst>
      <p:ext uri="{BB962C8B-B14F-4D97-AF65-F5344CB8AC3E}">
        <p14:creationId xmlns:p14="http://schemas.microsoft.com/office/powerpoint/2010/main" val="1849107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05B597E-F80C-43E1-A911-54B8BF17C47E}"/>
              </a:ext>
            </a:extLst>
          </p:cNvPr>
          <p:cNvSpPr txBox="1"/>
          <p:nvPr/>
        </p:nvSpPr>
        <p:spPr>
          <a:xfrm>
            <a:off x="7498078" y="6289223"/>
            <a:ext cx="4200543" cy="523220"/>
          </a:xfrm>
          <a:prstGeom prst="rect">
            <a:avLst/>
          </a:prstGeom>
          <a:solidFill>
            <a:schemeClr val="accent1">
              <a:lumMod val="20000"/>
              <a:lumOff val="80000"/>
            </a:schemeClr>
          </a:solidFill>
        </p:spPr>
        <p:txBody>
          <a:bodyPr wrap="square" rtlCol="0">
            <a:spAutoFit/>
          </a:bodyPr>
          <a:lstStyle/>
          <a:p>
            <a:pPr algn="just"/>
            <a:r>
              <a:rPr lang="en-GB" sz="1400" dirty="0"/>
              <a:t>The force looks at crime groups based on Home Office categories to match with data published on ONS. </a:t>
            </a: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86088"/>
          </a:xfrm>
        </p:spPr>
        <p:txBody>
          <a:bodyPr>
            <a:normAutofit/>
          </a:bodyPr>
          <a:lstStyle/>
          <a:p>
            <a:r>
              <a:rPr lang="en-GB" sz="3600" dirty="0">
                <a:solidFill>
                  <a:schemeClr val="bg1"/>
                </a:solidFill>
              </a:rPr>
              <a:t>Context – All Crime</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89297" y="-118878"/>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64046" y="6530789"/>
            <a:ext cx="571649" cy="338137"/>
          </a:xfrm>
        </p:spPr>
        <p:txBody>
          <a:bodyPr>
            <a:normAutofit lnSpcReduction="10000"/>
          </a:bodyPr>
          <a:lstStyle/>
          <a:p>
            <a:r>
              <a:rPr lang="en-GB" sz="1800" dirty="0">
                <a:solidFill>
                  <a:schemeClr val="tx1"/>
                </a:solidFill>
              </a:rPr>
              <a:t>31</a:t>
            </a:r>
          </a:p>
        </p:txBody>
      </p:sp>
      <p:sp>
        <p:nvSpPr>
          <p:cNvPr id="24" name="TextBox 23">
            <a:extLst>
              <a:ext uri="{FF2B5EF4-FFF2-40B4-BE49-F238E27FC236}">
                <a16:creationId xmlns:a16="http://schemas.microsoft.com/office/drawing/2014/main" id="{A394602A-A20B-4C39-AA5F-425121330AD5}"/>
              </a:ext>
            </a:extLst>
          </p:cNvPr>
          <p:cNvSpPr txBox="1"/>
          <p:nvPr/>
        </p:nvSpPr>
        <p:spPr>
          <a:xfrm>
            <a:off x="7285098" y="2251659"/>
            <a:ext cx="4861750" cy="1600438"/>
          </a:xfrm>
          <a:prstGeom prst="rect">
            <a:avLst/>
          </a:prstGeom>
          <a:solidFill>
            <a:schemeClr val="accent1">
              <a:lumMod val="20000"/>
              <a:lumOff val="80000"/>
            </a:schemeClr>
          </a:solidFill>
        </p:spPr>
        <p:txBody>
          <a:bodyPr wrap="square" rtlCol="0">
            <a:spAutoFit/>
          </a:bodyPr>
          <a:lstStyle/>
          <a:p>
            <a:pPr algn="just"/>
            <a:r>
              <a:rPr lang="en-GB" sz="1400" dirty="0"/>
              <a:t>Recorded crime has increased by 2.7 per cent compared to the previous 12 months. Volumes have increased in most LPTs with Newcastle and Stoke South showing the most significant increases when compared to the previous year, while South Staffs, Lichfield, Stafford and Cannock have also seen crime levels increase. Stoke North, Tamworth and East Staffs showing decreasing trends.</a:t>
            </a:r>
          </a:p>
        </p:txBody>
      </p:sp>
      <p:pic>
        <p:nvPicPr>
          <p:cNvPr id="4" name="Picture 3">
            <a:extLst>
              <a:ext uri="{FF2B5EF4-FFF2-40B4-BE49-F238E27FC236}">
                <a16:creationId xmlns:a16="http://schemas.microsoft.com/office/drawing/2014/main" id="{94B2469D-2C4B-480C-B419-5460E995E2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83775" y="794128"/>
            <a:ext cx="4885454" cy="1319919"/>
          </a:xfrm>
          <a:prstGeom prst="rect">
            <a:avLst/>
          </a:prstGeom>
        </p:spPr>
      </p:pic>
      <p:sp>
        <p:nvSpPr>
          <p:cNvPr id="21" name="TextBox 20">
            <a:extLst>
              <a:ext uri="{FF2B5EF4-FFF2-40B4-BE49-F238E27FC236}">
                <a16:creationId xmlns:a16="http://schemas.microsoft.com/office/drawing/2014/main" id="{5BB22B71-36A1-4709-A661-F6A675EFB1FD}"/>
              </a:ext>
            </a:extLst>
          </p:cNvPr>
          <p:cNvSpPr txBox="1"/>
          <p:nvPr/>
        </p:nvSpPr>
        <p:spPr>
          <a:xfrm>
            <a:off x="2252410" y="6445941"/>
            <a:ext cx="1204176" cy="253916"/>
          </a:xfrm>
          <a:prstGeom prst="rect">
            <a:avLst/>
          </a:prstGeom>
          <a:noFill/>
        </p:spPr>
        <p:txBody>
          <a:bodyPr wrap="none" rtlCol="0">
            <a:spAutoFit/>
          </a:bodyPr>
          <a:lstStyle/>
          <a:p>
            <a:r>
              <a:rPr lang="en-GB" sz="1050" i="1" dirty="0">
                <a:solidFill>
                  <a:schemeClr val="accent1">
                    <a:lumMod val="75000"/>
                  </a:schemeClr>
                </a:solidFill>
              </a:rPr>
              <a:t>Used from April 23</a:t>
            </a:r>
          </a:p>
        </p:txBody>
      </p:sp>
      <p:sp>
        <p:nvSpPr>
          <p:cNvPr id="23" name="TextBox 22">
            <a:extLst>
              <a:ext uri="{FF2B5EF4-FFF2-40B4-BE49-F238E27FC236}">
                <a16:creationId xmlns:a16="http://schemas.microsoft.com/office/drawing/2014/main" id="{482E48C9-3D28-4A0B-864C-1AE021D5B712}"/>
              </a:ext>
            </a:extLst>
          </p:cNvPr>
          <p:cNvSpPr txBox="1"/>
          <p:nvPr/>
        </p:nvSpPr>
        <p:spPr>
          <a:xfrm>
            <a:off x="1010603" y="6267150"/>
            <a:ext cx="1204176" cy="253916"/>
          </a:xfrm>
          <a:prstGeom prst="rect">
            <a:avLst/>
          </a:prstGeom>
          <a:noFill/>
        </p:spPr>
        <p:txBody>
          <a:bodyPr wrap="none" rtlCol="0">
            <a:spAutoFit/>
          </a:bodyPr>
          <a:lstStyle/>
          <a:p>
            <a:r>
              <a:rPr lang="en-GB" sz="1050" i="1" dirty="0">
                <a:solidFill>
                  <a:schemeClr val="accent1">
                    <a:lumMod val="75000"/>
                  </a:schemeClr>
                </a:solidFill>
              </a:rPr>
              <a:t>Used from April 23</a:t>
            </a:r>
          </a:p>
        </p:txBody>
      </p:sp>
      <p:sp>
        <p:nvSpPr>
          <p:cNvPr id="27" name="TextBox 26">
            <a:extLst>
              <a:ext uri="{FF2B5EF4-FFF2-40B4-BE49-F238E27FC236}">
                <a16:creationId xmlns:a16="http://schemas.microsoft.com/office/drawing/2014/main" id="{969ACE86-5AEB-4E98-AE24-6AB25C4577E8}"/>
              </a:ext>
            </a:extLst>
          </p:cNvPr>
          <p:cNvSpPr txBox="1"/>
          <p:nvPr/>
        </p:nvSpPr>
        <p:spPr>
          <a:xfrm>
            <a:off x="1786266" y="3223189"/>
            <a:ext cx="1779654" cy="253916"/>
          </a:xfrm>
          <a:prstGeom prst="rect">
            <a:avLst/>
          </a:prstGeom>
          <a:noFill/>
        </p:spPr>
        <p:txBody>
          <a:bodyPr wrap="none" rtlCol="0">
            <a:spAutoFit/>
          </a:bodyPr>
          <a:lstStyle/>
          <a:p>
            <a:r>
              <a:rPr lang="en-GB" sz="1050" i="1" dirty="0">
                <a:solidFill>
                  <a:schemeClr val="accent1">
                    <a:lumMod val="75000"/>
                  </a:schemeClr>
                </a:solidFill>
              </a:rPr>
              <a:t>Offences added from April 24</a:t>
            </a:r>
          </a:p>
        </p:txBody>
      </p:sp>
      <p:sp>
        <p:nvSpPr>
          <p:cNvPr id="6" name="TextBox 5">
            <a:extLst>
              <a:ext uri="{FF2B5EF4-FFF2-40B4-BE49-F238E27FC236}">
                <a16:creationId xmlns:a16="http://schemas.microsoft.com/office/drawing/2014/main" id="{C20C6701-6B89-B723-4D55-22E3518C5EB0}"/>
              </a:ext>
            </a:extLst>
          </p:cNvPr>
          <p:cNvSpPr txBox="1"/>
          <p:nvPr/>
        </p:nvSpPr>
        <p:spPr>
          <a:xfrm>
            <a:off x="2184817" y="1906266"/>
            <a:ext cx="1779654" cy="253916"/>
          </a:xfrm>
          <a:prstGeom prst="rect">
            <a:avLst/>
          </a:prstGeom>
          <a:noFill/>
        </p:spPr>
        <p:txBody>
          <a:bodyPr wrap="none" rtlCol="0">
            <a:spAutoFit/>
          </a:bodyPr>
          <a:lstStyle/>
          <a:p>
            <a:r>
              <a:rPr lang="en-GB" sz="1050" i="1" dirty="0">
                <a:solidFill>
                  <a:schemeClr val="accent1">
                    <a:lumMod val="75000"/>
                  </a:schemeClr>
                </a:solidFill>
              </a:rPr>
              <a:t>Offences added from April 25</a:t>
            </a:r>
          </a:p>
        </p:txBody>
      </p:sp>
      <p:sp>
        <p:nvSpPr>
          <p:cNvPr id="7" name="TextBox 6">
            <a:extLst>
              <a:ext uri="{FF2B5EF4-FFF2-40B4-BE49-F238E27FC236}">
                <a16:creationId xmlns:a16="http://schemas.microsoft.com/office/drawing/2014/main" id="{AD49B368-DD1D-366B-3135-B854D7F3A49F}"/>
              </a:ext>
            </a:extLst>
          </p:cNvPr>
          <p:cNvSpPr txBox="1"/>
          <p:nvPr/>
        </p:nvSpPr>
        <p:spPr>
          <a:xfrm>
            <a:off x="1639029" y="1341233"/>
            <a:ext cx="1962397" cy="253916"/>
          </a:xfrm>
          <a:prstGeom prst="rect">
            <a:avLst/>
          </a:prstGeom>
          <a:noFill/>
        </p:spPr>
        <p:txBody>
          <a:bodyPr wrap="none" rtlCol="0">
            <a:spAutoFit/>
          </a:bodyPr>
          <a:lstStyle/>
          <a:p>
            <a:r>
              <a:rPr lang="en-GB" sz="1050" i="1" dirty="0">
                <a:solidFill>
                  <a:schemeClr val="accent1">
                    <a:lumMod val="75000"/>
                  </a:schemeClr>
                </a:solidFill>
              </a:rPr>
              <a:t>Offences added from October 24</a:t>
            </a:r>
          </a:p>
        </p:txBody>
      </p:sp>
      <p:pic>
        <p:nvPicPr>
          <p:cNvPr id="3" name="Picture 2">
            <a:extLst>
              <a:ext uri="{FF2B5EF4-FFF2-40B4-BE49-F238E27FC236}">
                <a16:creationId xmlns:a16="http://schemas.microsoft.com/office/drawing/2014/main" id="{BFA8996A-5B22-59CC-95F4-587018DE2B97}"/>
              </a:ext>
            </a:extLst>
          </p:cNvPr>
          <p:cNvPicPr>
            <a:picLocks noChangeAspect="1"/>
          </p:cNvPicPr>
          <p:nvPr/>
        </p:nvPicPr>
        <p:blipFill>
          <a:blip r:embed="rId6"/>
          <a:stretch>
            <a:fillRect/>
          </a:stretch>
        </p:blipFill>
        <p:spPr>
          <a:xfrm>
            <a:off x="5790233" y="-30337"/>
            <a:ext cx="1646113" cy="633665"/>
          </a:xfrm>
          <a:prstGeom prst="rect">
            <a:avLst/>
          </a:prstGeom>
        </p:spPr>
      </p:pic>
      <p:pic>
        <p:nvPicPr>
          <p:cNvPr id="9" name="Picture 8">
            <a:extLst>
              <a:ext uri="{FF2B5EF4-FFF2-40B4-BE49-F238E27FC236}">
                <a16:creationId xmlns:a16="http://schemas.microsoft.com/office/drawing/2014/main" id="{5AA80CB3-8EEB-513B-BC3F-9256A2D45F17}"/>
              </a:ext>
            </a:extLst>
          </p:cNvPr>
          <p:cNvPicPr>
            <a:picLocks noChangeAspect="1"/>
          </p:cNvPicPr>
          <p:nvPr/>
        </p:nvPicPr>
        <p:blipFill>
          <a:blip r:embed="rId7"/>
          <a:stretch>
            <a:fillRect/>
          </a:stretch>
        </p:blipFill>
        <p:spPr>
          <a:xfrm>
            <a:off x="249288" y="713305"/>
            <a:ext cx="6811716" cy="6063074"/>
          </a:xfrm>
          <a:prstGeom prst="rect">
            <a:avLst/>
          </a:prstGeom>
        </p:spPr>
      </p:pic>
      <p:sp>
        <p:nvSpPr>
          <p:cNvPr id="18" name="TextBox 17">
            <a:extLst>
              <a:ext uri="{FF2B5EF4-FFF2-40B4-BE49-F238E27FC236}">
                <a16:creationId xmlns:a16="http://schemas.microsoft.com/office/drawing/2014/main" id="{F845ED32-0985-47B7-BA15-2D7D0CCB7AD2}"/>
              </a:ext>
            </a:extLst>
          </p:cNvPr>
          <p:cNvSpPr txBox="1"/>
          <p:nvPr/>
        </p:nvSpPr>
        <p:spPr>
          <a:xfrm>
            <a:off x="261436" y="770176"/>
            <a:ext cx="2702510" cy="276999"/>
          </a:xfrm>
          <a:prstGeom prst="rect">
            <a:avLst/>
          </a:prstGeom>
          <a:solidFill>
            <a:schemeClr val="bg1"/>
          </a:solidFill>
        </p:spPr>
        <p:txBody>
          <a:bodyPr wrap="square" rtlCol="0">
            <a:spAutoFit/>
          </a:bodyPr>
          <a:lstStyle/>
          <a:p>
            <a:r>
              <a:rPr lang="en-GB" sz="1200" dirty="0"/>
              <a:t>Home Office Offence Groups Level 2 &amp; 3</a:t>
            </a:r>
          </a:p>
        </p:txBody>
      </p:sp>
      <p:pic>
        <p:nvPicPr>
          <p:cNvPr id="16" name="Picture 15">
            <a:extLst>
              <a:ext uri="{FF2B5EF4-FFF2-40B4-BE49-F238E27FC236}">
                <a16:creationId xmlns:a16="http://schemas.microsoft.com/office/drawing/2014/main" id="{3FD1D09D-299C-1BF8-4EF7-B2404C2D2D86}"/>
              </a:ext>
            </a:extLst>
          </p:cNvPr>
          <p:cNvPicPr>
            <a:picLocks noChangeAspect="1"/>
          </p:cNvPicPr>
          <p:nvPr/>
        </p:nvPicPr>
        <p:blipFill>
          <a:blip r:embed="rId8"/>
          <a:stretch>
            <a:fillRect/>
          </a:stretch>
        </p:blipFill>
        <p:spPr>
          <a:xfrm>
            <a:off x="7300538" y="3852097"/>
            <a:ext cx="4830870" cy="2380643"/>
          </a:xfrm>
          <a:prstGeom prst="rect">
            <a:avLst/>
          </a:prstGeom>
        </p:spPr>
      </p:pic>
      <p:sp>
        <p:nvSpPr>
          <p:cNvPr id="28" name="TextBox 27">
            <a:extLst>
              <a:ext uri="{FF2B5EF4-FFF2-40B4-BE49-F238E27FC236}">
                <a16:creationId xmlns:a16="http://schemas.microsoft.com/office/drawing/2014/main" id="{39EC7D04-D689-5CB1-B429-C4771DEEAE82}"/>
              </a:ext>
            </a:extLst>
          </p:cNvPr>
          <p:cNvSpPr txBox="1"/>
          <p:nvPr/>
        </p:nvSpPr>
        <p:spPr>
          <a:xfrm>
            <a:off x="1603523" y="1779308"/>
            <a:ext cx="1962397" cy="253916"/>
          </a:xfrm>
          <a:prstGeom prst="rect">
            <a:avLst/>
          </a:prstGeom>
          <a:noFill/>
        </p:spPr>
        <p:txBody>
          <a:bodyPr wrap="none" rtlCol="0">
            <a:spAutoFit/>
          </a:bodyPr>
          <a:lstStyle/>
          <a:p>
            <a:r>
              <a:rPr lang="en-GB" sz="1050" i="1" dirty="0">
                <a:solidFill>
                  <a:schemeClr val="accent1">
                    <a:lumMod val="75000"/>
                  </a:schemeClr>
                </a:solidFill>
              </a:rPr>
              <a:t>Offences added from October 24</a:t>
            </a:r>
          </a:p>
        </p:txBody>
      </p:sp>
      <p:sp>
        <p:nvSpPr>
          <p:cNvPr id="29" name="TextBox 28">
            <a:extLst>
              <a:ext uri="{FF2B5EF4-FFF2-40B4-BE49-F238E27FC236}">
                <a16:creationId xmlns:a16="http://schemas.microsoft.com/office/drawing/2014/main" id="{0D143874-E1BB-5B06-4E36-144E9CF31D1E}"/>
              </a:ext>
            </a:extLst>
          </p:cNvPr>
          <p:cNvSpPr txBox="1"/>
          <p:nvPr/>
        </p:nvSpPr>
        <p:spPr>
          <a:xfrm>
            <a:off x="2106507" y="1261283"/>
            <a:ext cx="1779654" cy="253916"/>
          </a:xfrm>
          <a:prstGeom prst="rect">
            <a:avLst/>
          </a:prstGeom>
          <a:noFill/>
        </p:spPr>
        <p:txBody>
          <a:bodyPr wrap="none" rtlCol="0">
            <a:spAutoFit/>
          </a:bodyPr>
          <a:lstStyle/>
          <a:p>
            <a:r>
              <a:rPr lang="en-GB" sz="1050" i="1" dirty="0">
                <a:solidFill>
                  <a:schemeClr val="accent1">
                    <a:lumMod val="75000"/>
                  </a:schemeClr>
                </a:solidFill>
              </a:rPr>
              <a:t>Offences added from April 25</a:t>
            </a:r>
          </a:p>
        </p:txBody>
      </p:sp>
      <p:sp>
        <p:nvSpPr>
          <p:cNvPr id="30" name="TextBox 29">
            <a:extLst>
              <a:ext uri="{FF2B5EF4-FFF2-40B4-BE49-F238E27FC236}">
                <a16:creationId xmlns:a16="http://schemas.microsoft.com/office/drawing/2014/main" id="{1D2DAF18-DBAD-6615-D88C-CBF70EC94AA0}"/>
              </a:ext>
            </a:extLst>
          </p:cNvPr>
          <p:cNvSpPr txBox="1"/>
          <p:nvPr/>
        </p:nvSpPr>
        <p:spPr>
          <a:xfrm>
            <a:off x="1876196" y="2748185"/>
            <a:ext cx="1779654" cy="253916"/>
          </a:xfrm>
          <a:prstGeom prst="rect">
            <a:avLst/>
          </a:prstGeom>
          <a:noFill/>
        </p:spPr>
        <p:txBody>
          <a:bodyPr wrap="none" rtlCol="0">
            <a:spAutoFit/>
          </a:bodyPr>
          <a:lstStyle/>
          <a:p>
            <a:r>
              <a:rPr lang="en-GB" sz="1050" i="1" dirty="0">
                <a:solidFill>
                  <a:schemeClr val="accent1">
                    <a:lumMod val="75000"/>
                  </a:schemeClr>
                </a:solidFill>
              </a:rPr>
              <a:t>Offences added from April 24</a:t>
            </a:r>
          </a:p>
        </p:txBody>
      </p:sp>
      <p:sp>
        <p:nvSpPr>
          <p:cNvPr id="31" name="TextBox 30">
            <a:extLst>
              <a:ext uri="{FF2B5EF4-FFF2-40B4-BE49-F238E27FC236}">
                <a16:creationId xmlns:a16="http://schemas.microsoft.com/office/drawing/2014/main" id="{7395E903-0530-2C5A-3FE7-9FD63DE18E46}"/>
              </a:ext>
            </a:extLst>
          </p:cNvPr>
          <p:cNvSpPr txBox="1"/>
          <p:nvPr/>
        </p:nvSpPr>
        <p:spPr>
          <a:xfrm>
            <a:off x="1366422" y="5874359"/>
            <a:ext cx="1204176" cy="253916"/>
          </a:xfrm>
          <a:prstGeom prst="rect">
            <a:avLst/>
          </a:prstGeom>
          <a:noFill/>
        </p:spPr>
        <p:txBody>
          <a:bodyPr wrap="none" rtlCol="0">
            <a:spAutoFit/>
          </a:bodyPr>
          <a:lstStyle/>
          <a:p>
            <a:r>
              <a:rPr lang="en-GB" sz="1050" i="1" dirty="0">
                <a:solidFill>
                  <a:schemeClr val="accent1">
                    <a:lumMod val="75000"/>
                  </a:schemeClr>
                </a:solidFill>
              </a:rPr>
              <a:t>Used from April 23</a:t>
            </a:r>
          </a:p>
        </p:txBody>
      </p:sp>
      <p:sp>
        <p:nvSpPr>
          <p:cNvPr id="32" name="TextBox 31">
            <a:extLst>
              <a:ext uri="{FF2B5EF4-FFF2-40B4-BE49-F238E27FC236}">
                <a16:creationId xmlns:a16="http://schemas.microsoft.com/office/drawing/2014/main" id="{7548EC80-7C45-B4F7-5709-64B5C29AD970}"/>
              </a:ext>
            </a:extLst>
          </p:cNvPr>
          <p:cNvSpPr txBox="1"/>
          <p:nvPr/>
        </p:nvSpPr>
        <p:spPr>
          <a:xfrm>
            <a:off x="2217798" y="6039578"/>
            <a:ext cx="1204176" cy="253916"/>
          </a:xfrm>
          <a:prstGeom prst="rect">
            <a:avLst/>
          </a:prstGeom>
          <a:noFill/>
        </p:spPr>
        <p:txBody>
          <a:bodyPr wrap="none" rtlCol="0">
            <a:spAutoFit/>
          </a:bodyPr>
          <a:lstStyle/>
          <a:p>
            <a:r>
              <a:rPr lang="en-GB" sz="1050" i="1" dirty="0">
                <a:solidFill>
                  <a:schemeClr val="accent1">
                    <a:lumMod val="75000"/>
                  </a:schemeClr>
                </a:solidFill>
              </a:rPr>
              <a:t>Used from April 23</a:t>
            </a:r>
          </a:p>
        </p:txBody>
      </p:sp>
    </p:spTree>
    <p:extLst>
      <p:ext uri="{BB962C8B-B14F-4D97-AF65-F5344CB8AC3E}">
        <p14:creationId xmlns:p14="http://schemas.microsoft.com/office/powerpoint/2010/main" val="3957959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83217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86088"/>
          </a:xfrm>
        </p:spPr>
        <p:txBody>
          <a:bodyPr>
            <a:normAutofit fontScale="90000"/>
          </a:bodyPr>
          <a:lstStyle/>
          <a:p>
            <a:r>
              <a:rPr lang="en-GB" sz="3600" dirty="0">
                <a:solidFill>
                  <a:schemeClr val="bg1"/>
                </a:solidFill>
              </a:rPr>
              <a:t>6.1 Reduce murder and other homicide </a:t>
            </a:r>
            <a:br>
              <a:rPr lang="en-GB" sz="3200" dirty="0">
                <a:solidFill>
                  <a:schemeClr val="bg1"/>
                </a:solidFill>
              </a:rPr>
            </a:br>
            <a:r>
              <a:rPr lang="en-GB" sz="3200" dirty="0">
                <a:solidFill>
                  <a:schemeClr val="bg1"/>
                </a:solidFill>
              </a:rPr>
              <a:t>(NCPM)</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65632" y="86450"/>
            <a:ext cx="174346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430401"/>
            <a:ext cx="571649" cy="338137"/>
          </a:xfrm>
        </p:spPr>
        <p:txBody>
          <a:bodyPr>
            <a:normAutofit lnSpcReduction="10000"/>
          </a:bodyPr>
          <a:lstStyle/>
          <a:p>
            <a:r>
              <a:rPr lang="en-GB" sz="1800" dirty="0">
                <a:solidFill>
                  <a:schemeClr val="tx1"/>
                </a:solidFill>
              </a:rPr>
              <a:t>32</a:t>
            </a:r>
          </a:p>
        </p:txBody>
      </p:sp>
      <p:pic>
        <p:nvPicPr>
          <p:cNvPr id="4" name="Picture 3">
            <a:extLst>
              <a:ext uri="{FF2B5EF4-FFF2-40B4-BE49-F238E27FC236}">
                <a16:creationId xmlns:a16="http://schemas.microsoft.com/office/drawing/2014/main" id="{CBCDB706-2687-46EC-AC42-1C66B25A09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0447" y="3571853"/>
            <a:ext cx="7043344" cy="1234814"/>
          </a:xfrm>
          <a:prstGeom prst="rect">
            <a:avLst/>
          </a:prstGeom>
        </p:spPr>
      </p:pic>
      <p:sp>
        <p:nvSpPr>
          <p:cNvPr id="11" name="Text Box 2">
            <a:extLst>
              <a:ext uri="{FF2B5EF4-FFF2-40B4-BE49-F238E27FC236}">
                <a16:creationId xmlns:a16="http://schemas.microsoft.com/office/drawing/2014/main" id="{DF79A9C7-5B70-4F06-92FD-DE129FEEC5FB}"/>
              </a:ext>
            </a:extLst>
          </p:cNvPr>
          <p:cNvSpPr txBox="1">
            <a:spLocks noChangeArrowheads="1"/>
          </p:cNvSpPr>
          <p:nvPr/>
        </p:nvSpPr>
        <p:spPr bwMode="auto">
          <a:xfrm rot="-5400000">
            <a:off x="7567913" y="2605438"/>
            <a:ext cx="908938" cy="306387"/>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EF177D11-9CFA-434F-A04B-E3B341D4647D}"/>
              </a:ext>
            </a:extLst>
          </p:cNvPr>
          <p:cNvSpPr>
            <a:spLocks noChangeArrowheads="1"/>
          </p:cNvSpPr>
          <p:nvPr/>
        </p:nvSpPr>
        <p:spPr bwMode="auto">
          <a:xfrm>
            <a:off x="8175576" y="2312355"/>
            <a:ext cx="4014242" cy="892552"/>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Definition in the National Beating Crime Plan</a:t>
            </a:r>
            <a:r>
              <a:rPr kumimoji="0" lang="de-DE"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kumimoji="0" lang="de-DE" altLang="en-US" sz="11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1100" b="1"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Homicide</a:t>
            </a:r>
            <a:r>
              <a:rPr lang="en-GB" alt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kumimoji="0" lang="en-US"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the killing of a person at the hand of another.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id="{88E55E06-6190-45B9-8255-DF3A73D3ADC7}"/>
              </a:ext>
            </a:extLst>
          </p:cNvPr>
          <p:cNvSpPr/>
          <p:nvPr/>
        </p:nvSpPr>
        <p:spPr>
          <a:xfrm>
            <a:off x="93140" y="846004"/>
            <a:ext cx="11927865" cy="1384995"/>
          </a:xfrm>
          <a:prstGeom prst="rect">
            <a:avLst/>
          </a:prstGeom>
        </p:spPr>
        <p:txBody>
          <a:bodyPr wrap="square">
            <a:spAutoFit/>
          </a:bodyPr>
          <a:lstStyle/>
          <a:p>
            <a:pPr algn="just">
              <a:spcAft>
                <a:spcPts val="0"/>
              </a:spcAft>
            </a:pPr>
            <a:r>
              <a:rPr lang="en-GB" sz="1400" dirty="0">
                <a:ea typeface="Tahoma" panose="020B0604030504040204" pitchFamily="34" charset="0"/>
              </a:rPr>
              <a:t>Murders have a devastating impact on the victim’s family and the wider community. Murders across Staffordshire are predominantly committed by people who know the victim. We have experienced a broad range of murders that range from domestic murder, child murder to drug/criminal dispute related murder. Alcohol, drug misuse and mental health are common factors in murder investigations. Many of these murders are the result of broader social issues and require a long-term holistic approach to breaking the generational cycle of violence. Staffordshire Police, together with the Staffordshire Commissioner’s Office, local authorities, health trusts, education, Probation and the voluntary sector have established a Staffordshire and Stoke-on-Trent Violence Reduction Alliance to tackle violence at the root cause.</a:t>
            </a:r>
          </a:p>
        </p:txBody>
      </p:sp>
      <p:pic>
        <p:nvPicPr>
          <p:cNvPr id="20" name="Picture 19">
            <a:extLst>
              <a:ext uri="{FF2B5EF4-FFF2-40B4-BE49-F238E27FC236}">
                <a16:creationId xmlns:a16="http://schemas.microsoft.com/office/drawing/2014/main" id="{7FF9985F-1F32-4839-AE19-1F649F1CB0D0}"/>
              </a:ext>
            </a:extLst>
          </p:cNvPr>
          <p:cNvPicPr/>
          <p:nvPr/>
        </p:nvPicPr>
        <p:blipFill>
          <a:blip r:embed="rId6">
            <a:extLst>
              <a:ext uri="{28A0092B-C50C-407E-A947-70E740481C1C}">
                <a14:useLocalDpi xmlns:a14="http://schemas.microsoft.com/office/drawing/2010/main" val="0"/>
              </a:ext>
            </a:extLst>
          </a:blip>
          <a:srcRect/>
          <a:stretch/>
        </p:blipFill>
        <p:spPr bwMode="auto">
          <a:xfrm>
            <a:off x="214997" y="2213501"/>
            <a:ext cx="7345319" cy="1090259"/>
          </a:xfrm>
          <a:prstGeom prst="rect">
            <a:avLst/>
          </a:prstGeom>
          <a:ln>
            <a:noFill/>
          </a:ln>
          <a:extLst>
            <a:ext uri="{53640926-AAD7-44D8-BBD7-CCE9431645EC}">
              <a14:shadowObscured xmlns:a14="http://schemas.microsoft.com/office/drawing/2010/main"/>
            </a:ext>
          </a:extLst>
        </p:spPr>
      </p:pic>
      <p:sp>
        <p:nvSpPr>
          <p:cNvPr id="23" name="Rectangle 7">
            <a:extLst>
              <a:ext uri="{FF2B5EF4-FFF2-40B4-BE49-F238E27FC236}">
                <a16:creationId xmlns:a16="http://schemas.microsoft.com/office/drawing/2014/main" id="{AABE1851-9CAF-4814-8E78-02DFDEE5B9A9}"/>
              </a:ext>
            </a:extLst>
          </p:cNvPr>
          <p:cNvSpPr>
            <a:spLocks noChangeArrowheads="1"/>
          </p:cNvSpPr>
          <p:nvPr/>
        </p:nvSpPr>
        <p:spPr bwMode="auto">
          <a:xfrm>
            <a:off x="4757967" y="5084685"/>
            <a:ext cx="28511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GB" sz="1400" dirty="0"/>
              <a:t>Domestic homicides have reduced also remained stable compared to the previous year. They account for 22 per cent in the last 12 months, which is the same proportion as the previous 12 months. </a:t>
            </a:r>
          </a:p>
        </p:txBody>
      </p:sp>
      <p:pic>
        <p:nvPicPr>
          <p:cNvPr id="6" name="Picture 5">
            <a:extLst>
              <a:ext uri="{FF2B5EF4-FFF2-40B4-BE49-F238E27FC236}">
                <a16:creationId xmlns:a16="http://schemas.microsoft.com/office/drawing/2014/main" id="{E622CA24-D5F7-407D-B48A-0D74E217BA7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609071" y="5875844"/>
            <a:ext cx="1944243" cy="881500"/>
          </a:xfrm>
          <a:prstGeom prst="rect">
            <a:avLst/>
          </a:prstGeom>
        </p:spPr>
      </p:pic>
      <p:sp>
        <p:nvSpPr>
          <p:cNvPr id="22" name="Rectangle 7">
            <a:extLst>
              <a:ext uri="{FF2B5EF4-FFF2-40B4-BE49-F238E27FC236}">
                <a16:creationId xmlns:a16="http://schemas.microsoft.com/office/drawing/2014/main" id="{5598B3AD-4726-4AEF-9655-279353D4D376}"/>
              </a:ext>
            </a:extLst>
          </p:cNvPr>
          <p:cNvSpPr>
            <a:spLocks noChangeArrowheads="1"/>
          </p:cNvSpPr>
          <p:nvPr/>
        </p:nvSpPr>
        <p:spPr bwMode="auto">
          <a:xfrm>
            <a:off x="56317" y="5099623"/>
            <a:ext cx="254762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GB" sz="1400" dirty="0"/>
              <a:t>Non-domestic homicides have remained stable compared to the previous year. They account for 78 per cent in the last 12 months, which is the same proportion as the previous 12 months. </a:t>
            </a:r>
          </a:p>
        </p:txBody>
      </p:sp>
      <p:pic>
        <p:nvPicPr>
          <p:cNvPr id="7" name="Picture 6">
            <a:extLst>
              <a:ext uri="{FF2B5EF4-FFF2-40B4-BE49-F238E27FC236}">
                <a16:creationId xmlns:a16="http://schemas.microsoft.com/office/drawing/2014/main" id="{0A7713A1-876F-455C-B149-8D028945723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612933" y="4921974"/>
            <a:ext cx="2145034" cy="976675"/>
          </a:xfrm>
          <a:prstGeom prst="rect">
            <a:avLst/>
          </a:prstGeom>
        </p:spPr>
      </p:pic>
      <p:pic>
        <p:nvPicPr>
          <p:cNvPr id="8" name="Picture 7">
            <a:extLst>
              <a:ext uri="{FF2B5EF4-FFF2-40B4-BE49-F238E27FC236}">
                <a16:creationId xmlns:a16="http://schemas.microsoft.com/office/drawing/2014/main" id="{08A33954-2B98-4C94-9584-9E6AD2371BF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791997" y="3290738"/>
            <a:ext cx="4288118" cy="2457327"/>
          </a:xfrm>
          <a:prstGeom prst="rect">
            <a:avLst/>
          </a:prstGeom>
        </p:spPr>
      </p:pic>
      <p:pic>
        <p:nvPicPr>
          <p:cNvPr id="5" name="Picture 4">
            <a:extLst>
              <a:ext uri="{FF2B5EF4-FFF2-40B4-BE49-F238E27FC236}">
                <a16:creationId xmlns:a16="http://schemas.microsoft.com/office/drawing/2014/main" id="{7B56A871-335F-4200-B919-24B8F49E07CC}"/>
              </a:ext>
            </a:extLst>
          </p:cNvPr>
          <p:cNvPicPr>
            <a:picLocks noChangeAspect="1"/>
          </p:cNvPicPr>
          <p:nvPr/>
        </p:nvPicPr>
        <p:blipFill>
          <a:blip r:embed="rId10"/>
          <a:stretch>
            <a:fillRect/>
          </a:stretch>
        </p:blipFill>
        <p:spPr>
          <a:xfrm>
            <a:off x="93140" y="3390313"/>
            <a:ext cx="1238250" cy="228600"/>
          </a:xfrm>
          <a:prstGeom prst="rect">
            <a:avLst/>
          </a:prstGeom>
        </p:spPr>
      </p:pic>
      <p:pic>
        <p:nvPicPr>
          <p:cNvPr id="3" name="Picture 2">
            <a:extLst>
              <a:ext uri="{FF2B5EF4-FFF2-40B4-BE49-F238E27FC236}">
                <a16:creationId xmlns:a16="http://schemas.microsoft.com/office/drawing/2014/main" id="{86E371F8-159E-6F77-832B-2EB7184A18FB}"/>
              </a:ext>
            </a:extLst>
          </p:cNvPr>
          <p:cNvPicPr>
            <a:picLocks noChangeAspect="1"/>
          </p:cNvPicPr>
          <p:nvPr/>
        </p:nvPicPr>
        <p:blipFill>
          <a:blip r:embed="rId11"/>
          <a:stretch>
            <a:fillRect/>
          </a:stretch>
        </p:blipFill>
        <p:spPr>
          <a:xfrm>
            <a:off x="6945236" y="-30337"/>
            <a:ext cx="1646113" cy="633665"/>
          </a:xfrm>
          <a:prstGeom prst="rect">
            <a:avLst/>
          </a:prstGeom>
        </p:spPr>
      </p:pic>
    </p:spTree>
    <p:extLst>
      <p:ext uri="{BB962C8B-B14F-4D97-AF65-F5344CB8AC3E}">
        <p14:creationId xmlns:p14="http://schemas.microsoft.com/office/powerpoint/2010/main" val="377558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6.2 Reduce Serious Violence (NCPM)</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43323" y="88734"/>
            <a:ext cx="1852744"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430401"/>
            <a:ext cx="571649" cy="338137"/>
          </a:xfrm>
        </p:spPr>
        <p:txBody>
          <a:bodyPr>
            <a:normAutofit lnSpcReduction="10000"/>
          </a:bodyPr>
          <a:lstStyle/>
          <a:p>
            <a:r>
              <a:rPr lang="en-GB" sz="1800" dirty="0">
                <a:solidFill>
                  <a:schemeClr val="tx1"/>
                </a:solidFill>
              </a:rPr>
              <a:t>33</a:t>
            </a:r>
          </a:p>
        </p:txBody>
      </p:sp>
      <p:sp>
        <p:nvSpPr>
          <p:cNvPr id="18" name="TextBox 17">
            <a:extLst>
              <a:ext uri="{FF2B5EF4-FFF2-40B4-BE49-F238E27FC236}">
                <a16:creationId xmlns:a16="http://schemas.microsoft.com/office/drawing/2014/main" id="{EF89F184-3E35-4A67-91E5-AF19E3C7FF19}"/>
              </a:ext>
            </a:extLst>
          </p:cNvPr>
          <p:cNvSpPr txBox="1"/>
          <p:nvPr/>
        </p:nvSpPr>
        <p:spPr>
          <a:xfrm rot="16200000">
            <a:off x="-538100" y="2099946"/>
            <a:ext cx="1910428" cy="707886"/>
          </a:xfrm>
          <a:prstGeom prst="rect">
            <a:avLst/>
          </a:prstGeom>
          <a:solidFill>
            <a:schemeClr val="accent1">
              <a:lumMod val="40000"/>
              <a:lumOff val="60000"/>
            </a:schemeClr>
          </a:solidFill>
        </p:spPr>
        <p:txBody>
          <a:bodyPr wrap="square" rtlCol="0">
            <a:spAutoFit/>
          </a:bodyPr>
          <a:lstStyle/>
          <a:p>
            <a:r>
              <a:rPr lang="en-GB" sz="1600" dirty="0"/>
              <a:t>Knife Crime </a:t>
            </a:r>
          </a:p>
          <a:p>
            <a:r>
              <a:rPr lang="en-GB" sz="1200" dirty="0"/>
              <a:t>(DCPP definition – part of Serious Violence)</a:t>
            </a:r>
          </a:p>
        </p:txBody>
      </p:sp>
      <p:sp>
        <p:nvSpPr>
          <p:cNvPr id="19" name="TextBox 18">
            <a:extLst>
              <a:ext uri="{FF2B5EF4-FFF2-40B4-BE49-F238E27FC236}">
                <a16:creationId xmlns:a16="http://schemas.microsoft.com/office/drawing/2014/main" id="{5F3522CF-D715-4369-A2A2-42CD18C9E981}"/>
              </a:ext>
            </a:extLst>
          </p:cNvPr>
          <p:cNvSpPr txBox="1"/>
          <p:nvPr/>
        </p:nvSpPr>
        <p:spPr>
          <a:xfrm rot="16200000">
            <a:off x="-643089" y="5423114"/>
            <a:ext cx="2120404" cy="707886"/>
          </a:xfrm>
          <a:prstGeom prst="rect">
            <a:avLst/>
          </a:prstGeom>
          <a:solidFill>
            <a:schemeClr val="accent1">
              <a:lumMod val="40000"/>
              <a:lumOff val="60000"/>
            </a:schemeClr>
          </a:solidFill>
        </p:spPr>
        <p:txBody>
          <a:bodyPr wrap="square" rtlCol="0">
            <a:spAutoFit/>
          </a:bodyPr>
          <a:lstStyle/>
          <a:p>
            <a:r>
              <a:rPr lang="en-GB" sz="1600" dirty="0"/>
              <a:t>Gun Crime</a:t>
            </a:r>
          </a:p>
          <a:p>
            <a:r>
              <a:rPr lang="en-GB" sz="1200" dirty="0"/>
              <a:t>(DCPP definition – part of Serious Violence)</a:t>
            </a:r>
          </a:p>
        </p:txBody>
      </p:sp>
      <p:pic>
        <p:nvPicPr>
          <p:cNvPr id="4" name="Picture 3">
            <a:extLst>
              <a:ext uri="{FF2B5EF4-FFF2-40B4-BE49-F238E27FC236}">
                <a16:creationId xmlns:a16="http://schemas.microsoft.com/office/drawing/2014/main" id="{F0259022-0BBE-4B4C-8078-8E2C95ECE6C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1056" y="1554276"/>
            <a:ext cx="5378853" cy="1724740"/>
          </a:xfrm>
          <a:prstGeom prst="rect">
            <a:avLst/>
          </a:prstGeom>
        </p:spPr>
      </p:pic>
      <p:pic>
        <p:nvPicPr>
          <p:cNvPr id="6" name="Picture 5">
            <a:extLst>
              <a:ext uri="{FF2B5EF4-FFF2-40B4-BE49-F238E27FC236}">
                <a16:creationId xmlns:a16="http://schemas.microsoft.com/office/drawing/2014/main" id="{03C08E7F-4B3D-4D8C-9768-C509770E799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1629" y="4760487"/>
            <a:ext cx="5550184" cy="2053881"/>
          </a:xfrm>
          <a:prstGeom prst="rect">
            <a:avLst/>
          </a:prstGeom>
        </p:spPr>
      </p:pic>
      <p:sp>
        <p:nvSpPr>
          <p:cNvPr id="7" name="Text Box 2">
            <a:extLst>
              <a:ext uri="{FF2B5EF4-FFF2-40B4-BE49-F238E27FC236}">
                <a16:creationId xmlns:a16="http://schemas.microsoft.com/office/drawing/2014/main" id="{562CDAD6-F742-41CC-949C-3B20A44266EB}"/>
              </a:ext>
            </a:extLst>
          </p:cNvPr>
          <p:cNvSpPr txBox="1">
            <a:spLocks noChangeArrowheads="1"/>
          </p:cNvSpPr>
          <p:nvPr/>
        </p:nvSpPr>
        <p:spPr bwMode="auto">
          <a:xfrm rot="-5400000">
            <a:off x="-225686" y="984413"/>
            <a:ext cx="793363" cy="230832"/>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679E7BF9-085F-4D19-AE4F-C0D97C77D1D1}"/>
              </a:ext>
            </a:extLst>
          </p:cNvPr>
          <p:cNvSpPr>
            <a:spLocks noChangeArrowheads="1"/>
          </p:cNvSpPr>
          <p:nvPr/>
        </p:nvSpPr>
        <p:spPr bwMode="auto">
          <a:xfrm>
            <a:off x="6862350" y="908613"/>
            <a:ext cx="5158655" cy="40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1" name="Rectangle 5">
            <a:extLst>
              <a:ext uri="{FF2B5EF4-FFF2-40B4-BE49-F238E27FC236}">
                <a16:creationId xmlns:a16="http://schemas.microsoft.com/office/drawing/2014/main" id="{C38F924A-04E1-470A-8DCF-EB9037B26A52}"/>
              </a:ext>
            </a:extLst>
          </p:cNvPr>
          <p:cNvSpPr>
            <a:spLocks noChangeArrowheads="1"/>
          </p:cNvSpPr>
          <p:nvPr/>
        </p:nvSpPr>
        <p:spPr bwMode="auto">
          <a:xfrm flipV="1">
            <a:off x="6862350" y="1058489"/>
            <a:ext cx="51586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1F3864"/>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6">
            <a:extLst>
              <a:ext uri="{FF2B5EF4-FFF2-40B4-BE49-F238E27FC236}">
                <a16:creationId xmlns:a16="http://schemas.microsoft.com/office/drawing/2014/main" id="{DD735730-4FD8-441C-ACFF-C52236527C69}"/>
              </a:ext>
            </a:extLst>
          </p:cNvPr>
          <p:cNvSpPr>
            <a:spLocks noChangeArrowheads="1"/>
          </p:cNvSpPr>
          <p:nvPr/>
        </p:nvSpPr>
        <p:spPr bwMode="auto">
          <a:xfrm>
            <a:off x="286412" y="733168"/>
            <a:ext cx="9063289" cy="692497"/>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sng" strike="noStrike" cap="none" normalizeH="0" baseline="0" dirty="0">
                <a:ln>
                  <a:noFill/>
                </a:ln>
                <a:solidFill>
                  <a:schemeClr val="tx1"/>
                </a:solidFill>
                <a:effectLst/>
                <a:ea typeface="Tahoma" panose="020B0604030504040204" pitchFamily="34" charset="0"/>
                <a:cs typeface="Arial" panose="020B0604020202020204" pitchFamily="34" charset="0"/>
              </a:rPr>
              <a:t>Knife Crime:</a:t>
            </a:r>
            <a:r>
              <a:rPr kumimoji="0" lang="en-US" altLang="en-US" sz="1300" b="0" i="0" u="none" strike="noStrike" cap="none" normalizeH="0" baseline="0" dirty="0">
                <a:ln>
                  <a:noFill/>
                </a:ln>
                <a:solidFill>
                  <a:schemeClr val="tx1"/>
                </a:solidFill>
                <a:effectLst/>
                <a:ea typeface="Tahoma" panose="020B0604030504040204" pitchFamily="34" charset="0"/>
                <a:cs typeface="Arial" panose="020B0604020202020204" pitchFamily="34" charset="0"/>
              </a:rPr>
              <a:t> Specific violence, sexual offences and robbery crimes involving the use of a weapon that is sharp and capable of piercing the skin, which is not limited to just knives. </a:t>
            </a:r>
            <a:endParaRPr kumimoji="0" lang="en-GB" altLang="en-US" sz="13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dirty="0">
                <a:ln>
                  <a:noFill/>
                </a:ln>
                <a:solidFill>
                  <a:schemeClr val="tx1"/>
                </a:solidFill>
                <a:effectLst/>
                <a:ea typeface="Tahoma" panose="020B0604030504040204" pitchFamily="34" charset="0"/>
                <a:cs typeface="Arial" panose="020B0604020202020204" pitchFamily="34" charset="0"/>
              </a:rPr>
              <a:t>Gun Crime:</a:t>
            </a:r>
            <a:r>
              <a:rPr kumimoji="0" lang="en-GB" altLang="en-US" sz="1300" b="0" i="0" u="none" strike="noStrike" cap="none" normalizeH="0" baseline="0" dirty="0">
                <a:ln>
                  <a:noFill/>
                </a:ln>
                <a:solidFill>
                  <a:schemeClr val="tx1"/>
                </a:solidFill>
                <a:effectLst/>
                <a:ea typeface="Tahoma" panose="020B0604030504040204" pitchFamily="34" charset="0"/>
                <a:cs typeface="Arial" panose="020B0604020202020204" pitchFamily="34" charset="0"/>
              </a:rPr>
              <a:t> Crime where a firearm is used (fired, or as a blunt instrument) to cause injury to a person</a:t>
            </a:r>
            <a:r>
              <a:rPr lang="en-GB" altLang="en-US" sz="1300" dirty="0">
                <a:ea typeface="Tahoma" panose="020B0604030504040204" pitchFamily="34" charset="0"/>
                <a:cs typeface="Arial" panose="020B0604020202020204" pitchFamily="34" charset="0"/>
              </a:rPr>
              <a:t> </a:t>
            </a:r>
            <a:r>
              <a:rPr kumimoji="0" lang="en-GB" altLang="en-US" sz="1300" b="0" i="0" u="none" strike="noStrike" cap="none" normalizeH="0" baseline="0" dirty="0">
                <a:ln>
                  <a:noFill/>
                </a:ln>
                <a:solidFill>
                  <a:schemeClr val="tx1"/>
                </a:solidFill>
                <a:effectLst/>
                <a:ea typeface="Tahoma" panose="020B0604030504040204" pitchFamily="34" charset="0"/>
                <a:cs typeface="Arial" panose="020B0604020202020204" pitchFamily="34" charset="0"/>
              </a:rPr>
              <a:t>or is used as a threat. </a:t>
            </a:r>
            <a:endParaRPr kumimoji="0" lang="en-GB" altLang="en-US" sz="1300" b="0" i="0" u="none" strike="noStrike" cap="none" normalizeH="0" baseline="0" dirty="0">
              <a:ln>
                <a:noFill/>
              </a:ln>
              <a:solidFill>
                <a:schemeClr val="tx1"/>
              </a:solidFill>
              <a:effectLst/>
              <a:cs typeface="Arial" panose="020B0604020202020204" pitchFamily="34" charset="0"/>
            </a:endParaRPr>
          </a:p>
        </p:txBody>
      </p:sp>
      <p:sp>
        <p:nvSpPr>
          <p:cNvPr id="27" name="Rectangle 26">
            <a:extLst>
              <a:ext uri="{FF2B5EF4-FFF2-40B4-BE49-F238E27FC236}">
                <a16:creationId xmlns:a16="http://schemas.microsoft.com/office/drawing/2014/main" id="{5EABCA18-F228-483E-9F35-C0E360BBD873}"/>
              </a:ext>
            </a:extLst>
          </p:cNvPr>
          <p:cNvSpPr/>
          <p:nvPr/>
        </p:nvSpPr>
        <p:spPr>
          <a:xfrm>
            <a:off x="0" y="3379622"/>
            <a:ext cx="6255945" cy="1384995"/>
          </a:xfrm>
          <a:prstGeom prst="rect">
            <a:avLst/>
          </a:prstGeom>
        </p:spPr>
        <p:txBody>
          <a:bodyPr wrap="square">
            <a:spAutoFit/>
          </a:bodyPr>
          <a:lstStyle/>
          <a:p>
            <a:pPr algn="just">
              <a:spcAft>
                <a:spcPts val="0"/>
              </a:spcAft>
            </a:pPr>
            <a:r>
              <a:rPr lang="en-GB" sz="1400" dirty="0">
                <a:ea typeface="Tahoma" panose="020B0604030504040204" pitchFamily="34" charset="0"/>
              </a:rPr>
              <a:t>In May and November, along with partners, we take part in national weeks of action aimed to tackle knife crime. A range of activities are undertaken to reduce repeat offenders and focus on hotspot locations, alongside engagement activity including increased prevention targeted at young people and within schools. The force has also obtained knife wands which are to be placed in police cars and have supported the knife bleed kits in publicly accessible locations. </a:t>
            </a:r>
          </a:p>
        </p:txBody>
      </p:sp>
      <p:pic>
        <p:nvPicPr>
          <p:cNvPr id="9" name="Picture 8">
            <a:extLst>
              <a:ext uri="{FF2B5EF4-FFF2-40B4-BE49-F238E27FC236}">
                <a16:creationId xmlns:a16="http://schemas.microsoft.com/office/drawing/2014/main" id="{180D9F59-ADEC-4195-8CD1-A08FC281FA7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17164" y="4760487"/>
            <a:ext cx="4078903" cy="2053881"/>
          </a:xfrm>
          <a:prstGeom prst="rect">
            <a:avLst/>
          </a:prstGeom>
        </p:spPr>
      </p:pic>
      <p:sp>
        <p:nvSpPr>
          <p:cNvPr id="3" name="TextBox 2">
            <a:extLst>
              <a:ext uri="{FF2B5EF4-FFF2-40B4-BE49-F238E27FC236}">
                <a16:creationId xmlns:a16="http://schemas.microsoft.com/office/drawing/2014/main" id="{B6229190-E780-4E85-A266-A6B93E9DE5FC}"/>
              </a:ext>
            </a:extLst>
          </p:cNvPr>
          <p:cNvSpPr txBox="1"/>
          <p:nvPr/>
        </p:nvSpPr>
        <p:spPr>
          <a:xfrm>
            <a:off x="10788941" y="769566"/>
            <a:ext cx="1402550" cy="2862322"/>
          </a:xfrm>
          <a:prstGeom prst="rect">
            <a:avLst/>
          </a:prstGeom>
          <a:solidFill>
            <a:schemeClr val="accent6">
              <a:lumMod val="20000"/>
              <a:lumOff val="80000"/>
            </a:schemeClr>
          </a:solidFill>
        </p:spPr>
        <p:txBody>
          <a:bodyPr wrap="square" rtlCol="0">
            <a:spAutoFit/>
          </a:bodyPr>
          <a:lstStyle/>
          <a:p>
            <a:r>
              <a:rPr lang="en-GB" sz="1200" b="1" dirty="0"/>
              <a:t>Definition change </a:t>
            </a:r>
            <a:r>
              <a:rPr lang="en-GB" sz="1200" dirty="0"/>
              <a:t>- Knife crime definition has been amended to </a:t>
            </a:r>
            <a:r>
              <a:rPr lang="en-GB" sz="1200" b="1" dirty="0"/>
              <a:t>exclude glass and broken bottles </a:t>
            </a:r>
            <a:r>
              <a:rPr lang="en-GB" sz="1200" dirty="0"/>
              <a:t>from the weapon types to align with the ADR and  NDQIS (National Data Quality Improvement Service) ensuring a cross-police force methodology. </a:t>
            </a:r>
          </a:p>
        </p:txBody>
      </p:sp>
      <p:sp>
        <p:nvSpPr>
          <p:cNvPr id="26" name="TextBox 25">
            <a:extLst>
              <a:ext uri="{FF2B5EF4-FFF2-40B4-BE49-F238E27FC236}">
                <a16:creationId xmlns:a16="http://schemas.microsoft.com/office/drawing/2014/main" id="{61E9B999-C5C4-4256-A317-5F5F3E39B23D}"/>
              </a:ext>
            </a:extLst>
          </p:cNvPr>
          <p:cNvSpPr txBox="1"/>
          <p:nvPr/>
        </p:nvSpPr>
        <p:spPr>
          <a:xfrm>
            <a:off x="786938" y="1455687"/>
            <a:ext cx="1881610" cy="400110"/>
          </a:xfrm>
          <a:prstGeom prst="rect">
            <a:avLst/>
          </a:prstGeom>
          <a:solidFill>
            <a:schemeClr val="bg1"/>
          </a:solidFill>
        </p:spPr>
        <p:txBody>
          <a:bodyPr wrap="square" rtlCol="0">
            <a:spAutoFit/>
          </a:bodyPr>
          <a:lstStyle/>
          <a:p>
            <a:r>
              <a:rPr lang="en-GB" sz="1000" dirty="0"/>
              <a:t>Home Office Offence Groups Level 2 &amp; 3</a:t>
            </a:r>
          </a:p>
        </p:txBody>
      </p:sp>
      <p:sp>
        <p:nvSpPr>
          <p:cNvPr id="28" name="TextBox 27">
            <a:extLst>
              <a:ext uri="{FF2B5EF4-FFF2-40B4-BE49-F238E27FC236}">
                <a16:creationId xmlns:a16="http://schemas.microsoft.com/office/drawing/2014/main" id="{1AB60D63-2148-42E8-ADF7-A663EDBE5483}"/>
              </a:ext>
            </a:extLst>
          </p:cNvPr>
          <p:cNvSpPr txBox="1"/>
          <p:nvPr/>
        </p:nvSpPr>
        <p:spPr>
          <a:xfrm>
            <a:off x="778649" y="4705403"/>
            <a:ext cx="1889900" cy="400110"/>
          </a:xfrm>
          <a:prstGeom prst="rect">
            <a:avLst/>
          </a:prstGeom>
          <a:solidFill>
            <a:schemeClr val="bg1"/>
          </a:solidFill>
        </p:spPr>
        <p:txBody>
          <a:bodyPr wrap="square" rtlCol="0">
            <a:spAutoFit/>
          </a:bodyPr>
          <a:lstStyle/>
          <a:p>
            <a:r>
              <a:rPr lang="en-GB" sz="1000" dirty="0"/>
              <a:t>Home Office Offence Groups Level 2 &amp; 3</a:t>
            </a:r>
          </a:p>
        </p:txBody>
      </p:sp>
      <p:pic>
        <p:nvPicPr>
          <p:cNvPr id="16" name="Picture 15">
            <a:extLst>
              <a:ext uri="{FF2B5EF4-FFF2-40B4-BE49-F238E27FC236}">
                <a16:creationId xmlns:a16="http://schemas.microsoft.com/office/drawing/2014/main" id="{9FF4C53E-42DB-55E4-0E22-E26E51AE1A48}"/>
              </a:ext>
            </a:extLst>
          </p:cNvPr>
          <p:cNvPicPr>
            <a:picLocks noChangeAspect="1"/>
          </p:cNvPicPr>
          <p:nvPr/>
        </p:nvPicPr>
        <p:blipFill>
          <a:blip r:embed="rId8"/>
          <a:stretch>
            <a:fillRect/>
          </a:stretch>
        </p:blipFill>
        <p:spPr>
          <a:xfrm>
            <a:off x="6896413" y="-5161"/>
            <a:ext cx="1646113" cy="633665"/>
          </a:xfrm>
          <a:prstGeom prst="rect">
            <a:avLst/>
          </a:prstGeom>
        </p:spPr>
      </p:pic>
      <p:pic>
        <p:nvPicPr>
          <p:cNvPr id="24" name="Picture 23">
            <a:extLst>
              <a:ext uri="{FF2B5EF4-FFF2-40B4-BE49-F238E27FC236}">
                <a16:creationId xmlns:a16="http://schemas.microsoft.com/office/drawing/2014/main" id="{74E595F9-46A2-F4B0-9321-5C0C4F29A9E2}"/>
              </a:ext>
            </a:extLst>
          </p:cNvPr>
          <p:cNvPicPr>
            <a:picLocks noChangeAspect="1"/>
          </p:cNvPicPr>
          <p:nvPr/>
        </p:nvPicPr>
        <p:blipFill>
          <a:blip r:embed="rId9"/>
          <a:stretch>
            <a:fillRect/>
          </a:stretch>
        </p:blipFill>
        <p:spPr>
          <a:xfrm>
            <a:off x="6388808" y="3495512"/>
            <a:ext cx="4434147" cy="1209891"/>
          </a:xfrm>
          <a:prstGeom prst="rect">
            <a:avLst/>
          </a:prstGeom>
        </p:spPr>
      </p:pic>
      <p:pic>
        <p:nvPicPr>
          <p:cNvPr id="5" name="Picture 4">
            <a:extLst>
              <a:ext uri="{FF2B5EF4-FFF2-40B4-BE49-F238E27FC236}">
                <a16:creationId xmlns:a16="http://schemas.microsoft.com/office/drawing/2014/main" id="{3EBC1F1E-B39D-4C35-A1AF-2898B8915FD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357971" y="1533749"/>
            <a:ext cx="4058967" cy="2008213"/>
          </a:xfrm>
          <a:prstGeom prst="rect">
            <a:avLst/>
          </a:prstGeom>
        </p:spPr>
      </p:pic>
    </p:spTree>
    <p:extLst>
      <p:ext uri="{BB962C8B-B14F-4D97-AF65-F5344CB8AC3E}">
        <p14:creationId xmlns:p14="http://schemas.microsoft.com/office/powerpoint/2010/main" val="3659176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lstStyle/>
          <a:p>
            <a:r>
              <a:rPr lang="en-GB" dirty="0">
                <a:solidFill>
                  <a:schemeClr val="bg1"/>
                </a:solidFill>
              </a:rPr>
              <a:t>6.2 Serious Violence</a:t>
            </a:r>
          </a:p>
        </p:txBody>
      </p:sp>
      <p:sp>
        <p:nvSpPr>
          <p:cNvPr id="18" name="Rectangle 17">
            <a:extLst>
              <a:ext uri="{FF2B5EF4-FFF2-40B4-BE49-F238E27FC236}">
                <a16:creationId xmlns:a16="http://schemas.microsoft.com/office/drawing/2014/main" id="{F1E5FE7A-0985-4E69-9357-7F8281F1BA12}"/>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C9D0B414-61A8-49D7-935D-B7A78DA346C4}"/>
              </a:ext>
            </a:extLst>
          </p:cNvPr>
          <p:cNvSpPr txBox="1"/>
          <p:nvPr/>
        </p:nvSpPr>
        <p:spPr>
          <a:xfrm>
            <a:off x="11766402" y="6524801"/>
            <a:ext cx="418704" cy="369332"/>
          </a:xfrm>
          <a:prstGeom prst="rect">
            <a:avLst/>
          </a:prstGeom>
          <a:noFill/>
        </p:spPr>
        <p:txBody>
          <a:bodyPr wrap="none" rtlCol="0">
            <a:spAutoFit/>
          </a:bodyPr>
          <a:lstStyle/>
          <a:p>
            <a:r>
              <a:rPr lang="en-GB" dirty="0"/>
              <a:t>34</a:t>
            </a:r>
          </a:p>
        </p:txBody>
      </p:sp>
      <p:pic>
        <p:nvPicPr>
          <p:cNvPr id="21" name="Picture 20">
            <a:extLst>
              <a:ext uri="{FF2B5EF4-FFF2-40B4-BE49-F238E27FC236}">
                <a16:creationId xmlns:a16="http://schemas.microsoft.com/office/drawing/2014/main" id="{EC27FB16-DEB3-4600-94E4-F44BA18CE26D}"/>
              </a:ext>
            </a:extLst>
          </p:cNvPr>
          <p:cNvPicPr/>
          <p:nvPr/>
        </p:nvPicPr>
        <p:blipFill>
          <a:blip r:embed="rId5">
            <a:extLst>
              <a:ext uri="{28A0092B-C50C-407E-A947-70E740481C1C}">
                <a14:useLocalDpi xmlns:a14="http://schemas.microsoft.com/office/drawing/2010/main" val="0"/>
              </a:ext>
            </a:extLst>
          </a:blip>
          <a:srcRect/>
          <a:stretch/>
        </p:blipFill>
        <p:spPr>
          <a:xfrm>
            <a:off x="180997" y="3482521"/>
            <a:ext cx="7591521" cy="3226946"/>
          </a:xfrm>
          <a:prstGeom prst="rect">
            <a:avLst/>
          </a:prstGeom>
        </p:spPr>
      </p:pic>
      <p:sp>
        <p:nvSpPr>
          <p:cNvPr id="12" name="Rectangle 11">
            <a:extLst>
              <a:ext uri="{FF2B5EF4-FFF2-40B4-BE49-F238E27FC236}">
                <a16:creationId xmlns:a16="http://schemas.microsoft.com/office/drawing/2014/main" id="{34621E75-4D06-4AFF-ADC4-A93284A5F8C9}"/>
              </a:ext>
            </a:extLst>
          </p:cNvPr>
          <p:cNvSpPr/>
          <p:nvPr/>
        </p:nvSpPr>
        <p:spPr>
          <a:xfrm>
            <a:off x="7977995" y="1876164"/>
            <a:ext cx="4144144" cy="3893374"/>
          </a:xfrm>
          <a:prstGeom prst="rect">
            <a:avLst/>
          </a:prstGeom>
        </p:spPr>
        <p:txBody>
          <a:bodyPr wrap="square">
            <a:spAutoFit/>
          </a:bodyPr>
          <a:lstStyle/>
          <a:p>
            <a:pPr algn="just">
              <a:spcAft>
                <a:spcPts val="0"/>
              </a:spcAft>
            </a:pPr>
            <a:r>
              <a:rPr lang="en-GB" sz="1300" dirty="0">
                <a:ea typeface="Tahoma" panose="020B0604030504040204" pitchFamily="34" charset="0"/>
              </a:rPr>
              <a:t>Violence with Injury is split into a number of types. </a:t>
            </a:r>
          </a:p>
          <a:p>
            <a:pPr marL="342900" lvl="0" indent="-342900" algn="just">
              <a:spcAft>
                <a:spcPts val="0"/>
              </a:spcAft>
              <a:buFont typeface="Symbol" panose="05050102010706020507" pitchFamily="18" charset="2"/>
              <a:buChar char=""/>
            </a:pPr>
            <a:r>
              <a:rPr lang="en-GB" sz="1300" dirty="0">
                <a:ea typeface="Times New Roman" panose="02020603050405020304" pitchFamily="18" charset="0"/>
              </a:rPr>
              <a:t>Volumes of assault with injury (8N) have decreased by 3.1 per cent (-276) compared to the previous 12 months but have increased by 10.7 per cent (841) compared to the national baseline </a:t>
            </a:r>
          </a:p>
          <a:p>
            <a:pPr marL="342900" lvl="0" indent="-342900" algn="just">
              <a:spcAft>
                <a:spcPts val="0"/>
              </a:spcAft>
              <a:buFont typeface="Symbol" panose="05050102010706020507" pitchFamily="18" charset="2"/>
              <a:buChar char=""/>
            </a:pPr>
            <a:r>
              <a:rPr lang="en-GB" sz="1300" dirty="0">
                <a:ea typeface="Times New Roman" panose="02020603050405020304" pitchFamily="18" charset="0"/>
              </a:rPr>
              <a:t>Volumes of assault with intent to cause serious harm (5D) have remained stable compared to the previous 12 months but have increased by 28.9 per cent (131) compared to the national baseline</a:t>
            </a:r>
          </a:p>
          <a:p>
            <a:pPr marL="342900" indent="-342900" algn="just">
              <a:buFont typeface="Symbol" panose="05050102010706020507" pitchFamily="18" charset="2"/>
              <a:buChar char=""/>
            </a:pPr>
            <a:r>
              <a:rPr lang="en-GB" sz="1300" dirty="0">
                <a:ea typeface="Times New Roman" panose="02020603050405020304" pitchFamily="18" charset="0"/>
              </a:rPr>
              <a:t>Volumes of assault with injury on a constable (8S) have decreased by 11.4 per cent (-37) compared to the previous 12 months but have increased by 86.4 per cent (133) compared to the national baseline </a:t>
            </a:r>
          </a:p>
          <a:p>
            <a:pPr marL="342900" indent="-342900" algn="just">
              <a:buFont typeface="Symbol" panose="05050102010706020507" pitchFamily="18" charset="2"/>
              <a:buChar char=""/>
            </a:pPr>
            <a:r>
              <a:rPr lang="en-GB" sz="1300" dirty="0">
                <a:ea typeface="Times New Roman" panose="02020603050405020304" pitchFamily="18" charset="0"/>
              </a:rPr>
              <a:t>Other types of violence with injury have smaller volumes of offences, which can lead to percentage changes looking more significant </a:t>
            </a:r>
          </a:p>
          <a:p>
            <a:pPr marL="342900" indent="-342900" algn="just">
              <a:buFont typeface="Symbol" panose="05050102010706020507" pitchFamily="18" charset="2"/>
              <a:buChar char=""/>
            </a:pPr>
            <a:r>
              <a:rPr lang="en-GB" sz="1300" dirty="0">
                <a:ea typeface="Times New Roman" panose="02020603050405020304" pitchFamily="18" charset="0"/>
              </a:rPr>
              <a:t>Assault with injury on emergency worker (8T) was introduced in April 2020. Therefore, there are no crimes recorded in the baseline year (2019). </a:t>
            </a:r>
          </a:p>
        </p:txBody>
      </p:sp>
      <p:sp>
        <p:nvSpPr>
          <p:cNvPr id="13" name="Rectangle 12">
            <a:extLst>
              <a:ext uri="{FF2B5EF4-FFF2-40B4-BE49-F238E27FC236}">
                <a16:creationId xmlns:a16="http://schemas.microsoft.com/office/drawing/2014/main" id="{18DB1A3A-3582-4BB6-8100-C53684D0BD5B}"/>
              </a:ext>
            </a:extLst>
          </p:cNvPr>
          <p:cNvSpPr/>
          <p:nvPr/>
        </p:nvSpPr>
        <p:spPr>
          <a:xfrm>
            <a:off x="21530" y="2897746"/>
            <a:ext cx="7750989" cy="584775"/>
          </a:xfrm>
          <a:prstGeom prst="rect">
            <a:avLst/>
          </a:prstGeom>
        </p:spPr>
        <p:txBody>
          <a:bodyPr wrap="square">
            <a:spAutoFit/>
          </a:bodyPr>
          <a:lstStyle/>
          <a:p>
            <a:pPr algn="just">
              <a:spcAft>
                <a:spcPts val="0"/>
              </a:spcAft>
            </a:pPr>
            <a:r>
              <a:rPr lang="en-GB" sz="1600" dirty="0">
                <a:ea typeface="Tahoma" panose="020B0604030504040204" pitchFamily="34" charset="0"/>
              </a:rPr>
              <a:t>Serious violence has increased by 0.9 per cent (+103) in the last 12 months compared to the previous 12 months. </a:t>
            </a:r>
          </a:p>
        </p:txBody>
      </p:sp>
      <p:sp>
        <p:nvSpPr>
          <p:cNvPr id="23" name="Rectangle 7">
            <a:extLst>
              <a:ext uri="{FF2B5EF4-FFF2-40B4-BE49-F238E27FC236}">
                <a16:creationId xmlns:a16="http://schemas.microsoft.com/office/drawing/2014/main" id="{CEF86B00-D4E8-403E-B7E6-E3F3B71FFE5A}"/>
              </a:ext>
            </a:extLst>
          </p:cNvPr>
          <p:cNvSpPr>
            <a:spLocks noChangeArrowheads="1"/>
          </p:cNvSpPr>
          <p:nvPr/>
        </p:nvSpPr>
        <p:spPr bwMode="auto">
          <a:xfrm>
            <a:off x="59218" y="5210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4" name="Rectangle 9">
            <a:extLst>
              <a:ext uri="{FF2B5EF4-FFF2-40B4-BE49-F238E27FC236}">
                <a16:creationId xmlns:a16="http://schemas.microsoft.com/office/drawing/2014/main" id="{44DD066E-633D-43A8-88DE-FCA9AB2A1439}"/>
              </a:ext>
            </a:extLst>
          </p:cNvPr>
          <p:cNvSpPr>
            <a:spLocks noChangeArrowheads="1"/>
          </p:cNvSpPr>
          <p:nvPr/>
        </p:nvSpPr>
        <p:spPr bwMode="auto">
          <a:xfrm>
            <a:off x="0" y="749687"/>
            <a:ext cx="750265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ea typeface="Tahoma" panose="020B0604030504040204" pitchFamily="34" charset="0"/>
                <a:cs typeface="Tahoma" panose="020B0604030504040204" pitchFamily="34" charset="0"/>
              </a:rPr>
              <a:t>Serious Violence </a:t>
            </a:r>
            <a:r>
              <a:rPr kumimoji="0" lang="en-US" altLang="en-US" sz="1600" b="0" i="0" u="none" strike="noStrike" cap="none" normalizeH="0" baseline="0" dirty="0">
                <a:ln>
                  <a:noFill/>
                </a:ln>
                <a:solidFill>
                  <a:srgbClr val="000000"/>
                </a:solidFill>
                <a:effectLst/>
                <a:ea typeface="Tahoma" panose="020B0604030504040204" pitchFamily="34" charset="0"/>
                <a:cs typeface="Tahoma" panose="020B0604030504040204" pitchFamily="34" charset="0"/>
              </a:rPr>
              <a:t>Nationally, this will be measured through hospital admissions of under 25s for assault with a sharp object, and police recorded information of offences involving discharge of a firearm. A proxy measure using crime data is used to show our</a:t>
            </a:r>
            <a:r>
              <a:rPr kumimoji="0" lang="fr-FR" altLang="en-US" sz="1600" b="0" i="0" u="none" strike="noStrike" cap="none" normalizeH="0" baseline="0" dirty="0">
                <a:ln>
                  <a:noFill/>
                </a:ln>
                <a:solidFill>
                  <a:srgbClr val="000000"/>
                </a:solidFill>
                <a:effectLst/>
                <a:ea typeface="Tahoma" panose="020B0604030504040204" pitchFamily="34" charset="0"/>
                <a:cs typeface="Tahoma" panose="020B0604030504040204" pitchFamily="34" charset="0"/>
              </a:rPr>
              <a:t> position. </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0">
            <a:extLst>
              <a:ext uri="{FF2B5EF4-FFF2-40B4-BE49-F238E27FC236}">
                <a16:creationId xmlns:a16="http://schemas.microsoft.com/office/drawing/2014/main" id="{EFC7F395-5705-4A53-8F04-B5A321BA6F08}"/>
              </a:ext>
            </a:extLst>
          </p:cNvPr>
          <p:cNvSpPr>
            <a:spLocks noChangeArrowheads="1"/>
          </p:cNvSpPr>
          <p:nvPr/>
        </p:nvSpPr>
        <p:spPr bwMode="auto">
          <a:xfrm>
            <a:off x="7880576" y="715166"/>
            <a:ext cx="4338983" cy="969496"/>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Definition in the National Beating Crime Plan</a:t>
            </a:r>
            <a:r>
              <a:rPr kumimoji="0" lang="de-DE"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kumimoji="0" lang="de-DE" altLang="en-US" sz="12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Serious violence</a:t>
            </a:r>
            <a:r>
              <a:rPr kumimoji="0" lang="en-US" altLang="en-US" sz="12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 includes crimes that involve knives or guns which can have life-changing consequences, personal and business robbery and violence with injury</a:t>
            </a:r>
          </a:p>
        </p:txBody>
      </p:sp>
      <p:pic>
        <p:nvPicPr>
          <p:cNvPr id="2" name="Picture 1">
            <a:extLst>
              <a:ext uri="{FF2B5EF4-FFF2-40B4-BE49-F238E27FC236}">
                <a16:creationId xmlns:a16="http://schemas.microsoft.com/office/drawing/2014/main" id="{86EEBC6D-3FB9-466D-9AEB-D4D0C348A6B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528" y="1594916"/>
            <a:ext cx="7868755" cy="1296384"/>
          </a:xfrm>
          <a:prstGeom prst="rect">
            <a:avLst/>
          </a:prstGeom>
        </p:spPr>
      </p:pic>
      <p:sp>
        <p:nvSpPr>
          <p:cNvPr id="19" name="Text Box 2">
            <a:extLst>
              <a:ext uri="{FF2B5EF4-FFF2-40B4-BE49-F238E27FC236}">
                <a16:creationId xmlns:a16="http://schemas.microsoft.com/office/drawing/2014/main" id="{715073B4-029B-46A5-B7B4-BF5262E4EFBF}"/>
              </a:ext>
            </a:extLst>
          </p:cNvPr>
          <p:cNvSpPr txBox="1">
            <a:spLocks noChangeArrowheads="1"/>
          </p:cNvSpPr>
          <p:nvPr/>
        </p:nvSpPr>
        <p:spPr bwMode="auto">
          <a:xfrm rot="-5400000">
            <a:off x="7265025" y="1069109"/>
            <a:ext cx="969496"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95B0C499-1998-6B40-E0C6-76A12AE1A831}"/>
              </a:ext>
            </a:extLst>
          </p:cNvPr>
          <p:cNvPicPr>
            <a:picLocks noChangeAspect="1"/>
          </p:cNvPicPr>
          <p:nvPr/>
        </p:nvPicPr>
        <p:blipFill>
          <a:blip r:embed="rId7"/>
          <a:stretch>
            <a:fillRect/>
          </a:stretch>
        </p:blipFill>
        <p:spPr>
          <a:xfrm>
            <a:off x="5790233" y="-30337"/>
            <a:ext cx="1646113" cy="633665"/>
          </a:xfrm>
          <a:prstGeom prst="rect">
            <a:avLst/>
          </a:prstGeom>
        </p:spPr>
      </p:pic>
    </p:spTree>
    <p:extLst>
      <p:ext uri="{BB962C8B-B14F-4D97-AF65-F5344CB8AC3E}">
        <p14:creationId xmlns:p14="http://schemas.microsoft.com/office/powerpoint/2010/main" val="1441749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6.2 Reduce Serious Violence (NCPM)</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30456" y="78133"/>
            <a:ext cx="1864776"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80167" y="6430401"/>
            <a:ext cx="571649" cy="338137"/>
          </a:xfrm>
        </p:spPr>
        <p:txBody>
          <a:bodyPr>
            <a:normAutofit lnSpcReduction="10000"/>
          </a:bodyPr>
          <a:lstStyle/>
          <a:p>
            <a:r>
              <a:rPr lang="en-GB" sz="1800" dirty="0">
                <a:solidFill>
                  <a:schemeClr val="tx1"/>
                </a:solidFill>
              </a:rPr>
              <a:t>35</a:t>
            </a:r>
          </a:p>
        </p:txBody>
      </p:sp>
      <p:sp>
        <p:nvSpPr>
          <p:cNvPr id="18" name="TextBox 17">
            <a:extLst>
              <a:ext uri="{FF2B5EF4-FFF2-40B4-BE49-F238E27FC236}">
                <a16:creationId xmlns:a16="http://schemas.microsoft.com/office/drawing/2014/main" id="{EF89F184-3E35-4A67-91E5-AF19E3C7FF19}"/>
              </a:ext>
            </a:extLst>
          </p:cNvPr>
          <p:cNvSpPr txBox="1"/>
          <p:nvPr/>
        </p:nvSpPr>
        <p:spPr>
          <a:xfrm rot="16200000">
            <a:off x="-1018722" y="4828328"/>
            <a:ext cx="3172535" cy="707886"/>
          </a:xfrm>
          <a:prstGeom prst="rect">
            <a:avLst/>
          </a:prstGeom>
          <a:solidFill>
            <a:schemeClr val="accent1">
              <a:lumMod val="40000"/>
              <a:lumOff val="60000"/>
            </a:schemeClr>
          </a:solidFill>
        </p:spPr>
        <p:txBody>
          <a:bodyPr wrap="square" rtlCol="0">
            <a:spAutoFit/>
          </a:bodyPr>
          <a:lstStyle/>
          <a:p>
            <a:r>
              <a:rPr lang="en-GB" sz="1600" dirty="0"/>
              <a:t>VAWG </a:t>
            </a:r>
          </a:p>
          <a:p>
            <a:r>
              <a:rPr lang="en-GB" sz="1200" dirty="0"/>
              <a:t>(DCPP definition)</a:t>
            </a:r>
          </a:p>
          <a:p>
            <a:endParaRPr lang="en-GB" sz="1200" dirty="0"/>
          </a:p>
        </p:txBody>
      </p:sp>
      <p:sp>
        <p:nvSpPr>
          <p:cNvPr id="19" name="TextBox 18">
            <a:extLst>
              <a:ext uri="{FF2B5EF4-FFF2-40B4-BE49-F238E27FC236}">
                <a16:creationId xmlns:a16="http://schemas.microsoft.com/office/drawing/2014/main" id="{5F3522CF-D715-4369-A2A2-42CD18C9E981}"/>
              </a:ext>
            </a:extLst>
          </p:cNvPr>
          <p:cNvSpPr txBox="1"/>
          <p:nvPr/>
        </p:nvSpPr>
        <p:spPr>
          <a:xfrm rot="16200000">
            <a:off x="-783541" y="1768044"/>
            <a:ext cx="2702171" cy="707886"/>
          </a:xfrm>
          <a:prstGeom prst="rect">
            <a:avLst/>
          </a:prstGeom>
          <a:solidFill>
            <a:schemeClr val="accent1">
              <a:lumMod val="40000"/>
              <a:lumOff val="60000"/>
            </a:schemeClr>
          </a:solidFill>
        </p:spPr>
        <p:txBody>
          <a:bodyPr wrap="square" rtlCol="0">
            <a:spAutoFit/>
          </a:bodyPr>
          <a:lstStyle/>
          <a:p>
            <a:r>
              <a:rPr lang="en-GB" sz="1600" dirty="0"/>
              <a:t>Serious Violence </a:t>
            </a:r>
          </a:p>
          <a:p>
            <a:r>
              <a:rPr lang="en-GB" sz="1200" dirty="0"/>
              <a:t>(DCPP definition robbery &amp; Violence with Injury)</a:t>
            </a:r>
          </a:p>
        </p:txBody>
      </p:sp>
      <p:pic>
        <p:nvPicPr>
          <p:cNvPr id="3" name="Picture 2">
            <a:extLst>
              <a:ext uri="{FF2B5EF4-FFF2-40B4-BE49-F238E27FC236}">
                <a16:creationId xmlns:a16="http://schemas.microsoft.com/office/drawing/2014/main" id="{916030AC-506A-4529-AD1E-5D0E687709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68080" y="3623976"/>
            <a:ext cx="4692356" cy="2513455"/>
          </a:xfrm>
          <a:prstGeom prst="rect">
            <a:avLst/>
          </a:prstGeom>
        </p:spPr>
      </p:pic>
      <p:pic>
        <p:nvPicPr>
          <p:cNvPr id="4" name="Picture 3">
            <a:extLst>
              <a:ext uri="{FF2B5EF4-FFF2-40B4-BE49-F238E27FC236}">
                <a16:creationId xmlns:a16="http://schemas.microsoft.com/office/drawing/2014/main" id="{68E5FD2B-3427-46D1-ADA1-ACB6244213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4942" y="3623976"/>
            <a:ext cx="6167623" cy="2111989"/>
          </a:xfrm>
          <a:prstGeom prst="rect">
            <a:avLst/>
          </a:prstGeom>
        </p:spPr>
      </p:pic>
      <p:cxnSp>
        <p:nvCxnSpPr>
          <p:cNvPr id="22" name="Straight Connector 21">
            <a:extLst>
              <a:ext uri="{FF2B5EF4-FFF2-40B4-BE49-F238E27FC236}">
                <a16:creationId xmlns:a16="http://schemas.microsoft.com/office/drawing/2014/main" id="{4457DEEC-9EA1-4A87-95AE-DD722262975C}"/>
              </a:ext>
            </a:extLst>
          </p:cNvPr>
          <p:cNvCxnSpPr/>
          <p:nvPr/>
        </p:nvCxnSpPr>
        <p:spPr>
          <a:xfrm>
            <a:off x="30623" y="3559555"/>
            <a:ext cx="120298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10E7F8-3B1C-4669-8DEA-27359B8DC53C}"/>
              </a:ext>
            </a:extLst>
          </p:cNvPr>
          <p:cNvSpPr txBox="1"/>
          <p:nvPr/>
        </p:nvSpPr>
        <p:spPr>
          <a:xfrm>
            <a:off x="968758" y="5800385"/>
            <a:ext cx="5981205" cy="954107"/>
          </a:xfrm>
          <a:prstGeom prst="rect">
            <a:avLst/>
          </a:prstGeom>
          <a:solidFill>
            <a:schemeClr val="accent5">
              <a:lumMod val="20000"/>
              <a:lumOff val="80000"/>
            </a:schemeClr>
          </a:solidFill>
        </p:spPr>
        <p:txBody>
          <a:bodyPr wrap="square" rtlCol="0">
            <a:spAutoFit/>
          </a:bodyPr>
          <a:lstStyle/>
          <a:p>
            <a:r>
              <a:rPr lang="en-GB" sz="1400" dirty="0"/>
              <a:t>VAWG has increased by ten per cent compared to the previous year. </a:t>
            </a:r>
            <a:r>
              <a:rPr lang="en-GB" sz="1400" dirty="0">
                <a:ea typeface="Tahoma" panose="020B0604030504040204" pitchFamily="34" charset="0"/>
              </a:rPr>
              <a:t>Domestic crimes account for 38 per cent (7,760) of violence against women and girls, compared to non-domestic crimes which account for 62 per cent (12,631) in the last 12 months.</a:t>
            </a:r>
          </a:p>
        </p:txBody>
      </p:sp>
      <p:sp>
        <p:nvSpPr>
          <p:cNvPr id="21" name="TextBox 20">
            <a:extLst>
              <a:ext uri="{FF2B5EF4-FFF2-40B4-BE49-F238E27FC236}">
                <a16:creationId xmlns:a16="http://schemas.microsoft.com/office/drawing/2014/main" id="{585978D5-4219-4DE7-B197-781EDA033969}"/>
              </a:ext>
            </a:extLst>
          </p:cNvPr>
          <p:cNvSpPr txBox="1"/>
          <p:nvPr/>
        </p:nvSpPr>
        <p:spPr>
          <a:xfrm>
            <a:off x="1049902" y="2281870"/>
            <a:ext cx="5818918" cy="1169551"/>
          </a:xfrm>
          <a:prstGeom prst="rect">
            <a:avLst/>
          </a:prstGeom>
          <a:solidFill>
            <a:schemeClr val="accent5">
              <a:lumMod val="20000"/>
              <a:lumOff val="80000"/>
            </a:schemeClr>
          </a:solidFill>
        </p:spPr>
        <p:txBody>
          <a:bodyPr wrap="square" rtlCol="0">
            <a:spAutoFit/>
          </a:bodyPr>
          <a:lstStyle/>
          <a:p>
            <a:r>
              <a:rPr lang="en-GB" sz="1400" dirty="0"/>
              <a:t>Serious violence has remained stable compared to the previous year. Most of the increase is in robbery of business property. This has seen a large percentage increase due to a change in the recording of thefts from shops which involve assaults, these were recorded as separate offences prior to April 2025. These are now recorded as business robberies. </a:t>
            </a:r>
          </a:p>
        </p:txBody>
      </p:sp>
      <p:pic>
        <p:nvPicPr>
          <p:cNvPr id="24" name="Picture 23">
            <a:extLst>
              <a:ext uri="{FF2B5EF4-FFF2-40B4-BE49-F238E27FC236}">
                <a16:creationId xmlns:a16="http://schemas.microsoft.com/office/drawing/2014/main" id="{918F187C-88E3-497C-8A5F-F75FAD0A5289}"/>
              </a:ext>
            </a:extLst>
          </p:cNvPr>
          <p:cNvPicPr/>
          <p:nvPr/>
        </p:nvPicPr>
        <p:blipFill>
          <a:blip r:embed="rId7">
            <a:extLst>
              <a:ext uri="{28A0092B-C50C-407E-A947-70E740481C1C}">
                <a14:useLocalDpi xmlns:a14="http://schemas.microsoft.com/office/drawing/2010/main" val="0"/>
              </a:ext>
            </a:extLst>
          </a:blip>
          <a:srcRect/>
          <a:stretch/>
        </p:blipFill>
        <p:spPr>
          <a:xfrm>
            <a:off x="1049902" y="833384"/>
            <a:ext cx="5892074" cy="1286409"/>
          </a:xfrm>
          <a:prstGeom prst="rect">
            <a:avLst/>
          </a:prstGeom>
        </p:spPr>
      </p:pic>
      <p:pic>
        <p:nvPicPr>
          <p:cNvPr id="6" name="Picture 5">
            <a:extLst>
              <a:ext uri="{FF2B5EF4-FFF2-40B4-BE49-F238E27FC236}">
                <a16:creationId xmlns:a16="http://schemas.microsoft.com/office/drawing/2014/main" id="{84DABF92-4CE4-49FE-8CA2-BFB7F0CB3DE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328649" y="849808"/>
            <a:ext cx="4692356" cy="2620285"/>
          </a:xfrm>
          <a:prstGeom prst="rect">
            <a:avLst/>
          </a:prstGeom>
        </p:spPr>
      </p:pic>
      <p:sp>
        <p:nvSpPr>
          <p:cNvPr id="8" name="TextBox 7">
            <a:extLst>
              <a:ext uri="{FF2B5EF4-FFF2-40B4-BE49-F238E27FC236}">
                <a16:creationId xmlns:a16="http://schemas.microsoft.com/office/drawing/2014/main" id="{F041878E-17F9-A23B-924B-68F9ABCE899A}"/>
              </a:ext>
            </a:extLst>
          </p:cNvPr>
          <p:cNvSpPr txBox="1"/>
          <p:nvPr/>
        </p:nvSpPr>
        <p:spPr>
          <a:xfrm>
            <a:off x="7212305" y="6119336"/>
            <a:ext cx="4584265" cy="738664"/>
          </a:xfrm>
          <a:prstGeom prst="rect">
            <a:avLst/>
          </a:prstGeom>
          <a:solidFill>
            <a:schemeClr val="accent4">
              <a:lumMod val="20000"/>
              <a:lumOff val="80000"/>
            </a:schemeClr>
          </a:solidFill>
        </p:spPr>
        <p:txBody>
          <a:bodyPr wrap="square">
            <a:spAutoFit/>
          </a:bodyPr>
          <a:lstStyle/>
          <a:p>
            <a:pPr algn="just"/>
            <a:r>
              <a:rPr lang="en-GB" sz="1050" dirty="0">
                <a:ea typeface="Times New Roman" panose="02020603050405020304" pitchFamily="18" charset="0"/>
              </a:rPr>
              <a:t>Volumes of violence against women and girls will have been impacted by the changes in recording of conduct crimes (harassment, stalking or</a:t>
            </a:r>
            <a:r>
              <a:rPr lang="en-GB" sz="1050" dirty="0">
                <a:ea typeface="Tahoma" panose="020B0604030504040204" pitchFamily="34" charset="0"/>
              </a:rPr>
              <a:t> controlling/coercive behaviour)</a:t>
            </a:r>
            <a:r>
              <a:rPr lang="en-GB" sz="1050" dirty="0">
                <a:ea typeface="Times New Roman" panose="02020603050405020304" pitchFamily="18" charset="0"/>
              </a:rPr>
              <a:t> following changes made in the June 2023 which impacts on the recent data when compared to the 2019 baseline. </a:t>
            </a:r>
            <a:endParaRPr lang="en-GB" sz="1050" dirty="0"/>
          </a:p>
        </p:txBody>
      </p:sp>
      <p:pic>
        <p:nvPicPr>
          <p:cNvPr id="5" name="Picture 4">
            <a:extLst>
              <a:ext uri="{FF2B5EF4-FFF2-40B4-BE49-F238E27FC236}">
                <a16:creationId xmlns:a16="http://schemas.microsoft.com/office/drawing/2014/main" id="{87DC9D01-F25F-740B-805B-2F56559D7F04}"/>
              </a:ext>
            </a:extLst>
          </p:cNvPr>
          <p:cNvPicPr>
            <a:picLocks noChangeAspect="1"/>
          </p:cNvPicPr>
          <p:nvPr/>
        </p:nvPicPr>
        <p:blipFill>
          <a:blip r:embed="rId9"/>
          <a:stretch>
            <a:fillRect/>
          </a:stretch>
        </p:blipFill>
        <p:spPr>
          <a:xfrm>
            <a:off x="6868820" y="-14732"/>
            <a:ext cx="1646113" cy="633665"/>
          </a:xfrm>
          <a:prstGeom prst="rect">
            <a:avLst/>
          </a:prstGeom>
        </p:spPr>
      </p:pic>
      <p:sp>
        <p:nvSpPr>
          <p:cNvPr id="9" name="TextBox 8">
            <a:extLst>
              <a:ext uri="{FF2B5EF4-FFF2-40B4-BE49-F238E27FC236}">
                <a16:creationId xmlns:a16="http://schemas.microsoft.com/office/drawing/2014/main" id="{C8766836-3787-2A83-800D-49142F9714BA}"/>
              </a:ext>
            </a:extLst>
          </p:cNvPr>
          <p:cNvSpPr txBox="1"/>
          <p:nvPr/>
        </p:nvSpPr>
        <p:spPr>
          <a:xfrm>
            <a:off x="921488" y="793872"/>
            <a:ext cx="2318324" cy="246221"/>
          </a:xfrm>
          <a:prstGeom prst="rect">
            <a:avLst/>
          </a:prstGeom>
          <a:solidFill>
            <a:schemeClr val="bg1"/>
          </a:solidFill>
        </p:spPr>
        <p:txBody>
          <a:bodyPr wrap="square" rtlCol="0">
            <a:spAutoFit/>
          </a:bodyPr>
          <a:lstStyle/>
          <a:p>
            <a:r>
              <a:rPr lang="en-GB" sz="1000" dirty="0"/>
              <a:t>Home Office Offence Groups Level 2 &amp; 3</a:t>
            </a:r>
          </a:p>
        </p:txBody>
      </p:sp>
    </p:spTree>
    <p:extLst>
      <p:ext uri="{BB962C8B-B14F-4D97-AF65-F5344CB8AC3E}">
        <p14:creationId xmlns:p14="http://schemas.microsoft.com/office/powerpoint/2010/main" val="227419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8AE3255-468B-431B-BC5A-E81EB592C48C}"/>
              </a:ext>
            </a:extLst>
          </p:cNvPr>
          <p:cNvSpPr txBox="1"/>
          <p:nvPr/>
        </p:nvSpPr>
        <p:spPr>
          <a:xfrm>
            <a:off x="1" y="6550223"/>
            <a:ext cx="7152442" cy="292388"/>
          </a:xfrm>
          <a:prstGeom prst="rect">
            <a:avLst/>
          </a:prstGeom>
          <a:solidFill>
            <a:schemeClr val="accent5">
              <a:lumMod val="20000"/>
              <a:lumOff val="80000"/>
            </a:schemeClr>
          </a:solidFill>
        </p:spPr>
        <p:txBody>
          <a:bodyPr wrap="square" rtlCol="0">
            <a:spAutoFit/>
          </a:bodyPr>
          <a:lstStyle/>
          <a:p>
            <a:pPr algn="just"/>
            <a:r>
              <a:rPr lang="en-GB" sz="1300" dirty="0"/>
              <a:t>Hate crime has increased by 13 per cent compared to the previous year. Majority is racial 74 per cent. </a:t>
            </a:r>
          </a:p>
        </p:txBody>
      </p:sp>
      <p:sp>
        <p:nvSpPr>
          <p:cNvPr id="25" name="TextBox 24">
            <a:extLst>
              <a:ext uri="{FF2B5EF4-FFF2-40B4-BE49-F238E27FC236}">
                <a16:creationId xmlns:a16="http://schemas.microsoft.com/office/drawing/2014/main" id="{8015A711-E97F-4B93-A844-E6537472AA27}"/>
              </a:ext>
            </a:extLst>
          </p:cNvPr>
          <p:cNvSpPr txBox="1"/>
          <p:nvPr/>
        </p:nvSpPr>
        <p:spPr>
          <a:xfrm>
            <a:off x="7201165" y="6164140"/>
            <a:ext cx="4937381" cy="600164"/>
          </a:xfrm>
          <a:prstGeom prst="rect">
            <a:avLst/>
          </a:prstGeom>
          <a:solidFill>
            <a:schemeClr val="accent5">
              <a:lumMod val="20000"/>
              <a:lumOff val="80000"/>
            </a:schemeClr>
          </a:solidFill>
        </p:spPr>
        <p:txBody>
          <a:bodyPr wrap="square" rtlCol="0">
            <a:spAutoFit/>
          </a:bodyPr>
          <a:lstStyle/>
          <a:p>
            <a:pPr algn="just"/>
            <a:r>
              <a:rPr lang="en-GB" sz="1100" b="1" dirty="0"/>
              <a:t>Hate type breakdown: </a:t>
            </a:r>
            <a:r>
              <a:rPr lang="en-GB" sz="1100" dirty="0"/>
              <a:t>Racial increased by 16 per cent (+206), sexual orientation increased by two per cent (+7), transgender remained stable (+0), disability increased by 11 per cent (+15) and religion increased by 33 per cent (+18).</a:t>
            </a: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0" y="693860"/>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6.2 Reduce Serious Violence (NCPM)</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8747346" y="123131"/>
            <a:ext cx="1796295"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637362" y="6550223"/>
            <a:ext cx="571649" cy="338137"/>
          </a:xfrm>
        </p:spPr>
        <p:txBody>
          <a:bodyPr>
            <a:normAutofit lnSpcReduction="10000"/>
          </a:bodyPr>
          <a:lstStyle/>
          <a:p>
            <a:r>
              <a:rPr lang="en-GB" sz="1800" dirty="0">
                <a:solidFill>
                  <a:schemeClr val="tx1"/>
                </a:solidFill>
              </a:rPr>
              <a:t>36</a:t>
            </a:r>
          </a:p>
        </p:txBody>
      </p:sp>
      <p:sp>
        <p:nvSpPr>
          <p:cNvPr id="19" name="TextBox 18">
            <a:extLst>
              <a:ext uri="{FF2B5EF4-FFF2-40B4-BE49-F238E27FC236}">
                <a16:creationId xmlns:a16="http://schemas.microsoft.com/office/drawing/2014/main" id="{5F3522CF-D715-4369-A2A2-42CD18C9E981}"/>
              </a:ext>
            </a:extLst>
          </p:cNvPr>
          <p:cNvSpPr txBox="1"/>
          <p:nvPr/>
        </p:nvSpPr>
        <p:spPr>
          <a:xfrm rot="16200000">
            <a:off x="-1306262" y="2050836"/>
            <a:ext cx="3057990" cy="338554"/>
          </a:xfrm>
          <a:prstGeom prst="rect">
            <a:avLst/>
          </a:prstGeom>
          <a:solidFill>
            <a:schemeClr val="accent1">
              <a:lumMod val="40000"/>
              <a:lumOff val="60000"/>
            </a:schemeClr>
          </a:solidFill>
        </p:spPr>
        <p:txBody>
          <a:bodyPr wrap="square" rtlCol="0">
            <a:spAutoFit/>
          </a:bodyPr>
          <a:lstStyle/>
          <a:p>
            <a:r>
              <a:rPr lang="en-GB" sz="1600" dirty="0"/>
              <a:t>Domestic Abuse</a:t>
            </a:r>
            <a:r>
              <a:rPr lang="en-GB" sz="1400" dirty="0"/>
              <a:t> </a:t>
            </a:r>
            <a:r>
              <a:rPr lang="en-GB" sz="1200" dirty="0"/>
              <a:t>(Crime only)</a:t>
            </a:r>
            <a:endParaRPr lang="en-GB" sz="1600" dirty="0"/>
          </a:p>
        </p:txBody>
      </p:sp>
      <p:sp>
        <p:nvSpPr>
          <p:cNvPr id="21" name="TextBox 20">
            <a:extLst>
              <a:ext uri="{FF2B5EF4-FFF2-40B4-BE49-F238E27FC236}">
                <a16:creationId xmlns:a16="http://schemas.microsoft.com/office/drawing/2014/main" id="{D124225E-3A5E-499E-BD3F-7C091DCED2C3}"/>
              </a:ext>
            </a:extLst>
          </p:cNvPr>
          <p:cNvSpPr txBox="1"/>
          <p:nvPr/>
        </p:nvSpPr>
        <p:spPr>
          <a:xfrm rot="16200000">
            <a:off x="-1118388" y="5039827"/>
            <a:ext cx="2682241" cy="338554"/>
          </a:xfrm>
          <a:prstGeom prst="rect">
            <a:avLst/>
          </a:prstGeom>
          <a:solidFill>
            <a:schemeClr val="accent1">
              <a:lumMod val="40000"/>
              <a:lumOff val="60000"/>
            </a:schemeClr>
          </a:solidFill>
        </p:spPr>
        <p:txBody>
          <a:bodyPr wrap="square" rtlCol="0">
            <a:spAutoFit/>
          </a:bodyPr>
          <a:lstStyle/>
          <a:p>
            <a:r>
              <a:rPr lang="en-GB" sz="1600" dirty="0"/>
              <a:t>Hate </a:t>
            </a:r>
            <a:r>
              <a:rPr lang="en-GB" sz="1200" dirty="0"/>
              <a:t>(Crime only)</a:t>
            </a:r>
          </a:p>
        </p:txBody>
      </p:sp>
      <p:cxnSp>
        <p:nvCxnSpPr>
          <p:cNvPr id="26" name="Straight Connector 25">
            <a:extLst>
              <a:ext uri="{FF2B5EF4-FFF2-40B4-BE49-F238E27FC236}">
                <a16:creationId xmlns:a16="http://schemas.microsoft.com/office/drawing/2014/main" id="{42C20C31-6BF7-4402-99D6-FBC05EF897E1}"/>
              </a:ext>
            </a:extLst>
          </p:cNvPr>
          <p:cNvCxnSpPr/>
          <p:nvPr/>
        </p:nvCxnSpPr>
        <p:spPr>
          <a:xfrm>
            <a:off x="103200" y="3801981"/>
            <a:ext cx="120298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5481F4F-2EB5-497A-8837-6066693C2A07}"/>
              </a:ext>
            </a:extLst>
          </p:cNvPr>
          <p:cNvSpPr txBox="1"/>
          <p:nvPr/>
        </p:nvSpPr>
        <p:spPr>
          <a:xfrm>
            <a:off x="7224251" y="3255647"/>
            <a:ext cx="4842484" cy="492443"/>
          </a:xfrm>
          <a:prstGeom prst="rect">
            <a:avLst/>
          </a:prstGeom>
          <a:solidFill>
            <a:schemeClr val="accent5">
              <a:lumMod val="20000"/>
              <a:lumOff val="80000"/>
            </a:schemeClr>
          </a:solidFill>
        </p:spPr>
        <p:txBody>
          <a:bodyPr wrap="square" rtlCol="0">
            <a:spAutoFit/>
          </a:bodyPr>
          <a:lstStyle/>
          <a:p>
            <a:pPr algn="just"/>
            <a:r>
              <a:rPr lang="en-GB" sz="1300" dirty="0"/>
              <a:t>Domestic abuse remains stable with a slight increase of four per cent compared to the previous year. </a:t>
            </a:r>
          </a:p>
        </p:txBody>
      </p:sp>
      <p:pic>
        <p:nvPicPr>
          <p:cNvPr id="7" name="Picture 6">
            <a:extLst>
              <a:ext uri="{FF2B5EF4-FFF2-40B4-BE49-F238E27FC236}">
                <a16:creationId xmlns:a16="http://schemas.microsoft.com/office/drawing/2014/main" id="{919983E3-748D-4D5F-AEAB-5C24431CCE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0732" y="736150"/>
            <a:ext cx="6633848" cy="2994563"/>
          </a:xfrm>
          <a:prstGeom prst="rect">
            <a:avLst/>
          </a:prstGeom>
        </p:spPr>
      </p:pic>
      <p:pic>
        <p:nvPicPr>
          <p:cNvPr id="9" name="Picture 8">
            <a:extLst>
              <a:ext uri="{FF2B5EF4-FFF2-40B4-BE49-F238E27FC236}">
                <a16:creationId xmlns:a16="http://schemas.microsoft.com/office/drawing/2014/main" id="{48F5C238-E2A3-486A-A71E-64BF7202B4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65576" y="743081"/>
            <a:ext cx="4639490" cy="2459693"/>
          </a:xfrm>
          <a:prstGeom prst="rect">
            <a:avLst/>
          </a:prstGeom>
        </p:spPr>
      </p:pic>
      <p:pic>
        <p:nvPicPr>
          <p:cNvPr id="18" name="Picture 17">
            <a:extLst>
              <a:ext uri="{FF2B5EF4-FFF2-40B4-BE49-F238E27FC236}">
                <a16:creationId xmlns:a16="http://schemas.microsoft.com/office/drawing/2014/main" id="{D2953D90-25D3-4A32-9BF1-37290E23FB3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0732" y="3857944"/>
            <a:ext cx="6633848" cy="2564112"/>
          </a:xfrm>
          <a:prstGeom prst="rect">
            <a:avLst/>
          </a:prstGeom>
        </p:spPr>
      </p:pic>
      <p:pic>
        <p:nvPicPr>
          <p:cNvPr id="20" name="Picture 19">
            <a:extLst>
              <a:ext uri="{FF2B5EF4-FFF2-40B4-BE49-F238E27FC236}">
                <a16:creationId xmlns:a16="http://schemas.microsoft.com/office/drawing/2014/main" id="{3970BD7B-D250-46BE-A425-83EF31A8FD7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334251" y="3849715"/>
            <a:ext cx="4570815" cy="2266692"/>
          </a:xfrm>
          <a:prstGeom prst="rect">
            <a:avLst/>
          </a:prstGeom>
        </p:spPr>
      </p:pic>
      <p:sp>
        <p:nvSpPr>
          <p:cNvPr id="23" name="TextBox 22">
            <a:extLst>
              <a:ext uri="{FF2B5EF4-FFF2-40B4-BE49-F238E27FC236}">
                <a16:creationId xmlns:a16="http://schemas.microsoft.com/office/drawing/2014/main" id="{34372D87-0430-4C35-8846-8F32F75B15BC}"/>
              </a:ext>
            </a:extLst>
          </p:cNvPr>
          <p:cNvSpPr txBox="1"/>
          <p:nvPr/>
        </p:nvSpPr>
        <p:spPr>
          <a:xfrm>
            <a:off x="402406" y="706408"/>
            <a:ext cx="2595207" cy="253916"/>
          </a:xfrm>
          <a:prstGeom prst="rect">
            <a:avLst/>
          </a:prstGeom>
          <a:solidFill>
            <a:schemeClr val="bg1"/>
          </a:solidFill>
        </p:spPr>
        <p:txBody>
          <a:bodyPr wrap="square" rtlCol="0">
            <a:spAutoFit/>
          </a:bodyPr>
          <a:lstStyle/>
          <a:p>
            <a:r>
              <a:rPr lang="en-GB" sz="1050" dirty="0"/>
              <a:t>Home Office Offence Groups Level 2 &amp; 3</a:t>
            </a:r>
          </a:p>
        </p:txBody>
      </p:sp>
      <p:sp>
        <p:nvSpPr>
          <p:cNvPr id="27" name="TextBox 26">
            <a:extLst>
              <a:ext uri="{FF2B5EF4-FFF2-40B4-BE49-F238E27FC236}">
                <a16:creationId xmlns:a16="http://schemas.microsoft.com/office/drawing/2014/main" id="{EA2F1D18-1C78-43A5-A557-E8E5BBC8FB13}"/>
              </a:ext>
            </a:extLst>
          </p:cNvPr>
          <p:cNvSpPr txBox="1"/>
          <p:nvPr/>
        </p:nvSpPr>
        <p:spPr>
          <a:xfrm>
            <a:off x="392010" y="3892420"/>
            <a:ext cx="2595207" cy="253916"/>
          </a:xfrm>
          <a:prstGeom prst="rect">
            <a:avLst/>
          </a:prstGeom>
          <a:solidFill>
            <a:schemeClr val="bg1"/>
          </a:solidFill>
        </p:spPr>
        <p:txBody>
          <a:bodyPr wrap="square" rtlCol="0">
            <a:spAutoFit/>
          </a:bodyPr>
          <a:lstStyle/>
          <a:p>
            <a:r>
              <a:rPr lang="en-GB" sz="1050" dirty="0"/>
              <a:t>Home Office Offence Groups Level 2 &amp; 3</a:t>
            </a:r>
          </a:p>
        </p:txBody>
      </p:sp>
      <p:pic>
        <p:nvPicPr>
          <p:cNvPr id="4" name="Picture 3">
            <a:extLst>
              <a:ext uri="{FF2B5EF4-FFF2-40B4-BE49-F238E27FC236}">
                <a16:creationId xmlns:a16="http://schemas.microsoft.com/office/drawing/2014/main" id="{4C3CBBFD-03C1-E7BF-643B-1BC584D15F7B}"/>
              </a:ext>
            </a:extLst>
          </p:cNvPr>
          <p:cNvPicPr>
            <a:picLocks noChangeAspect="1"/>
          </p:cNvPicPr>
          <p:nvPr/>
        </p:nvPicPr>
        <p:blipFill>
          <a:blip r:embed="rId9"/>
          <a:stretch>
            <a:fillRect/>
          </a:stretch>
        </p:blipFill>
        <p:spPr>
          <a:xfrm>
            <a:off x="6930238" y="-31070"/>
            <a:ext cx="1646113" cy="633665"/>
          </a:xfrm>
          <a:prstGeom prst="rect">
            <a:avLst/>
          </a:prstGeom>
        </p:spPr>
      </p:pic>
    </p:spTree>
    <p:extLst>
      <p:ext uri="{BB962C8B-B14F-4D97-AF65-F5344CB8AC3E}">
        <p14:creationId xmlns:p14="http://schemas.microsoft.com/office/powerpoint/2010/main" val="87474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lstStyle/>
          <a:p>
            <a:r>
              <a:rPr lang="en-GB" dirty="0">
                <a:solidFill>
                  <a:schemeClr val="bg1"/>
                </a:solidFill>
              </a:rPr>
              <a:t>6.2 Domestic Abuse</a:t>
            </a:r>
          </a:p>
        </p:txBody>
      </p:sp>
      <p:sp>
        <p:nvSpPr>
          <p:cNvPr id="18" name="Rectangle 17">
            <a:extLst>
              <a:ext uri="{FF2B5EF4-FFF2-40B4-BE49-F238E27FC236}">
                <a16:creationId xmlns:a16="http://schemas.microsoft.com/office/drawing/2014/main" id="{F1E5FE7A-0985-4E69-9357-7F8281F1BA12}"/>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682A721-BDF8-4423-9726-053759F500AF}"/>
              </a:ext>
            </a:extLst>
          </p:cNvPr>
          <p:cNvSpPr txBox="1"/>
          <p:nvPr/>
        </p:nvSpPr>
        <p:spPr>
          <a:xfrm>
            <a:off x="5106845" y="3389207"/>
            <a:ext cx="6930531" cy="3046988"/>
          </a:xfrm>
          <a:prstGeom prst="rect">
            <a:avLst/>
          </a:prstGeom>
          <a:solidFill>
            <a:schemeClr val="accent6">
              <a:lumMod val="20000"/>
              <a:lumOff val="80000"/>
            </a:schemeClr>
          </a:solidFill>
        </p:spPr>
        <p:txBody>
          <a:bodyPr wrap="square" rtlCol="0">
            <a:spAutoFit/>
          </a:bodyPr>
          <a:lstStyle/>
          <a:p>
            <a:r>
              <a:rPr lang="en-GB" sz="1600" b="1" dirty="0"/>
              <a:t>Outcomes:</a:t>
            </a:r>
          </a:p>
          <a:p>
            <a:pPr algn="just"/>
            <a:r>
              <a:rPr lang="en-GB" sz="1600" dirty="0"/>
              <a:t>In the last 12 months, 12 per cent (2,145) of domestic abuse crime had a criminal justice outcome, of these ten per cent were charged or had a postal requisition (1,798). Community resolutions have been utilised 252 times (1.4 per cent) for domestic abuse in the last 12 months. The criminal justice outcome rate has decreased slightly (0.7 per cent) compared to the previous 12 months.</a:t>
            </a:r>
          </a:p>
          <a:p>
            <a:pPr algn="just"/>
            <a:r>
              <a:rPr lang="en-GB" sz="1600" dirty="0"/>
              <a:t>In the last 12 months, the majority, 58.3 per cent (10,830) of domestic abuse were outcome 16 (victims declines/withdraws support), and there was a 2.1 per cent decrease compared to the previous 12 months. </a:t>
            </a:r>
          </a:p>
          <a:p>
            <a:pPr algn="just"/>
            <a:r>
              <a:rPr lang="en-GB" sz="1600" dirty="0"/>
              <a:t>In the last 12 months, 27.7 per cent (5,156) of domestic abuse had an outcome where we were unable to progress the investigation, which has increased by 2.4 per cent compared to the previous 12 months.</a:t>
            </a:r>
          </a:p>
        </p:txBody>
      </p:sp>
      <p:sp>
        <p:nvSpPr>
          <p:cNvPr id="16" name="TextBox 15">
            <a:extLst>
              <a:ext uri="{FF2B5EF4-FFF2-40B4-BE49-F238E27FC236}">
                <a16:creationId xmlns:a16="http://schemas.microsoft.com/office/drawing/2014/main" id="{A1F77BEA-00E8-4C45-8D26-CCB31B4FCCCE}"/>
              </a:ext>
            </a:extLst>
          </p:cNvPr>
          <p:cNvSpPr txBox="1"/>
          <p:nvPr/>
        </p:nvSpPr>
        <p:spPr>
          <a:xfrm>
            <a:off x="46140" y="3389207"/>
            <a:ext cx="4909908" cy="3293209"/>
          </a:xfrm>
          <a:prstGeom prst="rect">
            <a:avLst/>
          </a:prstGeom>
          <a:solidFill>
            <a:schemeClr val="accent5">
              <a:lumMod val="20000"/>
              <a:lumOff val="80000"/>
            </a:schemeClr>
          </a:solidFill>
        </p:spPr>
        <p:txBody>
          <a:bodyPr wrap="square" rtlCol="0">
            <a:spAutoFit/>
          </a:bodyPr>
          <a:lstStyle/>
          <a:p>
            <a:pPr algn="just"/>
            <a:r>
              <a:rPr lang="en-GB" sz="1600" dirty="0"/>
              <a:t>In the last 12 months, 73 per cent (12,211) of victims of domestic abuse made one report in a 12-month period, 21 per cent (3,435) of victims made two or three reports in the last 12-month period and six per cent (1,079) of victims of domestic abuse have experienced domestic abuse four or more times in the last 12-month period. These proportions have remained stable when compared to the previous 12 months with similar proportions (73 per cent) of victims only making one report of domestic abuse. The proportion of victims making two or three reports has also remained stable as has the proportion of victims reporting domestic abuse on four or more occasions remains stable.  </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771114" y="6488668"/>
            <a:ext cx="418704" cy="369332"/>
          </a:xfrm>
          <a:prstGeom prst="rect">
            <a:avLst/>
          </a:prstGeom>
          <a:noFill/>
        </p:spPr>
        <p:txBody>
          <a:bodyPr wrap="none" rtlCol="0">
            <a:spAutoFit/>
          </a:bodyPr>
          <a:lstStyle/>
          <a:p>
            <a:r>
              <a:rPr lang="en-GB" dirty="0"/>
              <a:t>37</a:t>
            </a:r>
          </a:p>
        </p:txBody>
      </p:sp>
      <p:sp>
        <p:nvSpPr>
          <p:cNvPr id="19" name="TextBox 18">
            <a:extLst>
              <a:ext uri="{FF2B5EF4-FFF2-40B4-BE49-F238E27FC236}">
                <a16:creationId xmlns:a16="http://schemas.microsoft.com/office/drawing/2014/main" id="{155F8433-8FAA-4004-B5EA-3DB00702DAB0}"/>
              </a:ext>
            </a:extLst>
          </p:cNvPr>
          <p:cNvSpPr txBox="1"/>
          <p:nvPr/>
        </p:nvSpPr>
        <p:spPr>
          <a:xfrm>
            <a:off x="8446197" y="762885"/>
            <a:ext cx="3634838" cy="2416046"/>
          </a:xfrm>
          <a:prstGeom prst="rect">
            <a:avLst/>
          </a:prstGeom>
          <a:solidFill>
            <a:schemeClr val="accent4">
              <a:lumMod val="20000"/>
              <a:lumOff val="80000"/>
            </a:schemeClr>
          </a:solidFill>
        </p:spPr>
        <p:txBody>
          <a:bodyPr wrap="square" rtlCol="0">
            <a:spAutoFit/>
          </a:bodyPr>
          <a:lstStyle/>
          <a:p>
            <a:r>
              <a:rPr lang="en-GB" sz="1600" b="1" dirty="0"/>
              <a:t>Op Encompass</a:t>
            </a:r>
          </a:p>
          <a:p>
            <a:pPr algn="just"/>
            <a:r>
              <a:rPr lang="en-GB" sz="1500" dirty="0"/>
              <a:t>In February 2021, the force implemented Op Encompass, which notifies schools of children living with, or exposed to domestic abuse. Schools have automatically received</a:t>
            </a:r>
            <a:r>
              <a:rPr lang="en-GB" sz="1500" b="1" dirty="0"/>
              <a:t> </a:t>
            </a:r>
            <a:r>
              <a:rPr lang="en-GB" sz="1500" dirty="0"/>
              <a:t>42,916</a:t>
            </a:r>
            <a:r>
              <a:rPr lang="en-GB" sz="1500" b="1" dirty="0"/>
              <a:t> </a:t>
            </a:r>
            <a:r>
              <a:rPr lang="en-GB" sz="1500" dirty="0"/>
              <a:t>notifications regarding children following a domestic incident since the implementation, although some children will have had of more than one notification sent in this period.</a:t>
            </a:r>
          </a:p>
        </p:txBody>
      </p:sp>
      <p:pic>
        <p:nvPicPr>
          <p:cNvPr id="2" name="Picture 1">
            <a:extLst>
              <a:ext uri="{FF2B5EF4-FFF2-40B4-BE49-F238E27FC236}">
                <a16:creationId xmlns:a16="http://schemas.microsoft.com/office/drawing/2014/main" id="{91C7FC7B-60FF-466D-9EA4-A5B7229539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140" y="801305"/>
            <a:ext cx="4653582" cy="2396495"/>
          </a:xfrm>
          <a:prstGeom prst="rect">
            <a:avLst/>
          </a:prstGeom>
        </p:spPr>
      </p:pic>
      <p:pic>
        <p:nvPicPr>
          <p:cNvPr id="3" name="Picture 2">
            <a:extLst>
              <a:ext uri="{FF2B5EF4-FFF2-40B4-BE49-F238E27FC236}">
                <a16:creationId xmlns:a16="http://schemas.microsoft.com/office/drawing/2014/main" id="{E6E4D623-698A-4460-85B5-DBAAAFA6980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99722" y="1185523"/>
            <a:ext cx="3637693" cy="1747684"/>
          </a:xfrm>
          <a:prstGeom prst="rect">
            <a:avLst/>
          </a:prstGeom>
        </p:spPr>
      </p:pic>
      <p:pic>
        <p:nvPicPr>
          <p:cNvPr id="5" name="Picture 4">
            <a:extLst>
              <a:ext uri="{FF2B5EF4-FFF2-40B4-BE49-F238E27FC236}">
                <a16:creationId xmlns:a16="http://schemas.microsoft.com/office/drawing/2014/main" id="{B8CD79D2-2D4A-92EA-9965-2D3970FD0984}"/>
              </a:ext>
            </a:extLst>
          </p:cNvPr>
          <p:cNvPicPr>
            <a:picLocks noChangeAspect="1"/>
          </p:cNvPicPr>
          <p:nvPr/>
        </p:nvPicPr>
        <p:blipFill>
          <a:blip r:embed="rId7"/>
          <a:stretch>
            <a:fillRect/>
          </a:stretch>
        </p:blipFill>
        <p:spPr>
          <a:xfrm>
            <a:off x="5790233" y="-30337"/>
            <a:ext cx="1646113" cy="633665"/>
          </a:xfrm>
          <a:prstGeom prst="rect">
            <a:avLst/>
          </a:prstGeom>
        </p:spPr>
      </p:pic>
    </p:spTree>
    <p:extLst>
      <p:ext uri="{BB962C8B-B14F-4D97-AF65-F5344CB8AC3E}">
        <p14:creationId xmlns:p14="http://schemas.microsoft.com/office/powerpoint/2010/main" val="1918378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9ECC08-E8FF-0F45-1BB7-6CA25AE6D60A}"/>
              </a:ext>
            </a:extLst>
          </p:cNvPr>
          <p:cNvSpPr/>
          <p:nvPr/>
        </p:nvSpPr>
        <p:spPr>
          <a:xfrm>
            <a:off x="7697562" y="4952991"/>
            <a:ext cx="4433780" cy="1342487"/>
          </a:xfrm>
          <a:prstGeom prst="rect">
            <a:avLst/>
          </a:prstGeom>
          <a:solidFill>
            <a:schemeClr val="accent5">
              <a:lumMod val="20000"/>
              <a:lumOff val="80000"/>
            </a:schemeClr>
          </a:solidFill>
        </p:spPr>
        <p:txBody>
          <a:bodyPr wrap="square">
            <a:spAutoFit/>
          </a:bodyPr>
          <a:lstStyle/>
          <a:p>
            <a:pPr algn="just">
              <a:lnSpc>
                <a:spcPct val="105000"/>
              </a:lnSpc>
              <a:spcAft>
                <a:spcPts val="0"/>
              </a:spcAft>
            </a:pPr>
            <a:r>
              <a:rPr lang="en-GB" sz="1500" dirty="0">
                <a:ea typeface="Tahoma" panose="020B0604030504040204" pitchFamily="34" charset="0"/>
              </a:rPr>
              <a:t>Initially, drugs offences are given a temporary drugs code while the type of drugs seized are confirmed through forensic testing. There is a gap between the date the offences are identified and when the crimes are recorded. </a:t>
            </a:r>
            <a:endParaRPr lang="en-GB" sz="1500" dirty="0">
              <a:solidFill>
                <a:srgbClr val="FF0000"/>
              </a:solidFill>
              <a:ea typeface="Tahoma" panose="020B0604030504040204" pitchFamily="34" charset="0"/>
            </a:endParaRPr>
          </a:p>
        </p:txBody>
      </p:sp>
      <p:sp>
        <p:nvSpPr>
          <p:cNvPr id="3" name="Rectangle 2">
            <a:extLst>
              <a:ext uri="{FF2B5EF4-FFF2-40B4-BE49-F238E27FC236}">
                <a16:creationId xmlns:a16="http://schemas.microsoft.com/office/drawing/2014/main" id="{DE39C497-6F83-4D1F-B0AD-C460CBE8342B}"/>
              </a:ext>
            </a:extLst>
          </p:cNvPr>
          <p:cNvSpPr/>
          <p:nvPr/>
        </p:nvSpPr>
        <p:spPr>
          <a:xfrm>
            <a:off x="5114262" y="2566865"/>
            <a:ext cx="7031602" cy="2021515"/>
          </a:xfrm>
          <a:prstGeom prst="rect">
            <a:avLst/>
          </a:prstGeom>
          <a:solidFill>
            <a:schemeClr val="accent5">
              <a:lumMod val="20000"/>
              <a:lumOff val="80000"/>
            </a:schemeClr>
          </a:solidFill>
        </p:spPr>
        <p:txBody>
          <a:bodyPr wrap="square">
            <a:spAutoFit/>
          </a:bodyPr>
          <a:lstStyle/>
          <a:p>
            <a:pPr algn="just">
              <a:lnSpc>
                <a:spcPct val="105000"/>
              </a:lnSpc>
            </a:pPr>
            <a:r>
              <a:rPr lang="en-GB" sz="1500" dirty="0">
                <a:ea typeface="Tahoma" panose="020B0604030504040204" pitchFamily="34" charset="0"/>
              </a:rPr>
              <a:t>The volume of drugs offences recorded has fluctuated over the last 12 months following an increase in 2024. The main volume is possession offences, especially possession of cannabis. </a:t>
            </a:r>
            <a:r>
              <a:rPr lang="en-US" sz="1500" dirty="0">
                <a:ea typeface="Tahoma" panose="020B0604030504040204" pitchFamily="34" charset="0"/>
              </a:rPr>
              <a:t>It is worth noting that, although a single crime is recorded, one offence could relate to a large quantity or value of drugs, especially for offences of supply. Since October 2024, there has been an increase in the volume of importation of drugs offences, linked to the identification of parcels containing drugs intended for Staffordshire residents. In the last 12 months, importation offences have equated to 54 per cent (530) of trafficking offences, compared to 39% (285) in the previous 12 months. </a:t>
            </a:r>
            <a:endParaRPr lang="en-GB" sz="1500" dirty="0">
              <a:solidFill>
                <a:srgbClr val="FF0000"/>
              </a:solidFill>
              <a:ea typeface="Tahoma" panose="020B0604030504040204" pitchFamily="34" charset="0"/>
            </a:endParaRP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7" y="-48782"/>
            <a:ext cx="12208427" cy="1319520"/>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0" y="881017"/>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801504"/>
          </a:xfrm>
        </p:spPr>
        <p:txBody>
          <a:bodyPr>
            <a:noAutofit/>
          </a:bodyPr>
          <a:lstStyle/>
          <a:p>
            <a:r>
              <a:rPr lang="en-GB" sz="3600" dirty="0">
                <a:solidFill>
                  <a:schemeClr val="bg1"/>
                </a:solidFill>
              </a:rPr>
              <a:t>6.3 Disrupt drugs supply and </a:t>
            </a:r>
            <a:br>
              <a:rPr lang="en-GB" sz="3600" dirty="0">
                <a:solidFill>
                  <a:schemeClr val="bg1"/>
                </a:solidFill>
              </a:rPr>
            </a:br>
            <a:r>
              <a:rPr lang="en-GB" sz="3600" dirty="0">
                <a:solidFill>
                  <a:schemeClr val="bg1"/>
                </a:solidFill>
              </a:rPr>
              <a:t>county lines (NCPM)</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89297" y="-152032"/>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8" name="Text Placeholder 2">
            <a:extLst>
              <a:ext uri="{FF2B5EF4-FFF2-40B4-BE49-F238E27FC236}">
                <a16:creationId xmlns:a16="http://schemas.microsoft.com/office/drawing/2014/main" id="{0A9FEA2A-A9BB-4BC6-B138-CAD998C9B2C7}"/>
              </a:ext>
            </a:extLst>
          </p:cNvPr>
          <p:cNvSpPr>
            <a:spLocks noGrp="1"/>
          </p:cNvSpPr>
          <p:nvPr>
            <p:ph type="body" sz="quarter" idx="10"/>
          </p:nvPr>
        </p:nvSpPr>
        <p:spPr>
          <a:xfrm>
            <a:off x="11449356" y="6486583"/>
            <a:ext cx="571649" cy="338137"/>
          </a:xfrm>
        </p:spPr>
        <p:txBody>
          <a:bodyPr>
            <a:normAutofit lnSpcReduction="10000"/>
          </a:bodyPr>
          <a:lstStyle/>
          <a:p>
            <a:r>
              <a:rPr lang="en-GB" sz="1800" dirty="0">
                <a:solidFill>
                  <a:schemeClr val="tx1"/>
                </a:solidFill>
              </a:rPr>
              <a:t>38</a:t>
            </a:r>
          </a:p>
        </p:txBody>
      </p:sp>
      <p:sp>
        <p:nvSpPr>
          <p:cNvPr id="4" name="Rectangle 3">
            <a:extLst>
              <a:ext uri="{FF2B5EF4-FFF2-40B4-BE49-F238E27FC236}">
                <a16:creationId xmlns:a16="http://schemas.microsoft.com/office/drawing/2014/main" id="{9672EF1A-9C4D-47C1-A467-EF4C1C24A599}"/>
              </a:ext>
            </a:extLst>
          </p:cNvPr>
          <p:cNvSpPr/>
          <p:nvPr/>
        </p:nvSpPr>
        <p:spPr>
          <a:xfrm>
            <a:off x="34842" y="1159534"/>
            <a:ext cx="5082100" cy="3476401"/>
          </a:xfrm>
          <a:prstGeom prst="rect">
            <a:avLst/>
          </a:prstGeom>
        </p:spPr>
        <p:txBody>
          <a:bodyPr wrap="square">
            <a:spAutoFit/>
          </a:bodyPr>
          <a:lstStyle/>
          <a:p>
            <a:pPr algn="just">
              <a:lnSpc>
                <a:spcPct val="105000"/>
              </a:lnSpc>
              <a:spcAft>
                <a:spcPts val="0"/>
              </a:spcAft>
            </a:pPr>
            <a:r>
              <a:rPr lang="en-US" sz="1400" dirty="0">
                <a:ea typeface="Tahoma" panose="020B0604030504040204" pitchFamily="34" charset="0"/>
              </a:rPr>
              <a:t>Nationally, this will be measured through police recorded drug-related homicides and Office for Health Improvement and Disparities police referrals into drug treatments.</a:t>
            </a:r>
          </a:p>
          <a:p>
            <a:pPr algn="just">
              <a:lnSpc>
                <a:spcPct val="105000"/>
              </a:lnSpc>
              <a:spcAft>
                <a:spcPts val="0"/>
              </a:spcAft>
            </a:pPr>
            <a:endParaRPr lang="en-GB" sz="1400" dirty="0">
              <a:ea typeface="Tahoma" panose="020B0604030504040204" pitchFamily="34" charset="0"/>
            </a:endParaRPr>
          </a:p>
          <a:p>
            <a:pPr algn="just">
              <a:lnSpc>
                <a:spcPct val="105000"/>
              </a:lnSpc>
              <a:spcAft>
                <a:spcPts val="0"/>
              </a:spcAft>
            </a:pPr>
            <a:r>
              <a:rPr lang="en-GB" sz="1400" dirty="0">
                <a:ea typeface="Calibri" panose="020F0502020204030204" pitchFamily="34" charset="0"/>
              </a:rPr>
              <a:t>Whilst drug activity is widespread, it is the more densely populated areas that generally attract the largest focus from organised crime groups involved in this criminality. </a:t>
            </a:r>
            <a:r>
              <a:rPr lang="en-GB" sz="1400" dirty="0">
                <a:ea typeface="Tahoma" panose="020B0604030504040204" pitchFamily="34" charset="0"/>
              </a:rPr>
              <a:t>Drugs is often a force priority with a number of significant operations in existence at any one time, tracked via force tasking and tackled through a combination of intervention and prevention work with partners. The work utilises local policing resources such as the force’s Knowledge Hub, alongside proactive pursue targeting through operations and investigations owned by our dedicated proactive teams, tackling the highest levels of criminality and those causing misery to communities. </a:t>
            </a:r>
          </a:p>
        </p:txBody>
      </p:sp>
      <p:pic>
        <p:nvPicPr>
          <p:cNvPr id="16" name="Picture 15">
            <a:extLst>
              <a:ext uri="{FF2B5EF4-FFF2-40B4-BE49-F238E27FC236}">
                <a16:creationId xmlns:a16="http://schemas.microsoft.com/office/drawing/2014/main" id="{D352B50C-9EAB-4092-832C-FC58ED9C4718}"/>
              </a:ext>
            </a:extLst>
          </p:cNvPr>
          <p:cNvPicPr/>
          <p:nvPr/>
        </p:nvPicPr>
        <p:blipFill>
          <a:blip r:embed="rId5">
            <a:extLst>
              <a:ext uri="{28A0092B-C50C-407E-A947-70E740481C1C}">
                <a14:useLocalDpi xmlns:a14="http://schemas.microsoft.com/office/drawing/2010/main" val="0"/>
              </a:ext>
            </a:extLst>
          </a:blip>
          <a:srcRect/>
          <a:stretch/>
        </p:blipFill>
        <p:spPr>
          <a:xfrm>
            <a:off x="5177601" y="885822"/>
            <a:ext cx="6953740" cy="1568958"/>
          </a:xfrm>
          <a:prstGeom prst="rect">
            <a:avLst/>
          </a:prstGeom>
        </p:spPr>
      </p:pic>
      <p:pic>
        <p:nvPicPr>
          <p:cNvPr id="18" name="Picture 17">
            <a:extLst>
              <a:ext uri="{FF2B5EF4-FFF2-40B4-BE49-F238E27FC236}">
                <a16:creationId xmlns:a16="http://schemas.microsoft.com/office/drawing/2014/main" id="{46789F96-8D75-40A9-8BC2-561384C276DF}"/>
              </a:ext>
            </a:extLst>
          </p:cNvPr>
          <p:cNvPicPr/>
          <p:nvPr/>
        </p:nvPicPr>
        <p:blipFill>
          <a:blip r:embed="rId6">
            <a:extLst>
              <a:ext uri="{28A0092B-C50C-407E-A947-70E740481C1C}">
                <a14:useLocalDpi xmlns:a14="http://schemas.microsoft.com/office/drawing/2010/main" val="0"/>
              </a:ext>
            </a:extLst>
          </a:blip>
          <a:srcRect/>
          <a:stretch/>
        </p:blipFill>
        <p:spPr>
          <a:xfrm>
            <a:off x="170995" y="4618846"/>
            <a:ext cx="7388649" cy="2036805"/>
          </a:xfrm>
          <a:prstGeom prst="rect">
            <a:avLst/>
          </a:prstGeom>
        </p:spPr>
      </p:pic>
      <p:sp>
        <p:nvSpPr>
          <p:cNvPr id="7" name="TextBox 6">
            <a:extLst>
              <a:ext uri="{FF2B5EF4-FFF2-40B4-BE49-F238E27FC236}">
                <a16:creationId xmlns:a16="http://schemas.microsoft.com/office/drawing/2014/main" id="{7E176603-EF7C-34A5-9F1B-5D16BB4EA710}"/>
              </a:ext>
            </a:extLst>
          </p:cNvPr>
          <p:cNvSpPr txBox="1"/>
          <p:nvPr/>
        </p:nvSpPr>
        <p:spPr>
          <a:xfrm>
            <a:off x="7697561" y="710080"/>
            <a:ext cx="2190536" cy="369332"/>
          </a:xfrm>
          <a:prstGeom prst="rect">
            <a:avLst/>
          </a:prstGeom>
          <a:noFill/>
        </p:spPr>
        <p:txBody>
          <a:bodyPr wrap="none" rtlCol="0">
            <a:spAutoFit/>
          </a:bodyPr>
          <a:lstStyle/>
          <a:p>
            <a:r>
              <a:rPr lang="en-GB" dirty="0"/>
              <a:t>Recorded Drug Crime</a:t>
            </a:r>
          </a:p>
        </p:txBody>
      </p:sp>
      <p:pic>
        <p:nvPicPr>
          <p:cNvPr id="5" name="Picture 4">
            <a:extLst>
              <a:ext uri="{FF2B5EF4-FFF2-40B4-BE49-F238E27FC236}">
                <a16:creationId xmlns:a16="http://schemas.microsoft.com/office/drawing/2014/main" id="{D0C71AE3-973A-DA9D-EFE7-2943C851D9B6}"/>
              </a:ext>
            </a:extLst>
          </p:cNvPr>
          <p:cNvPicPr>
            <a:picLocks noChangeAspect="1"/>
          </p:cNvPicPr>
          <p:nvPr/>
        </p:nvPicPr>
        <p:blipFill>
          <a:blip r:embed="rId7"/>
          <a:stretch>
            <a:fillRect/>
          </a:stretch>
        </p:blipFill>
        <p:spPr>
          <a:xfrm>
            <a:off x="5790233" y="-30337"/>
            <a:ext cx="1646113" cy="633665"/>
          </a:xfrm>
          <a:prstGeom prst="rect">
            <a:avLst/>
          </a:prstGeom>
        </p:spPr>
      </p:pic>
    </p:spTree>
    <p:extLst>
      <p:ext uri="{BB962C8B-B14F-4D97-AF65-F5344CB8AC3E}">
        <p14:creationId xmlns:p14="http://schemas.microsoft.com/office/powerpoint/2010/main" val="2160992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C02B36-A4E5-4F1C-8294-2D85371B74A5}"/>
              </a:ext>
            </a:extLst>
          </p:cNvPr>
          <p:cNvSpPr/>
          <p:nvPr/>
        </p:nvSpPr>
        <p:spPr>
          <a:xfrm>
            <a:off x="82863" y="2421871"/>
            <a:ext cx="6488286" cy="2554545"/>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highlights of the week of action were: </a:t>
            </a:r>
            <a:endParaRPr kumimoji="0" lang="en-GB"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a:p>
            <a:pPr marL="285750" indent="-285750">
              <a:buFont typeface="Arial" panose="020B0604020202020204" pitchFamily="34" charset="0"/>
              <a:buChar char="•"/>
            </a:pPr>
            <a:r>
              <a:rPr lang="en-GB" sz="1600" dirty="0"/>
              <a:t>35 arrests</a:t>
            </a:r>
          </a:p>
          <a:p>
            <a:pPr marL="285750" indent="-285750">
              <a:buFont typeface="Arial" panose="020B0604020202020204" pitchFamily="34" charset="0"/>
              <a:buChar char="•"/>
            </a:pPr>
            <a:r>
              <a:rPr lang="en-GB" sz="1600" dirty="0"/>
              <a:t>24 people safeguarded </a:t>
            </a:r>
          </a:p>
          <a:p>
            <a:pPr marL="285750" indent="-285750">
              <a:buFont typeface="Arial" panose="020B0604020202020204" pitchFamily="34" charset="0"/>
              <a:buChar char="•"/>
            </a:pPr>
            <a:r>
              <a:rPr lang="en-GB" sz="1600" dirty="0"/>
              <a:t>16 cuckoo address visits</a:t>
            </a:r>
          </a:p>
          <a:p>
            <a:pPr marL="285750" indent="-285750">
              <a:buFont typeface="Arial" panose="020B0604020202020204" pitchFamily="34" charset="0"/>
              <a:buChar char="•"/>
            </a:pPr>
            <a:r>
              <a:rPr lang="en-GB" sz="1600" dirty="0"/>
              <a:t>Over £50,000 of drugs seized including (540 deals of crack, 364 deals of heroin and a kilo of ketamine, along with 28g of monkey dust)</a:t>
            </a:r>
            <a:endParaRPr lang="en-GB" sz="1600" dirty="0">
              <a:solidFill>
                <a:srgbClr val="FF0000"/>
              </a:solidFill>
            </a:endParaRPr>
          </a:p>
          <a:p>
            <a:pPr marL="285750" indent="-285750">
              <a:buFont typeface="Arial" panose="020B0604020202020204" pitchFamily="34" charset="0"/>
              <a:buChar char="•"/>
            </a:pPr>
            <a:r>
              <a:rPr lang="en-GB" sz="1600" dirty="0"/>
              <a:t>£31,461 cash seized</a:t>
            </a:r>
          </a:p>
          <a:p>
            <a:pPr marL="285750" indent="-285750">
              <a:buFont typeface="Arial" panose="020B0604020202020204" pitchFamily="34" charset="0"/>
              <a:buChar char="•"/>
            </a:pPr>
            <a:r>
              <a:rPr lang="en-GB" sz="1600" dirty="0"/>
              <a:t>1 handgun, 1 imitation firearm and countless knives taken off the streets</a:t>
            </a:r>
          </a:p>
          <a:p>
            <a:pPr marL="285750" indent="-285750">
              <a:buFont typeface="Arial" panose="020B0604020202020204" pitchFamily="34" charset="0"/>
              <a:buChar char="•"/>
            </a:pPr>
            <a:r>
              <a:rPr lang="en-GB" sz="1600" dirty="0"/>
              <a:t>Five drug lines recovered with two as Type 1 closures (the closure of a county line through the arrest and charge of a line holder).</a:t>
            </a:r>
          </a:p>
        </p:txBody>
      </p:sp>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7" y="-48782"/>
            <a:ext cx="12208427" cy="1319520"/>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16427" y="838756"/>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89297" y="-152032"/>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1" u="none" strike="noStrike" kern="1200" cap="none" spc="0" normalizeH="0" baseline="0" noProof="0" dirty="0">
                <a:ln>
                  <a:noFill/>
                </a:ln>
                <a:solidFill>
                  <a:prstClr val="white"/>
                </a:solidFill>
                <a:effectLst/>
                <a:uLnTx/>
                <a:uFillTx/>
                <a:latin typeface="Calibri Light" panose="020F0302020204030204"/>
                <a:ea typeface="+mj-ea"/>
                <a:cs typeface="+mj-cs"/>
              </a:rPr>
              <a:t>“An outstanding local police service”</a:t>
            </a:r>
          </a:p>
        </p:txBody>
      </p:sp>
      <p:sp>
        <p:nvSpPr>
          <p:cNvPr id="8" name="Text Placeholder 2">
            <a:extLst>
              <a:ext uri="{FF2B5EF4-FFF2-40B4-BE49-F238E27FC236}">
                <a16:creationId xmlns:a16="http://schemas.microsoft.com/office/drawing/2014/main" id="{0A9FEA2A-A9BB-4BC6-B138-CAD998C9B2C7}"/>
              </a:ext>
            </a:extLst>
          </p:cNvPr>
          <p:cNvSpPr>
            <a:spLocks noGrp="1"/>
          </p:cNvSpPr>
          <p:nvPr>
            <p:ph type="body" sz="quarter" idx="10"/>
          </p:nvPr>
        </p:nvSpPr>
        <p:spPr>
          <a:xfrm>
            <a:off x="11449356" y="6486583"/>
            <a:ext cx="571649" cy="338137"/>
          </a:xfrm>
        </p:spPr>
        <p:txBody>
          <a:bodyPr>
            <a:normAutofit lnSpcReduction="10000"/>
          </a:bodyPr>
          <a:lstStyle/>
          <a:p>
            <a:r>
              <a:rPr lang="en-GB" sz="1800" dirty="0">
                <a:solidFill>
                  <a:schemeClr val="tx1"/>
                </a:solidFill>
              </a:rPr>
              <a:t>39</a:t>
            </a:r>
          </a:p>
        </p:txBody>
      </p:sp>
      <p:sp>
        <p:nvSpPr>
          <p:cNvPr id="3" name="Text Box 2">
            <a:extLst>
              <a:ext uri="{FF2B5EF4-FFF2-40B4-BE49-F238E27FC236}">
                <a16:creationId xmlns:a16="http://schemas.microsoft.com/office/drawing/2014/main" id="{DC946834-0F63-4C6A-BB9C-D658C285BA6B}"/>
              </a:ext>
            </a:extLst>
          </p:cNvPr>
          <p:cNvSpPr txBox="1">
            <a:spLocks noChangeArrowheads="1"/>
          </p:cNvSpPr>
          <p:nvPr/>
        </p:nvSpPr>
        <p:spPr bwMode="auto">
          <a:xfrm rot="-5400000">
            <a:off x="-99420" y="1512274"/>
            <a:ext cx="1061830"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3">
            <a:extLst>
              <a:ext uri="{FF2B5EF4-FFF2-40B4-BE49-F238E27FC236}">
                <a16:creationId xmlns:a16="http://schemas.microsoft.com/office/drawing/2014/main" id="{C08AAECC-3C0C-4F40-9DA9-86F2A53794A9}"/>
              </a:ext>
            </a:extLst>
          </p:cNvPr>
          <p:cNvSpPr>
            <a:spLocks noChangeArrowheads="1"/>
          </p:cNvSpPr>
          <p:nvPr/>
        </p:nvSpPr>
        <p:spPr bwMode="auto">
          <a:xfrm>
            <a:off x="1203109" y="2325788"/>
            <a:ext cx="6973289" cy="41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6A7A7E6-5F3A-44B3-8DD3-0CA5CCCF2E64}"/>
              </a:ext>
            </a:extLst>
          </p:cNvPr>
          <p:cNvSpPr>
            <a:spLocks noChangeArrowheads="1"/>
          </p:cNvSpPr>
          <p:nvPr/>
        </p:nvSpPr>
        <p:spPr bwMode="auto">
          <a:xfrm rot="10800000" flipV="1">
            <a:off x="-16427" y="777899"/>
            <a:ext cx="69732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1F3864"/>
                </a:solidFill>
                <a:effectLst/>
                <a:uLnTx/>
                <a:uFillTx/>
                <a:latin typeface="Tahoma" panose="020B0604030504040204" pitchFamily="34" charset="0"/>
                <a:ea typeface="Tahoma" panose="020B0604030504040204" pitchFamily="34" charset="0"/>
                <a:cs typeface="Tahoma" panose="020B0604030504040204" pitchFamily="34" charset="0"/>
              </a:rPr>
              <a:t>County Lines</a:t>
            </a:r>
            <a:endParaRPr kumimoji="0" lang="en-GB" alt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5333D6D-6159-4D2A-BD16-EC955A285F07}"/>
              </a:ext>
            </a:extLst>
          </p:cNvPr>
          <p:cNvSpPr>
            <a:spLocks noChangeArrowheads="1"/>
          </p:cNvSpPr>
          <p:nvPr/>
        </p:nvSpPr>
        <p:spPr bwMode="auto">
          <a:xfrm>
            <a:off x="552845" y="1112165"/>
            <a:ext cx="5607531" cy="1061829"/>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Definition:</a:t>
            </a:r>
            <a:r>
              <a:rPr kumimoji="0" lang="en-GB" altLang="en-US" sz="1200" b="0" i="0" u="none" strike="noStrike" kern="1200" cap="none" spc="0" normalizeH="0" baseline="0" noProof="0" dirty="0">
                <a:ln>
                  <a:noFill/>
                </a:ln>
                <a:solidFill>
                  <a:prstClr val="black"/>
                </a:solidFill>
                <a:effectLst/>
                <a:uLnTx/>
                <a:uFillTx/>
                <a:latin typeface="Calibri" panose="020F0502020204030204"/>
                <a:ea typeface="Tahoma" panose="020B0604030504040204" pitchFamily="34" charset="0"/>
                <a:cs typeface="Tahoma" panose="020B0604030504040204" pitchFamily="34" charset="0"/>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term used to describe gangs and organised criminal networks involved in exporting illegal drugs into one or more importing areas within the UK, using dedicated mobile phone lines or other form of ‘deal line’. They are likely to exploit children and vulnerable adults to move and store the drugs and money and they will often use coercion, intimidation, violence (including sexual violence) and weapons.”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E2B9E1A-B903-4CFC-9EA4-6A85FEDDC4C0}"/>
              </a:ext>
            </a:extLst>
          </p:cNvPr>
          <p:cNvSpPr/>
          <p:nvPr/>
        </p:nvSpPr>
        <p:spPr>
          <a:xfrm>
            <a:off x="0" y="2150104"/>
            <a:ext cx="6388995"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force had a successful county lines intensification week in March 2</a:t>
            </a:r>
            <a:r>
              <a:rPr lang="en-GB" sz="1600" dirty="0">
                <a:solidFill>
                  <a:prstClr val="black"/>
                </a:solidFill>
                <a:latin typeface="Calibri" panose="020F0502020204030204" pitchFamily="34" charset="0"/>
                <a:ea typeface="Calibri" panose="020F0502020204030204" pitchFamily="34" charset="0"/>
                <a:cs typeface="Calibri" panose="020F0502020204030204" pitchFamily="34" charset="0"/>
              </a:rPr>
              <a:t>026</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1" name="Rectangle 10">
            <a:extLst>
              <a:ext uri="{FF2B5EF4-FFF2-40B4-BE49-F238E27FC236}">
                <a16:creationId xmlns:a16="http://schemas.microsoft.com/office/drawing/2014/main" id="{3DC0F643-5DC3-449B-9B28-D732C8D62927}"/>
              </a:ext>
            </a:extLst>
          </p:cNvPr>
          <p:cNvSpPr/>
          <p:nvPr/>
        </p:nvSpPr>
        <p:spPr>
          <a:xfrm>
            <a:off x="6670042" y="823493"/>
            <a:ext cx="5406638" cy="5509200"/>
          </a:xfrm>
          <a:prstGeom prst="rect">
            <a:avLst/>
          </a:prstGeom>
        </p:spPr>
        <p:txBody>
          <a:bodyPr wrap="square">
            <a:spAutoFit/>
          </a:bodyPr>
          <a:lstStyle/>
          <a:p>
            <a:pPr algn="just"/>
            <a:r>
              <a:rPr lang="en-GB" sz="1600" dirty="0"/>
              <a:t>During this reporting period, 266 arrests have been made. We continue to work in close partnership with the West Midlands Police County Lines Task Force, with a sharpened focus on targeting the heads of drug lines operating from that area. This approach ensures that lines are swiftly dismantled and brought to a successful conclusion, preventing the cycle of vulnerable individuals being recruited, arrested, and replaced.</a:t>
            </a:r>
          </a:p>
          <a:p>
            <a:pPr algn="just"/>
            <a:endParaRPr lang="en-GB" sz="1600" dirty="0"/>
          </a:p>
          <a:p>
            <a:pPr algn="just"/>
            <a:r>
              <a:rPr lang="en-GB" sz="1600" dirty="0"/>
              <a:t>A total of 29 Type 1 drug line closures have been achieved this reporting period – where the line has been seized and the line holder charged with a drug supply offence. This increase reflects our strategic shift toward targeting the root causes of county lines activity, rather than focusing solely on drug runners, who are often vulnerable individuals and Class A drug users exploited by the line.</a:t>
            </a:r>
          </a:p>
          <a:p>
            <a:pPr algn="just"/>
            <a:endParaRPr lang="en-GB" sz="1600" dirty="0">
              <a:solidFill>
                <a:srgbClr val="FF0000"/>
              </a:solidFill>
            </a:endParaRPr>
          </a:p>
          <a:p>
            <a:pPr algn="just"/>
            <a:r>
              <a:rPr lang="en-GB" sz="1600" dirty="0"/>
              <a:t>We have successfully maintained the number of mapped county lines in Staffordshire at 15 or fewer for the past two years. This demonstrates our continued commitment to making Staffordshire a hostile environment for county lines operations, especially when compared to significantly higher activity in neighbouring regions.</a:t>
            </a:r>
          </a:p>
        </p:txBody>
      </p:sp>
      <p:sp>
        <p:nvSpPr>
          <p:cNvPr id="15" name="Rectangle 14">
            <a:extLst>
              <a:ext uri="{FF2B5EF4-FFF2-40B4-BE49-F238E27FC236}">
                <a16:creationId xmlns:a16="http://schemas.microsoft.com/office/drawing/2014/main" id="{45B02312-5F99-46AB-A7CE-19CFFF8C5DD1}"/>
              </a:ext>
            </a:extLst>
          </p:cNvPr>
          <p:cNvSpPr/>
          <p:nvPr/>
        </p:nvSpPr>
        <p:spPr>
          <a:xfrm>
            <a:off x="86899" y="5008838"/>
            <a:ext cx="6488286" cy="1815882"/>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Geographical Impact </a:t>
            </a:r>
            <a:endParaRPr kumimoji="0" lang="en-GB"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a:p>
            <a:pPr lvl="0" algn="just">
              <a:defRPr/>
            </a:pPr>
            <a:r>
              <a:rPr lang="en-GB" sz="1600" dirty="0"/>
              <a:t>Most of the currently identified county lines originate from the West Midlands and primarily impact areas in the southern part of the county. Nevertheless, we maintain ongoing scanning for county lines emerging from other regions. The towns most consistently affected are Burton-upon-Trent, Cannock and Tamworth, all of which have a significant population of Class A drug users and benefit from strong road and rail connectivity.</a:t>
            </a:r>
            <a:r>
              <a:rPr lang="en-GB" sz="16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GB" sz="1600" dirty="0">
              <a:solidFill>
                <a:prstClr val="black"/>
              </a:solidFill>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54BC81CA-9138-3914-A7F6-1E3BF0CDD008}"/>
              </a:ext>
            </a:extLst>
          </p:cNvPr>
          <p:cNvPicPr>
            <a:picLocks noChangeAspect="1"/>
          </p:cNvPicPr>
          <p:nvPr/>
        </p:nvPicPr>
        <p:blipFill>
          <a:blip r:embed="rId5"/>
          <a:stretch>
            <a:fillRect/>
          </a:stretch>
        </p:blipFill>
        <p:spPr>
          <a:xfrm>
            <a:off x="5790233" y="-30337"/>
            <a:ext cx="1646113" cy="633665"/>
          </a:xfrm>
          <a:prstGeom prst="rect">
            <a:avLst/>
          </a:prstGeom>
        </p:spPr>
      </p:pic>
      <p:sp>
        <p:nvSpPr>
          <p:cNvPr id="21" name="Title 1">
            <a:extLst>
              <a:ext uri="{FF2B5EF4-FFF2-40B4-BE49-F238E27FC236}">
                <a16:creationId xmlns:a16="http://schemas.microsoft.com/office/drawing/2014/main" id="{FD04C9F9-B0DB-5B83-6A7D-C5F0FC220990}"/>
              </a:ext>
            </a:extLst>
          </p:cNvPr>
          <p:cNvSpPr>
            <a:spLocks noGrp="1"/>
          </p:cNvSpPr>
          <p:nvPr>
            <p:ph type="title"/>
          </p:nvPr>
        </p:nvSpPr>
        <p:spPr>
          <a:xfrm>
            <a:off x="0" y="0"/>
            <a:ext cx="12192000" cy="801504"/>
          </a:xfrm>
        </p:spPr>
        <p:txBody>
          <a:bodyPr>
            <a:noAutofit/>
          </a:bodyPr>
          <a:lstStyle/>
          <a:p>
            <a:r>
              <a:rPr lang="en-GB" sz="3600" dirty="0">
                <a:solidFill>
                  <a:schemeClr val="bg1"/>
                </a:solidFill>
              </a:rPr>
              <a:t>6.3 Disrupt drugs supply and </a:t>
            </a:r>
            <a:br>
              <a:rPr lang="en-GB" sz="3600" dirty="0">
                <a:solidFill>
                  <a:schemeClr val="bg1"/>
                </a:solidFill>
              </a:rPr>
            </a:br>
            <a:r>
              <a:rPr lang="en-GB" sz="3600" dirty="0">
                <a:solidFill>
                  <a:schemeClr val="bg1"/>
                </a:solidFill>
              </a:rPr>
              <a:t>county lines (NCPM)</a:t>
            </a:r>
          </a:p>
        </p:txBody>
      </p:sp>
    </p:spTree>
    <p:extLst>
      <p:ext uri="{BB962C8B-B14F-4D97-AF65-F5344CB8AC3E}">
        <p14:creationId xmlns:p14="http://schemas.microsoft.com/office/powerpoint/2010/main" val="89483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0" y="-48784"/>
            <a:ext cx="12198030"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794234" y="6419916"/>
            <a:ext cx="301686" cy="369332"/>
          </a:xfrm>
          <a:prstGeom prst="rect">
            <a:avLst/>
          </a:prstGeom>
          <a:noFill/>
        </p:spPr>
        <p:txBody>
          <a:bodyPr wrap="none" rtlCol="0">
            <a:spAutoFit/>
          </a:bodyPr>
          <a:lstStyle/>
          <a:p>
            <a:r>
              <a:rPr lang="en-GB" dirty="0"/>
              <a:t>4</a:t>
            </a:r>
          </a:p>
        </p:txBody>
      </p:sp>
      <p:sp>
        <p:nvSpPr>
          <p:cNvPr id="13" name="Title 1">
            <a:extLst>
              <a:ext uri="{FF2B5EF4-FFF2-40B4-BE49-F238E27FC236}">
                <a16:creationId xmlns:a16="http://schemas.microsoft.com/office/drawing/2014/main" id="{BC02E516-FB6B-4AB1-875B-E29ACC8E85F9}"/>
              </a:ext>
            </a:extLst>
          </p:cNvPr>
          <p:cNvSpPr txBox="1">
            <a:spLocks/>
          </p:cNvSpPr>
          <p:nvPr/>
        </p:nvSpPr>
        <p:spPr>
          <a:xfrm>
            <a:off x="0" y="0"/>
            <a:ext cx="12192000" cy="714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2. Key Headlines</a:t>
            </a:r>
          </a:p>
        </p:txBody>
      </p:sp>
      <p:sp>
        <p:nvSpPr>
          <p:cNvPr id="2" name="Rectangle 1">
            <a:extLst>
              <a:ext uri="{FF2B5EF4-FFF2-40B4-BE49-F238E27FC236}">
                <a16:creationId xmlns:a16="http://schemas.microsoft.com/office/drawing/2014/main" id="{137B4ECC-C20E-49F4-B701-EC17F10ABBC9}"/>
              </a:ext>
            </a:extLst>
          </p:cNvPr>
          <p:cNvSpPr/>
          <p:nvPr/>
        </p:nvSpPr>
        <p:spPr>
          <a:xfrm>
            <a:off x="23325" y="645880"/>
            <a:ext cx="6952922" cy="584775"/>
          </a:xfrm>
          <a:prstGeom prst="rect">
            <a:avLst/>
          </a:prstGeom>
          <a:solidFill>
            <a:schemeClr val="bg1"/>
          </a:solidFill>
        </p:spPr>
        <p:txBody>
          <a:bodyPr wrap="square">
            <a:spAutoFit/>
          </a:bodyPr>
          <a:lstStyle/>
          <a:p>
            <a:r>
              <a:rPr lang="en-GB" sz="1600" b="1" dirty="0"/>
              <a:t>Staffordshire priorities including National Beating Crime Measures (NCPM)</a:t>
            </a:r>
          </a:p>
          <a:p>
            <a:endParaRPr lang="en-GB" sz="1600" b="1" dirty="0"/>
          </a:p>
        </p:txBody>
      </p:sp>
      <p:sp>
        <p:nvSpPr>
          <p:cNvPr id="32" name="object 3">
            <a:extLst>
              <a:ext uri="{FF2B5EF4-FFF2-40B4-BE49-F238E27FC236}">
                <a16:creationId xmlns:a16="http://schemas.microsoft.com/office/drawing/2014/main" id="{8335FA14-F655-400A-AE4A-3A69435A7070}"/>
              </a:ext>
            </a:extLst>
          </p:cNvPr>
          <p:cNvSpPr txBox="1"/>
          <p:nvPr/>
        </p:nvSpPr>
        <p:spPr>
          <a:xfrm>
            <a:off x="7661725" y="1115268"/>
            <a:ext cx="3938249" cy="518091"/>
          </a:xfrm>
          <a:prstGeom prst="rect">
            <a:avLst/>
          </a:prstGeom>
        </p:spPr>
        <p:txBody>
          <a:bodyPr vert="horz" wrap="square" lIns="0" tIns="12700" rIns="0" bIns="0" rtlCol="0">
            <a:spAutoFit/>
          </a:bodyPr>
          <a:lstStyle/>
          <a:p>
            <a:pPr marL="8890">
              <a:spcBef>
                <a:spcPts val="100"/>
              </a:spcBef>
              <a:spcAft>
                <a:spcPts val="0"/>
              </a:spcAft>
            </a:pPr>
            <a:r>
              <a:rPr lang="en-GB" sz="1600" dirty="0">
                <a:solidFill>
                  <a:srgbClr val="231F20"/>
                </a:solidFill>
                <a:effectLst/>
                <a:latin typeface="FrutigerLTStd-Roman"/>
                <a:ea typeface="Times New Roman" panose="02020603050405020304" pitchFamily="18" charset="0"/>
                <a:cs typeface="FrutigerLTStd-Roman"/>
              </a:rPr>
              <a:t>Statistics from </a:t>
            </a:r>
            <a:r>
              <a:rPr lang="en-GB" sz="1600" b="1" spc="-10" dirty="0">
                <a:solidFill>
                  <a:srgbClr val="231F20"/>
                </a:solidFill>
                <a:effectLst/>
                <a:latin typeface="FrutigerLTStd-Bold"/>
                <a:ea typeface="Times New Roman" panose="02020603050405020304" pitchFamily="18" charset="0"/>
                <a:cs typeface="FrutigerLTStd-Bold"/>
              </a:rPr>
              <a:t>01/04/2025 to 31/03/2026</a:t>
            </a:r>
          </a:p>
          <a:p>
            <a:pPr marL="8890">
              <a:spcBef>
                <a:spcPts val="100"/>
              </a:spcBef>
              <a:spcAft>
                <a:spcPts val="0"/>
              </a:spcAft>
            </a:pPr>
            <a:r>
              <a:rPr lang="en-GB" sz="1600" spc="-10" dirty="0">
                <a:solidFill>
                  <a:srgbClr val="231F20"/>
                </a:solidFill>
                <a:effectLst/>
                <a:latin typeface="FrutigerLTStd-Bold"/>
                <a:ea typeface="Times New Roman" panose="02020603050405020304" pitchFamily="18" charset="0"/>
              </a:rPr>
              <a:t>Perc</a:t>
            </a:r>
            <a:r>
              <a:rPr lang="en-GB" sz="1600" spc="-10" dirty="0">
                <a:solidFill>
                  <a:srgbClr val="231F20"/>
                </a:solidFill>
                <a:latin typeface="FrutigerLTStd-Bold"/>
                <a:ea typeface="Times New Roman" panose="02020603050405020304" pitchFamily="18" charset="0"/>
              </a:rPr>
              <a:t>entage shows change with previous year</a:t>
            </a:r>
            <a:endParaRPr lang="en-GB" sz="1600" dirty="0">
              <a:effectLst/>
              <a:latin typeface="Times New Roman" panose="02020603050405020304" pitchFamily="18" charset="0"/>
              <a:ea typeface="Times New Roman" panose="02020603050405020304" pitchFamily="18" charset="0"/>
            </a:endParaRPr>
          </a:p>
        </p:txBody>
      </p:sp>
      <p:sp>
        <p:nvSpPr>
          <p:cNvPr id="33" name="object 2">
            <a:extLst>
              <a:ext uri="{FF2B5EF4-FFF2-40B4-BE49-F238E27FC236}">
                <a16:creationId xmlns:a16="http://schemas.microsoft.com/office/drawing/2014/main" id="{64C1F7A3-F424-4A66-8F3B-9AAD6E4D9DEA}"/>
              </a:ext>
            </a:extLst>
          </p:cNvPr>
          <p:cNvSpPr txBox="1"/>
          <p:nvPr/>
        </p:nvSpPr>
        <p:spPr>
          <a:xfrm>
            <a:off x="7649486" y="2136520"/>
            <a:ext cx="4026715" cy="505267"/>
          </a:xfrm>
          <a:prstGeom prst="rect">
            <a:avLst/>
          </a:prstGeom>
        </p:spPr>
        <p:txBody>
          <a:bodyPr vert="horz" wrap="square" lIns="0" tIns="12700" rIns="0" bIns="0" rtlCol="0">
            <a:spAutoFit/>
          </a:bodyPr>
          <a:lstStyle/>
          <a:p>
            <a:pPr marL="8890">
              <a:spcBef>
                <a:spcPts val="100"/>
              </a:spcBef>
              <a:spcAft>
                <a:spcPts val="0"/>
              </a:spcAft>
            </a:pPr>
            <a:r>
              <a:rPr lang="en-GB" sz="1600" dirty="0">
                <a:solidFill>
                  <a:srgbClr val="231F20"/>
                </a:solidFill>
                <a:effectLst/>
                <a:latin typeface="FrutigerLTStd-Roman"/>
                <a:ea typeface="Times New Roman" panose="02020603050405020304" pitchFamily="18" charset="0"/>
                <a:cs typeface="FrutigerLTStd-Roman"/>
              </a:rPr>
              <a:t>Statistics from </a:t>
            </a:r>
            <a:r>
              <a:rPr lang="en-GB" sz="1600" b="1" spc="-10" dirty="0">
                <a:solidFill>
                  <a:srgbClr val="231F20"/>
                </a:solidFill>
                <a:effectLst/>
                <a:latin typeface="FrutigerLTStd-Bold"/>
                <a:ea typeface="Times New Roman" panose="02020603050405020304" pitchFamily="18" charset="0"/>
                <a:cs typeface="FrutigerLTStd-Bold"/>
              </a:rPr>
              <a:t>2019/2020 baseline or National baseline for crime of calendar year 2019 </a:t>
            </a:r>
            <a:endParaRPr lang="en-GB" sz="1600" dirty="0">
              <a:effectLst/>
              <a:latin typeface="Times New Roman" panose="02020603050405020304" pitchFamily="18" charset="0"/>
              <a:ea typeface="Times New Roman" panose="02020603050405020304" pitchFamily="18" charset="0"/>
            </a:endParaRPr>
          </a:p>
        </p:txBody>
      </p:sp>
      <p:sp>
        <p:nvSpPr>
          <p:cNvPr id="34" name="object 3">
            <a:extLst>
              <a:ext uri="{FF2B5EF4-FFF2-40B4-BE49-F238E27FC236}">
                <a16:creationId xmlns:a16="http://schemas.microsoft.com/office/drawing/2014/main" id="{D17E87FD-AA68-4DFF-8776-716238E14DCF}"/>
              </a:ext>
            </a:extLst>
          </p:cNvPr>
          <p:cNvSpPr txBox="1"/>
          <p:nvPr/>
        </p:nvSpPr>
        <p:spPr>
          <a:xfrm>
            <a:off x="7661070" y="1634107"/>
            <a:ext cx="3717742" cy="505267"/>
          </a:xfrm>
          <a:prstGeom prst="rect">
            <a:avLst/>
          </a:prstGeom>
        </p:spPr>
        <p:txBody>
          <a:bodyPr vert="horz" wrap="square" lIns="0" tIns="12700" rIns="0" bIns="0" rtlCol="0">
            <a:spAutoFit/>
          </a:bodyPr>
          <a:lstStyle/>
          <a:p>
            <a:pPr marL="8890">
              <a:spcBef>
                <a:spcPts val="100"/>
              </a:spcBef>
              <a:spcAft>
                <a:spcPts val="0"/>
              </a:spcAft>
            </a:pPr>
            <a:r>
              <a:rPr lang="en-GB" sz="1600" dirty="0">
                <a:solidFill>
                  <a:srgbClr val="231F20"/>
                </a:solidFill>
                <a:effectLst/>
                <a:latin typeface="FrutigerLTStd-Roman"/>
                <a:ea typeface="Times New Roman" panose="02020603050405020304" pitchFamily="18" charset="0"/>
                <a:cs typeface="FrutigerLTStd-Roman"/>
              </a:rPr>
              <a:t>Statistics from </a:t>
            </a:r>
            <a:r>
              <a:rPr lang="en-GB" sz="1600" b="1" spc="-10" dirty="0">
                <a:solidFill>
                  <a:srgbClr val="231F20"/>
                </a:solidFill>
                <a:effectLst/>
                <a:latin typeface="FrutigerLTStd-Bold"/>
                <a:ea typeface="Times New Roman" panose="02020603050405020304" pitchFamily="18" charset="0"/>
                <a:cs typeface="FrutigerLTStd-Bold"/>
              </a:rPr>
              <a:t>01/04/2024 to 31/03/2025 </a:t>
            </a:r>
            <a:r>
              <a:rPr lang="en-GB" sz="1600" spc="-10" dirty="0">
                <a:solidFill>
                  <a:srgbClr val="231F20"/>
                </a:solidFill>
                <a:effectLst/>
                <a:latin typeface="FrutigerLTStd-Bold"/>
                <a:ea typeface="Times New Roman" panose="02020603050405020304" pitchFamily="18" charset="0"/>
                <a:cs typeface="FrutigerLTStd-Bold"/>
              </a:rPr>
              <a:t>(previous </a:t>
            </a:r>
            <a:r>
              <a:rPr lang="en-GB" sz="1600" spc="-10" dirty="0">
                <a:solidFill>
                  <a:srgbClr val="231F20"/>
                </a:solidFill>
                <a:latin typeface="FrutigerLTStd-Bold"/>
                <a:ea typeface="Times New Roman" panose="02020603050405020304" pitchFamily="18" charset="0"/>
                <a:cs typeface="FrutigerLTStd-Bold"/>
              </a:rPr>
              <a:t>y</a:t>
            </a:r>
            <a:r>
              <a:rPr lang="en-GB" sz="1600" spc="-10" dirty="0">
                <a:solidFill>
                  <a:srgbClr val="231F20"/>
                </a:solidFill>
                <a:effectLst/>
                <a:latin typeface="FrutigerLTStd-Bold"/>
                <a:ea typeface="Times New Roman" panose="02020603050405020304" pitchFamily="18" charset="0"/>
                <a:cs typeface="FrutigerLTStd-Bold"/>
              </a:rPr>
              <a:t>ear)</a:t>
            </a:r>
            <a:endParaRPr lang="en-GB" sz="1600" dirty="0">
              <a:effectLst/>
              <a:latin typeface="Times New Roman" panose="02020603050405020304" pitchFamily="18" charset="0"/>
              <a:ea typeface="Times New Roman" panose="02020603050405020304" pitchFamily="18" charset="0"/>
            </a:endParaRPr>
          </a:p>
        </p:txBody>
      </p:sp>
      <p:pic>
        <p:nvPicPr>
          <p:cNvPr id="35" name="object 6">
            <a:extLst>
              <a:ext uri="{FF2B5EF4-FFF2-40B4-BE49-F238E27FC236}">
                <a16:creationId xmlns:a16="http://schemas.microsoft.com/office/drawing/2014/main" id="{44EF2047-E833-4BDA-8456-965845F2B49D}"/>
              </a:ext>
            </a:extLst>
          </p:cNvPr>
          <p:cNvPicPr/>
          <p:nvPr/>
        </p:nvPicPr>
        <p:blipFill>
          <a:blip r:embed="rId5" cstate="print"/>
          <a:stretch>
            <a:fillRect/>
          </a:stretch>
        </p:blipFill>
        <p:spPr>
          <a:xfrm>
            <a:off x="7396484" y="2210540"/>
            <a:ext cx="186612" cy="191278"/>
          </a:xfrm>
          <a:prstGeom prst="rect">
            <a:avLst/>
          </a:prstGeom>
        </p:spPr>
      </p:pic>
      <p:sp>
        <p:nvSpPr>
          <p:cNvPr id="11" name="Oval 10">
            <a:extLst>
              <a:ext uri="{FF2B5EF4-FFF2-40B4-BE49-F238E27FC236}">
                <a16:creationId xmlns:a16="http://schemas.microsoft.com/office/drawing/2014/main" id="{9103DB0A-E8F9-494F-926F-990550E20538}"/>
              </a:ext>
            </a:extLst>
          </p:cNvPr>
          <p:cNvSpPr/>
          <p:nvPr/>
        </p:nvSpPr>
        <p:spPr>
          <a:xfrm>
            <a:off x="7396484" y="1709462"/>
            <a:ext cx="186612" cy="1912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53AB9513-8B14-419B-A90E-CE5E4D6A70C1}"/>
              </a:ext>
            </a:extLst>
          </p:cNvPr>
          <p:cNvSpPr/>
          <p:nvPr/>
        </p:nvSpPr>
        <p:spPr>
          <a:xfrm>
            <a:off x="7396484" y="1205264"/>
            <a:ext cx="186612" cy="1912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object 116">
            <a:extLst>
              <a:ext uri="{FF2B5EF4-FFF2-40B4-BE49-F238E27FC236}">
                <a16:creationId xmlns:a16="http://schemas.microsoft.com/office/drawing/2014/main" id="{8F04F378-C57E-4392-A792-D69F041F924E}"/>
              </a:ext>
            </a:extLst>
          </p:cNvPr>
          <p:cNvPicPr/>
          <p:nvPr/>
        </p:nvPicPr>
        <p:blipFill>
          <a:blip r:embed="rId6" cstate="print"/>
          <a:stretch>
            <a:fillRect/>
          </a:stretch>
        </p:blipFill>
        <p:spPr>
          <a:xfrm>
            <a:off x="71712" y="1950317"/>
            <a:ext cx="867410" cy="809625"/>
          </a:xfrm>
          <a:prstGeom prst="rect">
            <a:avLst/>
          </a:prstGeom>
        </p:spPr>
      </p:pic>
      <p:pic>
        <p:nvPicPr>
          <p:cNvPr id="42" name="object 118">
            <a:extLst>
              <a:ext uri="{FF2B5EF4-FFF2-40B4-BE49-F238E27FC236}">
                <a16:creationId xmlns:a16="http://schemas.microsoft.com/office/drawing/2014/main" id="{2C7D79C3-4652-4BA3-B131-4466D55D72F5}"/>
              </a:ext>
            </a:extLst>
          </p:cNvPr>
          <p:cNvPicPr/>
          <p:nvPr/>
        </p:nvPicPr>
        <p:blipFill>
          <a:blip r:embed="rId7" cstate="print"/>
          <a:stretch>
            <a:fillRect/>
          </a:stretch>
        </p:blipFill>
        <p:spPr>
          <a:xfrm>
            <a:off x="3550475" y="1951795"/>
            <a:ext cx="771525" cy="866775"/>
          </a:xfrm>
          <a:prstGeom prst="rect">
            <a:avLst/>
          </a:prstGeom>
        </p:spPr>
      </p:pic>
      <p:sp>
        <p:nvSpPr>
          <p:cNvPr id="43" name="object 9">
            <a:extLst>
              <a:ext uri="{FF2B5EF4-FFF2-40B4-BE49-F238E27FC236}">
                <a16:creationId xmlns:a16="http://schemas.microsoft.com/office/drawing/2014/main" id="{128065F2-6DB7-4393-A6ED-7FFD6403681D}"/>
              </a:ext>
            </a:extLst>
          </p:cNvPr>
          <p:cNvSpPr/>
          <p:nvPr/>
        </p:nvSpPr>
        <p:spPr>
          <a:xfrm>
            <a:off x="36127" y="1023367"/>
            <a:ext cx="6007668" cy="320675"/>
          </a:xfrm>
          <a:custGeom>
            <a:avLst/>
            <a:gdLst/>
            <a:ahLst/>
            <a:cxnLst/>
            <a:rect l="l" t="t" r="r" b="b"/>
            <a:pathLst>
              <a:path w="10692130" h="320675">
                <a:moveTo>
                  <a:pt x="10692003" y="0"/>
                </a:moveTo>
                <a:lnTo>
                  <a:pt x="0" y="0"/>
                </a:lnTo>
                <a:lnTo>
                  <a:pt x="0" y="320497"/>
                </a:lnTo>
                <a:lnTo>
                  <a:pt x="10692003" y="320497"/>
                </a:lnTo>
                <a:lnTo>
                  <a:pt x="10692003" y="0"/>
                </a:lnTo>
                <a:close/>
              </a:path>
            </a:pathLst>
          </a:custGeom>
          <a:solidFill>
            <a:srgbClr val="007AC0"/>
          </a:solidFill>
        </p:spPr>
        <p:txBody>
          <a:bodyPr wrap="square" lIns="0" tIns="0" rIns="0" bIns="0" rtlCol="0"/>
          <a:lstStyle/>
          <a:p>
            <a:endParaRPr lang="en-GB" dirty="0"/>
          </a:p>
        </p:txBody>
      </p:sp>
      <p:sp>
        <p:nvSpPr>
          <p:cNvPr id="44" name="object 9">
            <a:extLst>
              <a:ext uri="{FF2B5EF4-FFF2-40B4-BE49-F238E27FC236}">
                <a16:creationId xmlns:a16="http://schemas.microsoft.com/office/drawing/2014/main" id="{C1789742-FE0A-44BB-9FE7-81A51D4369D1}"/>
              </a:ext>
            </a:extLst>
          </p:cNvPr>
          <p:cNvSpPr/>
          <p:nvPr/>
        </p:nvSpPr>
        <p:spPr>
          <a:xfrm>
            <a:off x="26699" y="2864254"/>
            <a:ext cx="6007669" cy="320675"/>
          </a:xfrm>
          <a:custGeom>
            <a:avLst/>
            <a:gdLst/>
            <a:ahLst/>
            <a:cxnLst/>
            <a:rect l="l" t="t" r="r" b="b"/>
            <a:pathLst>
              <a:path w="10692130" h="320675">
                <a:moveTo>
                  <a:pt x="10692003" y="0"/>
                </a:moveTo>
                <a:lnTo>
                  <a:pt x="0" y="0"/>
                </a:lnTo>
                <a:lnTo>
                  <a:pt x="0" y="320497"/>
                </a:lnTo>
                <a:lnTo>
                  <a:pt x="10692003" y="320497"/>
                </a:lnTo>
                <a:lnTo>
                  <a:pt x="10692003" y="0"/>
                </a:lnTo>
                <a:close/>
              </a:path>
            </a:pathLst>
          </a:custGeom>
          <a:solidFill>
            <a:srgbClr val="007AC0"/>
          </a:solidFill>
        </p:spPr>
        <p:txBody>
          <a:bodyPr wrap="square" lIns="0" tIns="0" rIns="0" bIns="0" rtlCol="0"/>
          <a:lstStyle/>
          <a:p>
            <a:endParaRPr lang="en-GB" dirty="0"/>
          </a:p>
        </p:txBody>
      </p:sp>
      <p:sp>
        <p:nvSpPr>
          <p:cNvPr id="45" name="object 117">
            <a:extLst>
              <a:ext uri="{FF2B5EF4-FFF2-40B4-BE49-F238E27FC236}">
                <a16:creationId xmlns:a16="http://schemas.microsoft.com/office/drawing/2014/main" id="{5F29CFEE-42F6-4477-AB8A-59199F93CB61}"/>
              </a:ext>
            </a:extLst>
          </p:cNvPr>
          <p:cNvSpPr/>
          <p:nvPr/>
        </p:nvSpPr>
        <p:spPr>
          <a:xfrm>
            <a:off x="66218" y="3832579"/>
            <a:ext cx="723900" cy="787400"/>
          </a:xfrm>
          <a:custGeom>
            <a:avLst/>
            <a:gdLst/>
            <a:ahLst/>
            <a:cxnLst/>
            <a:rect l="l" t="t" r="r" b="b"/>
            <a:pathLst>
              <a:path w="791845" h="904239">
                <a:moveTo>
                  <a:pt x="791629" y="345440"/>
                </a:moveTo>
                <a:lnTo>
                  <a:pt x="790892" y="330200"/>
                </a:lnTo>
                <a:lnTo>
                  <a:pt x="787412" y="317500"/>
                </a:lnTo>
                <a:lnTo>
                  <a:pt x="781278" y="304800"/>
                </a:lnTo>
                <a:lnTo>
                  <a:pt x="780313" y="303530"/>
                </a:lnTo>
                <a:lnTo>
                  <a:pt x="772629" y="293370"/>
                </a:lnTo>
                <a:lnTo>
                  <a:pt x="761263" y="284581"/>
                </a:lnTo>
                <a:lnTo>
                  <a:pt x="761263" y="342900"/>
                </a:lnTo>
                <a:lnTo>
                  <a:pt x="760412" y="350520"/>
                </a:lnTo>
                <a:lnTo>
                  <a:pt x="733539" y="378460"/>
                </a:lnTo>
                <a:lnTo>
                  <a:pt x="680072" y="397510"/>
                </a:lnTo>
                <a:lnTo>
                  <a:pt x="625919" y="415290"/>
                </a:lnTo>
                <a:lnTo>
                  <a:pt x="608774" y="420370"/>
                </a:lnTo>
                <a:lnTo>
                  <a:pt x="591413" y="426720"/>
                </a:lnTo>
                <a:lnTo>
                  <a:pt x="574001" y="431800"/>
                </a:lnTo>
                <a:lnTo>
                  <a:pt x="559155" y="434340"/>
                </a:lnTo>
                <a:lnTo>
                  <a:pt x="546150" y="433070"/>
                </a:lnTo>
                <a:lnTo>
                  <a:pt x="534758" y="426720"/>
                </a:lnTo>
                <a:lnTo>
                  <a:pt x="524764" y="415290"/>
                </a:lnTo>
                <a:lnTo>
                  <a:pt x="496760" y="373380"/>
                </a:lnTo>
                <a:lnTo>
                  <a:pt x="495960" y="372110"/>
                </a:lnTo>
                <a:lnTo>
                  <a:pt x="483819" y="353060"/>
                </a:lnTo>
                <a:lnTo>
                  <a:pt x="466585" y="327660"/>
                </a:lnTo>
                <a:lnTo>
                  <a:pt x="461314" y="325120"/>
                </a:lnTo>
                <a:lnTo>
                  <a:pt x="453402" y="326390"/>
                </a:lnTo>
                <a:lnTo>
                  <a:pt x="448805" y="327660"/>
                </a:lnTo>
                <a:lnTo>
                  <a:pt x="445465" y="330200"/>
                </a:lnTo>
                <a:lnTo>
                  <a:pt x="426059" y="368300"/>
                </a:lnTo>
                <a:lnTo>
                  <a:pt x="415594" y="389890"/>
                </a:lnTo>
                <a:lnTo>
                  <a:pt x="405142" y="410210"/>
                </a:lnTo>
                <a:lnTo>
                  <a:pt x="394804" y="431800"/>
                </a:lnTo>
                <a:lnTo>
                  <a:pt x="392696" y="436880"/>
                </a:lnTo>
                <a:lnTo>
                  <a:pt x="392544" y="441960"/>
                </a:lnTo>
                <a:lnTo>
                  <a:pt x="394944" y="448310"/>
                </a:lnTo>
                <a:lnTo>
                  <a:pt x="400443" y="454660"/>
                </a:lnTo>
                <a:lnTo>
                  <a:pt x="451573" y="505460"/>
                </a:lnTo>
                <a:lnTo>
                  <a:pt x="476084" y="530860"/>
                </a:lnTo>
                <a:lnTo>
                  <a:pt x="525437" y="579120"/>
                </a:lnTo>
                <a:lnTo>
                  <a:pt x="543737" y="621030"/>
                </a:lnTo>
                <a:lnTo>
                  <a:pt x="543852" y="830580"/>
                </a:lnTo>
                <a:lnTo>
                  <a:pt x="542124" y="844550"/>
                </a:lnTo>
                <a:lnTo>
                  <a:pt x="537121" y="855980"/>
                </a:lnTo>
                <a:lnTo>
                  <a:pt x="529043" y="866140"/>
                </a:lnTo>
                <a:lnTo>
                  <a:pt x="518134" y="871220"/>
                </a:lnTo>
                <a:lnTo>
                  <a:pt x="513676" y="873760"/>
                </a:lnTo>
                <a:lnTo>
                  <a:pt x="496747" y="873760"/>
                </a:lnTo>
                <a:lnTo>
                  <a:pt x="489356" y="871220"/>
                </a:lnTo>
                <a:lnTo>
                  <a:pt x="465721" y="833120"/>
                </a:lnTo>
                <a:lnTo>
                  <a:pt x="465594" y="805180"/>
                </a:lnTo>
                <a:lnTo>
                  <a:pt x="465696" y="655320"/>
                </a:lnTo>
                <a:lnTo>
                  <a:pt x="465823" y="646430"/>
                </a:lnTo>
                <a:lnTo>
                  <a:pt x="466013" y="637540"/>
                </a:lnTo>
                <a:lnTo>
                  <a:pt x="463448" y="631190"/>
                </a:lnTo>
                <a:lnTo>
                  <a:pt x="452297" y="619760"/>
                </a:lnTo>
                <a:lnTo>
                  <a:pt x="400494" y="566420"/>
                </a:lnTo>
                <a:lnTo>
                  <a:pt x="380707" y="546252"/>
                </a:lnTo>
                <a:lnTo>
                  <a:pt x="380707" y="641350"/>
                </a:lnTo>
                <a:lnTo>
                  <a:pt x="380580" y="670560"/>
                </a:lnTo>
                <a:lnTo>
                  <a:pt x="302234" y="765810"/>
                </a:lnTo>
                <a:lnTo>
                  <a:pt x="255003" y="814070"/>
                </a:lnTo>
                <a:lnTo>
                  <a:pt x="207733" y="861060"/>
                </a:lnTo>
                <a:lnTo>
                  <a:pt x="200837" y="866140"/>
                </a:lnTo>
                <a:lnTo>
                  <a:pt x="193484" y="871220"/>
                </a:lnTo>
                <a:lnTo>
                  <a:pt x="185762" y="873760"/>
                </a:lnTo>
                <a:lnTo>
                  <a:pt x="170319" y="873760"/>
                </a:lnTo>
                <a:lnTo>
                  <a:pt x="139522" y="834390"/>
                </a:lnTo>
                <a:lnTo>
                  <a:pt x="143268" y="819150"/>
                </a:lnTo>
                <a:lnTo>
                  <a:pt x="153162" y="805180"/>
                </a:lnTo>
                <a:lnTo>
                  <a:pt x="201345" y="756920"/>
                </a:lnTo>
                <a:lnTo>
                  <a:pt x="231140" y="727710"/>
                </a:lnTo>
                <a:lnTo>
                  <a:pt x="261150" y="697230"/>
                </a:lnTo>
                <a:lnTo>
                  <a:pt x="291211" y="668020"/>
                </a:lnTo>
                <a:lnTo>
                  <a:pt x="302666" y="641350"/>
                </a:lnTo>
                <a:lnTo>
                  <a:pt x="302564" y="631190"/>
                </a:lnTo>
                <a:lnTo>
                  <a:pt x="302463" y="626110"/>
                </a:lnTo>
                <a:lnTo>
                  <a:pt x="302374" y="619760"/>
                </a:lnTo>
                <a:lnTo>
                  <a:pt x="302463" y="516890"/>
                </a:lnTo>
                <a:lnTo>
                  <a:pt x="344246" y="556260"/>
                </a:lnTo>
                <a:lnTo>
                  <a:pt x="354330" y="565150"/>
                </a:lnTo>
                <a:lnTo>
                  <a:pt x="364363" y="575310"/>
                </a:lnTo>
                <a:lnTo>
                  <a:pt x="374307" y="584200"/>
                </a:lnTo>
                <a:lnTo>
                  <a:pt x="379857" y="590550"/>
                </a:lnTo>
                <a:lnTo>
                  <a:pt x="380542" y="598170"/>
                </a:lnTo>
                <a:lnTo>
                  <a:pt x="380580" y="600710"/>
                </a:lnTo>
                <a:lnTo>
                  <a:pt x="380707" y="641350"/>
                </a:lnTo>
                <a:lnTo>
                  <a:pt x="380707" y="546252"/>
                </a:lnTo>
                <a:lnTo>
                  <a:pt x="351904" y="516890"/>
                </a:lnTo>
                <a:lnTo>
                  <a:pt x="320763" y="485140"/>
                </a:lnTo>
                <a:lnTo>
                  <a:pt x="308432" y="469900"/>
                </a:lnTo>
                <a:lnTo>
                  <a:pt x="302996" y="457200"/>
                </a:lnTo>
                <a:lnTo>
                  <a:pt x="304076" y="441960"/>
                </a:lnTo>
                <a:lnTo>
                  <a:pt x="311315" y="424180"/>
                </a:lnTo>
                <a:lnTo>
                  <a:pt x="345694" y="355600"/>
                </a:lnTo>
                <a:lnTo>
                  <a:pt x="413169" y="220980"/>
                </a:lnTo>
                <a:lnTo>
                  <a:pt x="423151" y="205740"/>
                </a:lnTo>
                <a:lnTo>
                  <a:pt x="435444" y="196850"/>
                </a:lnTo>
                <a:lnTo>
                  <a:pt x="449313" y="194310"/>
                </a:lnTo>
                <a:lnTo>
                  <a:pt x="464032" y="196850"/>
                </a:lnTo>
                <a:lnTo>
                  <a:pt x="514616" y="259080"/>
                </a:lnTo>
                <a:lnTo>
                  <a:pt x="529272" y="281940"/>
                </a:lnTo>
                <a:lnTo>
                  <a:pt x="564108" y="334010"/>
                </a:lnTo>
                <a:lnTo>
                  <a:pt x="570420" y="341630"/>
                </a:lnTo>
                <a:lnTo>
                  <a:pt x="576262" y="346710"/>
                </a:lnTo>
                <a:lnTo>
                  <a:pt x="583336" y="346710"/>
                </a:lnTo>
                <a:lnTo>
                  <a:pt x="593293" y="344170"/>
                </a:lnTo>
                <a:lnTo>
                  <a:pt x="666610" y="320040"/>
                </a:lnTo>
                <a:lnTo>
                  <a:pt x="683539" y="313690"/>
                </a:lnTo>
                <a:lnTo>
                  <a:pt x="686930" y="312420"/>
                </a:lnTo>
                <a:lnTo>
                  <a:pt x="707263" y="306070"/>
                </a:lnTo>
                <a:lnTo>
                  <a:pt x="723404" y="303530"/>
                </a:lnTo>
                <a:lnTo>
                  <a:pt x="738022" y="306070"/>
                </a:lnTo>
                <a:lnTo>
                  <a:pt x="749998" y="314960"/>
                </a:lnTo>
                <a:lnTo>
                  <a:pt x="758240" y="327660"/>
                </a:lnTo>
                <a:lnTo>
                  <a:pt x="760539" y="335280"/>
                </a:lnTo>
                <a:lnTo>
                  <a:pt x="761263" y="342900"/>
                </a:lnTo>
                <a:lnTo>
                  <a:pt x="761263" y="284581"/>
                </a:lnTo>
                <a:lnTo>
                  <a:pt x="761136" y="284480"/>
                </a:lnTo>
                <a:lnTo>
                  <a:pt x="747814" y="276860"/>
                </a:lnTo>
                <a:lnTo>
                  <a:pt x="732866" y="273050"/>
                </a:lnTo>
                <a:lnTo>
                  <a:pt x="716508" y="271780"/>
                </a:lnTo>
                <a:lnTo>
                  <a:pt x="708863" y="273050"/>
                </a:lnTo>
                <a:lnTo>
                  <a:pt x="701332" y="270510"/>
                </a:lnTo>
                <a:lnTo>
                  <a:pt x="694563" y="266700"/>
                </a:lnTo>
                <a:lnTo>
                  <a:pt x="665886" y="251294"/>
                </a:lnTo>
                <a:lnTo>
                  <a:pt x="665886" y="287020"/>
                </a:lnTo>
                <a:lnTo>
                  <a:pt x="587692" y="313690"/>
                </a:lnTo>
                <a:lnTo>
                  <a:pt x="540524" y="242570"/>
                </a:lnTo>
                <a:lnTo>
                  <a:pt x="512406" y="200660"/>
                </a:lnTo>
                <a:lnTo>
                  <a:pt x="665886" y="287020"/>
                </a:lnTo>
                <a:lnTo>
                  <a:pt x="665886" y="251294"/>
                </a:lnTo>
                <a:lnTo>
                  <a:pt x="583476" y="207010"/>
                </a:lnTo>
                <a:lnTo>
                  <a:pt x="579958" y="205740"/>
                </a:lnTo>
                <a:lnTo>
                  <a:pt x="571754" y="200660"/>
                </a:lnTo>
                <a:lnTo>
                  <a:pt x="561505" y="194310"/>
                </a:lnTo>
                <a:lnTo>
                  <a:pt x="582053" y="180340"/>
                </a:lnTo>
                <a:lnTo>
                  <a:pt x="583234" y="179070"/>
                </a:lnTo>
                <a:lnTo>
                  <a:pt x="602780" y="163830"/>
                </a:lnTo>
                <a:lnTo>
                  <a:pt x="617258" y="143510"/>
                </a:lnTo>
                <a:lnTo>
                  <a:pt x="626122" y="120650"/>
                </a:lnTo>
                <a:lnTo>
                  <a:pt x="628865" y="95250"/>
                </a:lnTo>
                <a:lnTo>
                  <a:pt x="625233" y="71120"/>
                </a:lnTo>
                <a:lnTo>
                  <a:pt x="615632" y="48260"/>
                </a:lnTo>
                <a:lnTo>
                  <a:pt x="601624" y="30480"/>
                </a:lnTo>
                <a:lnTo>
                  <a:pt x="600621" y="29210"/>
                </a:lnTo>
                <a:lnTo>
                  <a:pt x="598144" y="27317"/>
                </a:lnTo>
                <a:lnTo>
                  <a:pt x="598144" y="96520"/>
                </a:lnTo>
                <a:lnTo>
                  <a:pt x="596938" y="109220"/>
                </a:lnTo>
                <a:lnTo>
                  <a:pt x="578739" y="143510"/>
                </a:lnTo>
                <a:lnTo>
                  <a:pt x="544969" y="162560"/>
                </a:lnTo>
                <a:lnTo>
                  <a:pt x="532282" y="163830"/>
                </a:lnTo>
                <a:lnTo>
                  <a:pt x="519430" y="162560"/>
                </a:lnTo>
                <a:lnTo>
                  <a:pt x="485749" y="143510"/>
                </a:lnTo>
                <a:lnTo>
                  <a:pt x="465759" y="97790"/>
                </a:lnTo>
                <a:lnTo>
                  <a:pt x="470839" y="72390"/>
                </a:lnTo>
                <a:lnTo>
                  <a:pt x="485038" y="50800"/>
                </a:lnTo>
                <a:lnTo>
                  <a:pt x="506044" y="36830"/>
                </a:lnTo>
                <a:lnTo>
                  <a:pt x="531545" y="30480"/>
                </a:lnTo>
                <a:lnTo>
                  <a:pt x="532206" y="30480"/>
                </a:lnTo>
                <a:lnTo>
                  <a:pt x="557390" y="36830"/>
                </a:lnTo>
                <a:lnTo>
                  <a:pt x="578319" y="50800"/>
                </a:lnTo>
                <a:lnTo>
                  <a:pt x="592670" y="71120"/>
                </a:lnTo>
                <a:lnTo>
                  <a:pt x="598144" y="96520"/>
                </a:lnTo>
                <a:lnTo>
                  <a:pt x="598144" y="27317"/>
                </a:lnTo>
                <a:lnTo>
                  <a:pt x="562597" y="6350"/>
                </a:lnTo>
                <a:lnTo>
                  <a:pt x="544398" y="0"/>
                </a:lnTo>
                <a:lnTo>
                  <a:pt x="520026" y="0"/>
                </a:lnTo>
                <a:lnTo>
                  <a:pt x="518706" y="1270"/>
                </a:lnTo>
                <a:lnTo>
                  <a:pt x="515327" y="1270"/>
                </a:lnTo>
                <a:lnTo>
                  <a:pt x="465251" y="26670"/>
                </a:lnTo>
                <a:lnTo>
                  <a:pt x="443001" y="58420"/>
                </a:lnTo>
                <a:lnTo>
                  <a:pt x="435000" y="95250"/>
                </a:lnTo>
                <a:lnTo>
                  <a:pt x="436384" y="115570"/>
                </a:lnTo>
                <a:lnTo>
                  <a:pt x="439356" y="134620"/>
                </a:lnTo>
                <a:lnTo>
                  <a:pt x="425653" y="129933"/>
                </a:lnTo>
                <a:lnTo>
                  <a:pt x="425653" y="165100"/>
                </a:lnTo>
                <a:lnTo>
                  <a:pt x="408965" y="176530"/>
                </a:lnTo>
                <a:lnTo>
                  <a:pt x="396976" y="187960"/>
                </a:lnTo>
                <a:lnTo>
                  <a:pt x="387616" y="201930"/>
                </a:lnTo>
                <a:lnTo>
                  <a:pt x="379984" y="215900"/>
                </a:lnTo>
                <a:lnTo>
                  <a:pt x="373227" y="232410"/>
                </a:lnTo>
                <a:lnTo>
                  <a:pt x="359346" y="260350"/>
                </a:lnTo>
                <a:lnTo>
                  <a:pt x="341591" y="285750"/>
                </a:lnTo>
                <a:lnTo>
                  <a:pt x="319836" y="309880"/>
                </a:lnTo>
                <a:lnTo>
                  <a:pt x="293941" y="330200"/>
                </a:lnTo>
                <a:lnTo>
                  <a:pt x="289242" y="334010"/>
                </a:lnTo>
                <a:lnTo>
                  <a:pt x="279768" y="340360"/>
                </a:lnTo>
                <a:lnTo>
                  <a:pt x="267487" y="350520"/>
                </a:lnTo>
                <a:lnTo>
                  <a:pt x="254698" y="358140"/>
                </a:lnTo>
                <a:lnTo>
                  <a:pt x="241071" y="367030"/>
                </a:lnTo>
                <a:lnTo>
                  <a:pt x="226288" y="373380"/>
                </a:lnTo>
                <a:lnTo>
                  <a:pt x="190855" y="381000"/>
                </a:lnTo>
                <a:lnTo>
                  <a:pt x="178676" y="381000"/>
                </a:lnTo>
                <a:lnTo>
                  <a:pt x="123748" y="370840"/>
                </a:lnTo>
                <a:lnTo>
                  <a:pt x="81076" y="344170"/>
                </a:lnTo>
                <a:lnTo>
                  <a:pt x="44272" y="294640"/>
                </a:lnTo>
                <a:lnTo>
                  <a:pt x="30873" y="232410"/>
                </a:lnTo>
                <a:lnTo>
                  <a:pt x="34683" y="199390"/>
                </a:lnTo>
                <a:lnTo>
                  <a:pt x="63258" y="140970"/>
                </a:lnTo>
                <a:lnTo>
                  <a:pt x="113804" y="100330"/>
                </a:lnTo>
                <a:lnTo>
                  <a:pt x="176822" y="85090"/>
                </a:lnTo>
                <a:lnTo>
                  <a:pt x="208495" y="88900"/>
                </a:lnTo>
                <a:lnTo>
                  <a:pt x="267373" y="105410"/>
                </a:lnTo>
                <a:lnTo>
                  <a:pt x="314337" y="120650"/>
                </a:lnTo>
                <a:lnTo>
                  <a:pt x="406463" y="156210"/>
                </a:lnTo>
                <a:lnTo>
                  <a:pt x="425653" y="165100"/>
                </a:lnTo>
                <a:lnTo>
                  <a:pt x="425653" y="129933"/>
                </a:lnTo>
                <a:lnTo>
                  <a:pt x="417106" y="127000"/>
                </a:lnTo>
                <a:lnTo>
                  <a:pt x="412394" y="125730"/>
                </a:lnTo>
                <a:lnTo>
                  <a:pt x="410159" y="124460"/>
                </a:lnTo>
                <a:lnTo>
                  <a:pt x="366471" y="106680"/>
                </a:lnTo>
                <a:lnTo>
                  <a:pt x="303237" y="85090"/>
                </a:lnTo>
                <a:lnTo>
                  <a:pt x="231470" y="62230"/>
                </a:lnTo>
                <a:lnTo>
                  <a:pt x="192468" y="55880"/>
                </a:lnTo>
                <a:lnTo>
                  <a:pt x="173532" y="54610"/>
                </a:lnTo>
                <a:lnTo>
                  <a:pt x="154787" y="55880"/>
                </a:lnTo>
                <a:lnTo>
                  <a:pt x="84201" y="81280"/>
                </a:lnTo>
                <a:lnTo>
                  <a:pt x="54546" y="105410"/>
                </a:lnTo>
                <a:lnTo>
                  <a:pt x="12433" y="167640"/>
                </a:lnTo>
                <a:lnTo>
                  <a:pt x="2311" y="204470"/>
                </a:lnTo>
                <a:lnTo>
                  <a:pt x="0" y="241300"/>
                </a:lnTo>
                <a:lnTo>
                  <a:pt x="5715" y="278130"/>
                </a:lnTo>
                <a:lnTo>
                  <a:pt x="39090" y="344170"/>
                </a:lnTo>
                <a:lnTo>
                  <a:pt x="96507" y="391160"/>
                </a:lnTo>
                <a:lnTo>
                  <a:pt x="166903" y="411480"/>
                </a:lnTo>
                <a:lnTo>
                  <a:pt x="203212" y="410210"/>
                </a:lnTo>
                <a:lnTo>
                  <a:pt x="238594" y="401320"/>
                </a:lnTo>
                <a:lnTo>
                  <a:pt x="245694" y="398780"/>
                </a:lnTo>
                <a:lnTo>
                  <a:pt x="252412" y="394970"/>
                </a:lnTo>
                <a:lnTo>
                  <a:pt x="259892" y="391160"/>
                </a:lnTo>
                <a:lnTo>
                  <a:pt x="276288" y="382270"/>
                </a:lnTo>
                <a:lnTo>
                  <a:pt x="278142" y="381000"/>
                </a:lnTo>
                <a:lnTo>
                  <a:pt x="292976" y="370840"/>
                </a:lnTo>
                <a:lnTo>
                  <a:pt x="305930" y="360680"/>
                </a:lnTo>
                <a:lnTo>
                  <a:pt x="311150" y="355600"/>
                </a:lnTo>
                <a:lnTo>
                  <a:pt x="297865" y="382270"/>
                </a:lnTo>
                <a:lnTo>
                  <a:pt x="290931" y="394970"/>
                </a:lnTo>
                <a:lnTo>
                  <a:pt x="288074" y="401320"/>
                </a:lnTo>
                <a:lnTo>
                  <a:pt x="287020" y="402590"/>
                </a:lnTo>
                <a:lnTo>
                  <a:pt x="284403" y="408940"/>
                </a:lnTo>
                <a:lnTo>
                  <a:pt x="283057" y="411480"/>
                </a:lnTo>
                <a:lnTo>
                  <a:pt x="277901" y="422910"/>
                </a:lnTo>
                <a:lnTo>
                  <a:pt x="274320" y="434340"/>
                </a:lnTo>
                <a:lnTo>
                  <a:pt x="272275" y="447040"/>
                </a:lnTo>
                <a:lnTo>
                  <a:pt x="271716" y="462280"/>
                </a:lnTo>
                <a:lnTo>
                  <a:pt x="271881" y="485140"/>
                </a:lnTo>
                <a:lnTo>
                  <a:pt x="271957" y="505460"/>
                </a:lnTo>
                <a:lnTo>
                  <a:pt x="272034" y="628650"/>
                </a:lnTo>
                <a:lnTo>
                  <a:pt x="229641" y="685800"/>
                </a:lnTo>
                <a:lnTo>
                  <a:pt x="197205" y="717550"/>
                </a:lnTo>
                <a:lnTo>
                  <a:pt x="130543" y="784860"/>
                </a:lnTo>
                <a:lnTo>
                  <a:pt x="109816" y="822960"/>
                </a:lnTo>
                <a:lnTo>
                  <a:pt x="108966" y="839470"/>
                </a:lnTo>
                <a:lnTo>
                  <a:pt x="112115" y="855980"/>
                </a:lnTo>
                <a:lnTo>
                  <a:pt x="141770" y="895350"/>
                </a:lnTo>
                <a:lnTo>
                  <a:pt x="177012" y="904240"/>
                </a:lnTo>
                <a:lnTo>
                  <a:pt x="196100" y="902970"/>
                </a:lnTo>
                <a:lnTo>
                  <a:pt x="230911" y="881380"/>
                </a:lnTo>
                <a:lnTo>
                  <a:pt x="371856" y="740410"/>
                </a:lnTo>
                <a:lnTo>
                  <a:pt x="374015" y="737870"/>
                </a:lnTo>
                <a:lnTo>
                  <a:pt x="376275" y="736600"/>
                </a:lnTo>
                <a:lnTo>
                  <a:pt x="380352" y="732790"/>
                </a:lnTo>
                <a:lnTo>
                  <a:pt x="385013" y="727710"/>
                </a:lnTo>
                <a:lnTo>
                  <a:pt x="389775" y="721360"/>
                </a:lnTo>
                <a:lnTo>
                  <a:pt x="394131" y="716280"/>
                </a:lnTo>
                <a:lnTo>
                  <a:pt x="400011" y="704850"/>
                </a:lnTo>
                <a:lnTo>
                  <a:pt x="404241" y="694690"/>
                </a:lnTo>
                <a:lnTo>
                  <a:pt x="406806" y="681990"/>
                </a:lnTo>
                <a:lnTo>
                  <a:pt x="407670" y="670560"/>
                </a:lnTo>
                <a:lnTo>
                  <a:pt x="407670" y="621030"/>
                </a:lnTo>
                <a:lnTo>
                  <a:pt x="410552" y="619760"/>
                </a:lnTo>
                <a:lnTo>
                  <a:pt x="412242" y="622300"/>
                </a:lnTo>
                <a:lnTo>
                  <a:pt x="428726" y="641350"/>
                </a:lnTo>
                <a:lnTo>
                  <a:pt x="432803" y="646430"/>
                </a:lnTo>
                <a:lnTo>
                  <a:pt x="435089" y="651510"/>
                </a:lnTo>
                <a:lnTo>
                  <a:pt x="435076" y="834390"/>
                </a:lnTo>
                <a:lnTo>
                  <a:pt x="435902" y="845820"/>
                </a:lnTo>
                <a:lnTo>
                  <a:pt x="464896" y="892810"/>
                </a:lnTo>
                <a:lnTo>
                  <a:pt x="506095" y="904240"/>
                </a:lnTo>
                <a:lnTo>
                  <a:pt x="529412" y="900430"/>
                </a:lnTo>
                <a:lnTo>
                  <a:pt x="547585" y="890270"/>
                </a:lnTo>
                <a:lnTo>
                  <a:pt x="561797" y="875030"/>
                </a:lnTo>
                <a:lnTo>
                  <a:pt x="562406" y="873760"/>
                </a:lnTo>
                <a:lnTo>
                  <a:pt x="571055" y="855980"/>
                </a:lnTo>
                <a:lnTo>
                  <a:pt x="574395" y="833120"/>
                </a:lnTo>
                <a:lnTo>
                  <a:pt x="574421" y="619760"/>
                </a:lnTo>
                <a:lnTo>
                  <a:pt x="572884" y="603250"/>
                </a:lnTo>
                <a:lnTo>
                  <a:pt x="549630" y="560070"/>
                </a:lnTo>
                <a:lnTo>
                  <a:pt x="517182" y="528320"/>
                </a:lnTo>
                <a:lnTo>
                  <a:pt x="451205" y="462280"/>
                </a:lnTo>
                <a:lnTo>
                  <a:pt x="439000" y="449580"/>
                </a:lnTo>
                <a:lnTo>
                  <a:pt x="437705" y="448310"/>
                </a:lnTo>
                <a:lnTo>
                  <a:pt x="435317" y="447040"/>
                </a:lnTo>
                <a:lnTo>
                  <a:pt x="433374" y="445770"/>
                </a:lnTo>
                <a:lnTo>
                  <a:pt x="425208" y="439420"/>
                </a:lnTo>
                <a:lnTo>
                  <a:pt x="458939" y="372110"/>
                </a:lnTo>
                <a:lnTo>
                  <a:pt x="481253" y="406400"/>
                </a:lnTo>
                <a:lnTo>
                  <a:pt x="486511" y="414020"/>
                </a:lnTo>
                <a:lnTo>
                  <a:pt x="517690" y="453390"/>
                </a:lnTo>
                <a:lnTo>
                  <a:pt x="556221" y="466090"/>
                </a:lnTo>
                <a:lnTo>
                  <a:pt x="577519" y="463550"/>
                </a:lnTo>
                <a:lnTo>
                  <a:pt x="619328" y="449580"/>
                </a:lnTo>
                <a:lnTo>
                  <a:pt x="661301" y="436880"/>
                </a:lnTo>
                <a:lnTo>
                  <a:pt x="668299" y="434340"/>
                </a:lnTo>
                <a:lnTo>
                  <a:pt x="703262" y="421640"/>
                </a:lnTo>
                <a:lnTo>
                  <a:pt x="745096" y="407670"/>
                </a:lnTo>
                <a:lnTo>
                  <a:pt x="764463" y="397510"/>
                </a:lnTo>
                <a:lnTo>
                  <a:pt x="778789" y="384810"/>
                </a:lnTo>
                <a:lnTo>
                  <a:pt x="787895" y="367030"/>
                </a:lnTo>
                <a:lnTo>
                  <a:pt x="791629" y="345440"/>
                </a:lnTo>
                <a:close/>
              </a:path>
            </a:pathLst>
          </a:custGeom>
          <a:solidFill>
            <a:srgbClr val="231F20"/>
          </a:solidFill>
        </p:spPr>
        <p:txBody>
          <a:bodyPr wrap="square" lIns="0" tIns="0" rIns="0" bIns="0" rtlCol="0"/>
          <a:lstStyle/>
          <a:p>
            <a:endParaRPr lang="en-GB" dirty="0"/>
          </a:p>
        </p:txBody>
      </p:sp>
      <p:sp>
        <p:nvSpPr>
          <p:cNvPr id="46" name="object 94">
            <a:extLst>
              <a:ext uri="{FF2B5EF4-FFF2-40B4-BE49-F238E27FC236}">
                <a16:creationId xmlns:a16="http://schemas.microsoft.com/office/drawing/2014/main" id="{ADF341B2-25A3-4A70-BA59-64E1C30D8AE0}"/>
              </a:ext>
            </a:extLst>
          </p:cNvPr>
          <p:cNvSpPr/>
          <p:nvPr/>
        </p:nvSpPr>
        <p:spPr>
          <a:xfrm>
            <a:off x="1990426" y="3826940"/>
            <a:ext cx="733425" cy="685800"/>
          </a:xfrm>
          <a:custGeom>
            <a:avLst/>
            <a:gdLst/>
            <a:ahLst/>
            <a:cxnLst/>
            <a:rect l="l" t="t" r="r" b="b"/>
            <a:pathLst>
              <a:path w="825500" h="825500">
                <a:moveTo>
                  <a:pt x="645375" y="147866"/>
                </a:moveTo>
                <a:lnTo>
                  <a:pt x="645058" y="141452"/>
                </a:lnTo>
                <a:lnTo>
                  <a:pt x="643572" y="138480"/>
                </a:lnTo>
                <a:lnTo>
                  <a:pt x="641108" y="136436"/>
                </a:lnTo>
                <a:lnTo>
                  <a:pt x="616737" y="118960"/>
                </a:lnTo>
                <a:lnTo>
                  <a:pt x="616737" y="146227"/>
                </a:lnTo>
                <a:lnTo>
                  <a:pt x="422605" y="342544"/>
                </a:lnTo>
                <a:lnTo>
                  <a:pt x="405409" y="325869"/>
                </a:lnTo>
                <a:lnTo>
                  <a:pt x="405409" y="359930"/>
                </a:lnTo>
                <a:lnTo>
                  <a:pt x="383451" y="382130"/>
                </a:lnTo>
                <a:lnTo>
                  <a:pt x="362826" y="361975"/>
                </a:lnTo>
                <a:lnTo>
                  <a:pt x="349872" y="349275"/>
                </a:lnTo>
                <a:lnTo>
                  <a:pt x="336156" y="335610"/>
                </a:lnTo>
                <a:lnTo>
                  <a:pt x="305041" y="304228"/>
                </a:lnTo>
                <a:lnTo>
                  <a:pt x="286981" y="286105"/>
                </a:lnTo>
                <a:lnTo>
                  <a:pt x="283629" y="284607"/>
                </a:lnTo>
                <a:lnTo>
                  <a:pt x="280187" y="284619"/>
                </a:lnTo>
                <a:lnTo>
                  <a:pt x="277418" y="284734"/>
                </a:lnTo>
                <a:lnTo>
                  <a:pt x="274878" y="286054"/>
                </a:lnTo>
                <a:lnTo>
                  <a:pt x="268655" y="293344"/>
                </a:lnTo>
                <a:lnTo>
                  <a:pt x="269303" y="298665"/>
                </a:lnTo>
                <a:lnTo>
                  <a:pt x="309765" y="339852"/>
                </a:lnTo>
                <a:lnTo>
                  <a:pt x="353352" y="382562"/>
                </a:lnTo>
                <a:lnTo>
                  <a:pt x="368515" y="397230"/>
                </a:lnTo>
                <a:lnTo>
                  <a:pt x="338289" y="427799"/>
                </a:lnTo>
                <a:lnTo>
                  <a:pt x="331038" y="420979"/>
                </a:lnTo>
                <a:lnTo>
                  <a:pt x="297078" y="389648"/>
                </a:lnTo>
                <a:lnTo>
                  <a:pt x="282486" y="375970"/>
                </a:lnTo>
                <a:lnTo>
                  <a:pt x="268058" y="361975"/>
                </a:lnTo>
                <a:lnTo>
                  <a:pt x="254025" y="347611"/>
                </a:lnTo>
                <a:lnTo>
                  <a:pt x="233921" y="315683"/>
                </a:lnTo>
                <a:lnTo>
                  <a:pt x="226326" y="278549"/>
                </a:lnTo>
                <a:lnTo>
                  <a:pt x="231368" y="240766"/>
                </a:lnTo>
                <a:lnTo>
                  <a:pt x="249212" y="206895"/>
                </a:lnTo>
                <a:lnTo>
                  <a:pt x="251447" y="204101"/>
                </a:lnTo>
                <a:lnTo>
                  <a:pt x="405409" y="359930"/>
                </a:lnTo>
                <a:lnTo>
                  <a:pt x="405409" y="325869"/>
                </a:lnTo>
                <a:lnTo>
                  <a:pt x="362889" y="284607"/>
                </a:lnTo>
                <a:lnTo>
                  <a:pt x="320941" y="243674"/>
                </a:lnTo>
                <a:lnTo>
                  <a:pt x="281686" y="204101"/>
                </a:lnTo>
                <a:lnTo>
                  <a:pt x="257124" y="179133"/>
                </a:lnTo>
                <a:lnTo>
                  <a:pt x="253746" y="177165"/>
                </a:lnTo>
                <a:lnTo>
                  <a:pt x="212890" y="227253"/>
                </a:lnTo>
                <a:lnTo>
                  <a:pt x="204368" y="275793"/>
                </a:lnTo>
                <a:lnTo>
                  <a:pt x="214350" y="324332"/>
                </a:lnTo>
                <a:lnTo>
                  <a:pt x="242773" y="367855"/>
                </a:lnTo>
                <a:lnTo>
                  <a:pt x="247484" y="372783"/>
                </a:lnTo>
                <a:lnTo>
                  <a:pt x="252298" y="377659"/>
                </a:lnTo>
                <a:lnTo>
                  <a:pt x="257086" y="382562"/>
                </a:lnTo>
                <a:lnTo>
                  <a:pt x="320408" y="445884"/>
                </a:lnTo>
                <a:lnTo>
                  <a:pt x="148513" y="619709"/>
                </a:lnTo>
                <a:lnTo>
                  <a:pt x="117805" y="573062"/>
                </a:lnTo>
                <a:lnTo>
                  <a:pt x="95351" y="522224"/>
                </a:lnTo>
                <a:lnTo>
                  <a:pt x="81584" y="468325"/>
                </a:lnTo>
                <a:lnTo>
                  <a:pt x="76911" y="412496"/>
                </a:lnTo>
                <a:lnTo>
                  <a:pt x="80556" y="362966"/>
                </a:lnTo>
                <a:lnTo>
                  <a:pt x="91135" y="315683"/>
                </a:lnTo>
                <a:lnTo>
                  <a:pt x="108140" y="271145"/>
                </a:lnTo>
                <a:lnTo>
                  <a:pt x="131038" y="229895"/>
                </a:lnTo>
                <a:lnTo>
                  <a:pt x="159308" y="192455"/>
                </a:lnTo>
                <a:lnTo>
                  <a:pt x="192443" y="159334"/>
                </a:lnTo>
                <a:lnTo>
                  <a:pt x="229882" y="131064"/>
                </a:lnTo>
                <a:lnTo>
                  <a:pt x="271132" y="108153"/>
                </a:lnTo>
                <a:lnTo>
                  <a:pt x="315671" y="91147"/>
                </a:lnTo>
                <a:lnTo>
                  <a:pt x="362953" y="80568"/>
                </a:lnTo>
                <a:lnTo>
                  <a:pt x="412483" y="76923"/>
                </a:lnTo>
                <a:lnTo>
                  <a:pt x="467360" y="81457"/>
                </a:lnTo>
                <a:lnTo>
                  <a:pt x="520433" y="94780"/>
                </a:lnTo>
                <a:lnTo>
                  <a:pt x="570598" y="116509"/>
                </a:lnTo>
                <a:lnTo>
                  <a:pt x="616737" y="146227"/>
                </a:lnTo>
                <a:lnTo>
                  <a:pt x="616737" y="118960"/>
                </a:lnTo>
                <a:lnTo>
                  <a:pt x="600735" y="107467"/>
                </a:lnTo>
                <a:lnTo>
                  <a:pt x="556971" y="84480"/>
                </a:lnTo>
                <a:lnTo>
                  <a:pt x="535978" y="76923"/>
                </a:lnTo>
                <a:lnTo>
                  <a:pt x="510527" y="67754"/>
                </a:lnTo>
                <a:lnTo>
                  <a:pt x="462127" y="57518"/>
                </a:lnTo>
                <a:lnTo>
                  <a:pt x="412483" y="54051"/>
                </a:lnTo>
                <a:lnTo>
                  <a:pt x="363905" y="57327"/>
                </a:lnTo>
                <a:lnTo>
                  <a:pt x="317296" y="66878"/>
                </a:lnTo>
                <a:lnTo>
                  <a:pt x="273088" y="82257"/>
                </a:lnTo>
                <a:lnTo>
                  <a:pt x="231711" y="103060"/>
                </a:lnTo>
                <a:lnTo>
                  <a:pt x="193586" y="128828"/>
                </a:lnTo>
                <a:lnTo>
                  <a:pt x="159143" y="159156"/>
                </a:lnTo>
                <a:lnTo>
                  <a:pt x="128828" y="193586"/>
                </a:lnTo>
                <a:lnTo>
                  <a:pt x="103047" y="231724"/>
                </a:lnTo>
                <a:lnTo>
                  <a:pt x="82257" y="273100"/>
                </a:lnTo>
                <a:lnTo>
                  <a:pt x="66865" y="317309"/>
                </a:lnTo>
                <a:lnTo>
                  <a:pt x="57327" y="363918"/>
                </a:lnTo>
                <a:lnTo>
                  <a:pt x="54051" y="412496"/>
                </a:lnTo>
                <a:lnTo>
                  <a:pt x="57619" y="462965"/>
                </a:lnTo>
                <a:lnTo>
                  <a:pt x="68173" y="512089"/>
                </a:lnTo>
                <a:lnTo>
                  <a:pt x="85420" y="559155"/>
                </a:lnTo>
                <a:lnTo>
                  <a:pt x="109105" y="603427"/>
                </a:lnTo>
                <a:lnTo>
                  <a:pt x="138976" y="644182"/>
                </a:lnTo>
                <a:lnTo>
                  <a:pt x="147701" y="648220"/>
                </a:lnTo>
                <a:lnTo>
                  <a:pt x="150749" y="648220"/>
                </a:lnTo>
                <a:lnTo>
                  <a:pt x="153682" y="647001"/>
                </a:lnTo>
                <a:lnTo>
                  <a:pt x="180670" y="619709"/>
                </a:lnTo>
                <a:lnTo>
                  <a:pt x="644194" y="150977"/>
                </a:lnTo>
                <a:lnTo>
                  <a:pt x="645375" y="147866"/>
                </a:lnTo>
                <a:close/>
              </a:path>
              <a:path w="825500" h="825500">
                <a:moveTo>
                  <a:pt x="770915" y="412483"/>
                </a:moveTo>
                <a:lnTo>
                  <a:pt x="767397" y="362458"/>
                </a:lnTo>
                <a:lnTo>
                  <a:pt x="757008" y="313715"/>
                </a:lnTo>
                <a:lnTo>
                  <a:pt x="748055" y="289077"/>
                </a:lnTo>
                <a:lnTo>
                  <a:pt x="748055" y="412483"/>
                </a:lnTo>
                <a:lnTo>
                  <a:pt x="744410" y="462013"/>
                </a:lnTo>
                <a:lnTo>
                  <a:pt x="733818" y="509295"/>
                </a:lnTo>
                <a:lnTo>
                  <a:pt x="716813" y="553834"/>
                </a:lnTo>
                <a:lnTo>
                  <a:pt x="693915" y="595083"/>
                </a:lnTo>
                <a:lnTo>
                  <a:pt x="665645" y="632523"/>
                </a:lnTo>
                <a:lnTo>
                  <a:pt x="632523" y="665657"/>
                </a:lnTo>
                <a:lnTo>
                  <a:pt x="595071" y="693928"/>
                </a:lnTo>
                <a:lnTo>
                  <a:pt x="553821" y="716826"/>
                </a:lnTo>
                <a:lnTo>
                  <a:pt x="509295" y="733831"/>
                </a:lnTo>
                <a:lnTo>
                  <a:pt x="462000" y="744410"/>
                </a:lnTo>
                <a:lnTo>
                  <a:pt x="412483" y="748055"/>
                </a:lnTo>
                <a:lnTo>
                  <a:pt x="357187" y="743458"/>
                </a:lnTo>
                <a:lnTo>
                  <a:pt x="303758" y="729945"/>
                </a:lnTo>
                <a:lnTo>
                  <a:pt x="253288" y="707898"/>
                </a:lnTo>
                <a:lnTo>
                  <a:pt x="206921" y="677748"/>
                </a:lnTo>
                <a:lnTo>
                  <a:pt x="376758" y="507834"/>
                </a:lnTo>
                <a:lnTo>
                  <a:pt x="407733" y="537756"/>
                </a:lnTo>
                <a:lnTo>
                  <a:pt x="416445" y="554520"/>
                </a:lnTo>
                <a:lnTo>
                  <a:pt x="414515" y="567842"/>
                </a:lnTo>
                <a:lnTo>
                  <a:pt x="440817" y="603084"/>
                </a:lnTo>
                <a:lnTo>
                  <a:pt x="451472" y="604621"/>
                </a:lnTo>
                <a:lnTo>
                  <a:pt x="462470" y="602742"/>
                </a:lnTo>
                <a:lnTo>
                  <a:pt x="473671" y="597458"/>
                </a:lnTo>
                <a:lnTo>
                  <a:pt x="473379" y="597179"/>
                </a:lnTo>
                <a:lnTo>
                  <a:pt x="476758" y="595414"/>
                </a:lnTo>
                <a:lnTo>
                  <a:pt x="477608" y="594855"/>
                </a:lnTo>
                <a:lnTo>
                  <a:pt x="479094" y="594004"/>
                </a:lnTo>
                <a:lnTo>
                  <a:pt x="480707" y="594880"/>
                </a:lnTo>
                <a:lnTo>
                  <a:pt x="482346" y="595718"/>
                </a:lnTo>
                <a:lnTo>
                  <a:pt x="482409" y="597001"/>
                </a:lnTo>
                <a:lnTo>
                  <a:pt x="531114" y="643267"/>
                </a:lnTo>
                <a:lnTo>
                  <a:pt x="548322" y="655053"/>
                </a:lnTo>
                <a:lnTo>
                  <a:pt x="567524" y="660146"/>
                </a:lnTo>
                <a:lnTo>
                  <a:pt x="587070" y="658431"/>
                </a:lnTo>
                <a:lnTo>
                  <a:pt x="622122" y="631317"/>
                </a:lnTo>
                <a:lnTo>
                  <a:pt x="629754" y="607568"/>
                </a:lnTo>
                <a:lnTo>
                  <a:pt x="629704" y="595414"/>
                </a:lnTo>
                <a:lnTo>
                  <a:pt x="627176" y="583920"/>
                </a:lnTo>
                <a:lnTo>
                  <a:pt x="622261" y="573265"/>
                </a:lnTo>
                <a:lnTo>
                  <a:pt x="615035" y="563753"/>
                </a:lnTo>
                <a:lnTo>
                  <a:pt x="608177" y="556755"/>
                </a:lnTo>
                <a:lnTo>
                  <a:pt x="608177" y="603300"/>
                </a:lnTo>
                <a:lnTo>
                  <a:pt x="607314" y="610387"/>
                </a:lnTo>
                <a:lnTo>
                  <a:pt x="579348" y="637870"/>
                </a:lnTo>
                <a:lnTo>
                  <a:pt x="572922" y="638467"/>
                </a:lnTo>
                <a:lnTo>
                  <a:pt x="565594" y="637705"/>
                </a:lnTo>
                <a:lnTo>
                  <a:pt x="558355" y="635419"/>
                </a:lnTo>
                <a:lnTo>
                  <a:pt x="551383" y="631634"/>
                </a:lnTo>
                <a:lnTo>
                  <a:pt x="544880" y="626325"/>
                </a:lnTo>
                <a:lnTo>
                  <a:pt x="511213" y="594004"/>
                </a:lnTo>
                <a:lnTo>
                  <a:pt x="502386" y="585571"/>
                </a:lnTo>
                <a:lnTo>
                  <a:pt x="493788" y="577367"/>
                </a:lnTo>
                <a:lnTo>
                  <a:pt x="548068" y="525843"/>
                </a:lnTo>
                <a:lnTo>
                  <a:pt x="584504" y="562597"/>
                </a:lnTo>
                <a:lnTo>
                  <a:pt x="607568" y="595718"/>
                </a:lnTo>
                <a:lnTo>
                  <a:pt x="608177" y="603300"/>
                </a:lnTo>
                <a:lnTo>
                  <a:pt x="608177" y="556755"/>
                </a:lnTo>
                <a:lnTo>
                  <a:pt x="574649" y="525843"/>
                </a:lnTo>
                <a:lnTo>
                  <a:pt x="567931" y="519849"/>
                </a:lnTo>
                <a:lnTo>
                  <a:pt x="560222" y="512711"/>
                </a:lnTo>
                <a:lnTo>
                  <a:pt x="562013" y="510400"/>
                </a:lnTo>
                <a:lnTo>
                  <a:pt x="569264" y="499872"/>
                </a:lnTo>
                <a:lnTo>
                  <a:pt x="573582" y="490372"/>
                </a:lnTo>
                <a:lnTo>
                  <a:pt x="575157" y="481317"/>
                </a:lnTo>
                <a:lnTo>
                  <a:pt x="574154" y="472147"/>
                </a:lnTo>
                <a:lnTo>
                  <a:pt x="554685" y="447065"/>
                </a:lnTo>
                <a:lnTo>
                  <a:pt x="554685" y="476834"/>
                </a:lnTo>
                <a:lnTo>
                  <a:pt x="551522" y="488594"/>
                </a:lnTo>
                <a:lnTo>
                  <a:pt x="548513" y="492099"/>
                </a:lnTo>
                <a:lnTo>
                  <a:pt x="540778" y="499960"/>
                </a:lnTo>
                <a:lnTo>
                  <a:pt x="462813" y="578599"/>
                </a:lnTo>
                <a:lnTo>
                  <a:pt x="454583" y="583374"/>
                </a:lnTo>
                <a:lnTo>
                  <a:pt x="451180" y="585571"/>
                </a:lnTo>
                <a:lnTo>
                  <a:pt x="448195" y="583120"/>
                </a:lnTo>
                <a:lnTo>
                  <a:pt x="439318" y="577113"/>
                </a:lnTo>
                <a:lnTo>
                  <a:pt x="436549" y="568921"/>
                </a:lnTo>
                <a:lnTo>
                  <a:pt x="436511" y="567842"/>
                </a:lnTo>
                <a:lnTo>
                  <a:pt x="437108" y="561594"/>
                </a:lnTo>
                <a:lnTo>
                  <a:pt x="442302" y="552729"/>
                </a:lnTo>
                <a:lnTo>
                  <a:pt x="452158" y="543560"/>
                </a:lnTo>
                <a:lnTo>
                  <a:pt x="465366" y="530225"/>
                </a:lnTo>
                <a:lnTo>
                  <a:pt x="513346" y="481761"/>
                </a:lnTo>
                <a:lnTo>
                  <a:pt x="531482" y="463423"/>
                </a:lnTo>
                <a:lnTo>
                  <a:pt x="538378" y="462165"/>
                </a:lnTo>
                <a:lnTo>
                  <a:pt x="552043" y="470217"/>
                </a:lnTo>
                <a:lnTo>
                  <a:pt x="554685" y="476834"/>
                </a:lnTo>
                <a:lnTo>
                  <a:pt x="554685" y="447065"/>
                </a:lnTo>
                <a:lnTo>
                  <a:pt x="552729" y="446125"/>
                </a:lnTo>
                <a:lnTo>
                  <a:pt x="550430" y="445046"/>
                </a:lnTo>
                <a:lnTo>
                  <a:pt x="543483" y="443331"/>
                </a:lnTo>
                <a:lnTo>
                  <a:pt x="536295" y="443052"/>
                </a:lnTo>
                <a:lnTo>
                  <a:pt x="529031" y="444220"/>
                </a:lnTo>
                <a:lnTo>
                  <a:pt x="521627" y="446125"/>
                </a:lnTo>
                <a:lnTo>
                  <a:pt x="516674" y="444665"/>
                </a:lnTo>
                <a:lnTo>
                  <a:pt x="511378" y="438950"/>
                </a:lnTo>
                <a:lnTo>
                  <a:pt x="506260" y="433539"/>
                </a:lnTo>
                <a:lnTo>
                  <a:pt x="502831" y="430022"/>
                </a:lnTo>
                <a:lnTo>
                  <a:pt x="502831" y="462076"/>
                </a:lnTo>
                <a:lnTo>
                  <a:pt x="479907" y="481761"/>
                </a:lnTo>
                <a:lnTo>
                  <a:pt x="463791" y="465836"/>
                </a:lnTo>
                <a:lnTo>
                  <a:pt x="463791" y="499960"/>
                </a:lnTo>
                <a:lnTo>
                  <a:pt x="431990" y="530225"/>
                </a:lnTo>
                <a:lnTo>
                  <a:pt x="392836" y="491744"/>
                </a:lnTo>
                <a:lnTo>
                  <a:pt x="423837" y="460730"/>
                </a:lnTo>
                <a:lnTo>
                  <a:pt x="463791" y="499960"/>
                </a:lnTo>
                <a:lnTo>
                  <a:pt x="463791" y="465836"/>
                </a:lnTo>
                <a:lnTo>
                  <a:pt x="458279" y="460375"/>
                </a:lnTo>
                <a:lnTo>
                  <a:pt x="441134" y="443433"/>
                </a:lnTo>
                <a:lnTo>
                  <a:pt x="461810" y="422732"/>
                </a:lnTo>
                <a:lnTo>
                  <a:pt x="502831" y="462076"/>
                </a:lnTo>
                <a:lnTo>
                  <a:pt x="502831" y="430022"/>
                </a:lnTo>
                <a:lnTo>
                  <a:pt x="501053" y="428193"/>
                </a:lnTo>
                <a:lnTo>
                  <a:pt x="495808" y="422910"/>
                </a:lnTo>
                <a:lnTo>
                  <a:pt x="484454" y="411607"/>
                </a:lnTo>
                <a:lnTo>
                  <a:pt x="481101" y="408228"/>
                </a:lnTo>
                <a:lnTo>
                  <a:pt x="480390" y="407276"/>
                </a:lnTo>
                <a:lnTo>
                  <a:pt x="478650" y="405892"/>
                </a:lnTo>
                <a:lnTo>
                  <a:pt x="677646" y="206806"/>
                </a:lnTo>
                <a:lnTo>
                  <a:pt x="707834" y="253199"/>
                </a:lnTo>
                <a:lnTo>
                  <a:pt x="729907" y="303682"/>
                </a:lnTo>
                <a:lnTo>
                  <a:pt x="743445" y="357162"/>
                </a:lnTo>
                <a:lnTo>
                  <a:pt x="748055" y="412483"/>
                </a:lnTo>
                <a:lnTo>
                  <a:pt x="748055" y="289077"/>
                </a:lnTo>
                <a:lnTo>
                  <a:pt x="716711" y="222961"/>
                </a:lnTo>
                <a:lnTo>
                  <a:pt x="687324" y="182384"/>
                </a:lnTo>
                <a:lnTo>
                  <a:pt x="679056" y="178308"/>
                </a:lnTo>
                <a:lnTo>
                  <a:pt x="675894" y="178308"/>
                </a:lnTo>
                <a:lnTo>
                  <a:pt x="672744" y="179387"/>
                </a:lnTo>
                <a:lnTo>
                  <a:pt x="179489" y="672846"/>
                </a:lnTo>
                <a:lnTo>
                  <a:pt x="178282" y="675970"/>
                </a:lnTo>
                <a:lnTo>
                  <a:pt x="178562" y="682371"/>
                </a:lnTo>
                <a:lnTo>
                  <a:pt x="223100" y="716826"/>
                </a:lnTo>
                <a:lnTo>
                  <a:pt x="267042" y="740092"/>
                </a:lnTo>
                <a:lnTo>
                  <a:pt x="313766" y="757047"/>
                </a:lnTo>
                <a:lnTo>
                  <a:pt x="362483" y="767422"/>
                </a:lnTo>
                <a:lnTo>
                  <a:pt x="412483" y="770928"/>
                </a:lnTo>
                <a:lnTo>
                  <a:pt x="461048" y="767651"/>
                </a:lnTo>
                <a:lnTo>
                  <a:pt x="507657" y="758101"/>
                </a:lnTo>
                <a:lnTo>
                  <a:pt x="536524" y="748055"/>
                </a:lnTo>
                <a:lnTo>
                  <a:pt x="551865" y="742721"/>
                </a:lnTo>
                <a:lnTo>
                  <a:pt x="593255" y="721931"/>
                </a:lnTo>
                <a:lnTo>
                  <a:pt x="631380" y="696150"/>
                </a:lnTo>
                <a:lnTo>
                  <a:pt x="665810" y="665835"/>
                </a:lnTo>
                <a:lnTo>
                  <a:pt x="696137" y="631393"/>
                </a:lnTo>
                <a:lnTo>
                  <a:pt x="721906" y="593267"/>
                </a:lnTo>
                <a:lnTo>
                  <a:pt x="742708" y="551878"/>
                </a:lnTo>
                <a:lnTo>
                  <a:pt x="758088" y="507669"/>
                </a:lnTo>
                <a:lnTo>
                  <a:pt x="767638" y="461060"/>
                </a:lnTo>
                <a:lnTo>
                  <a:pt x="770915" y="412483"/>
                </a:lnTo>
                <a:close/>
              </a:path>
              <a:path w="825500" h="825500">
                <a:moveTo>
                  <a:pt x="824966" y="412496"/>
                </a:moveTo>
                <a:lnTo>
                  <a:pt x="822185" y="364464"/>
                </a:lnTo>
                <a:lnTo>
                  <a:pt x="814044" y="318033"/>
                </a:lnTo>
                <a:lnTo>
                  <a:pt x="802106" y="277685"/>
                </a:lnTo>
                <a:lnTo>
                  <a:pt x="802106" y="412496"/>
                </a:lnTo>
                <a:lnTo>
                  <a:pt x="799058" y="461302"/>
                </a:lnTo>
                <a:lnTo>
                  <a:pt x="790181" y="508317"/>
                </a:lnTo>
                <a:lnTo>
                  <a:pt x="775830" y="553173"/>
                </a:lnTo>
                <a:lnTo>
                  <a:pt x="756386" y="595503"/>
                </a:lnTo>
                <a:lnTo>
                  <a:pt x="732205" y="634949"/>
                </a:lnTo>
                <a:lnTo>
                  <a:pt x="703656" y="671118"/>
                </a:lnTo>
                <a:lnTo>
                  <a:pt x="671106" y="703668"/>
                </a:lnTo>
                <a:lnTo>
                  <a:pt x="634936" y="732205"/>
                </a:lnTo>
                <a:lnTo>
                  <a:pt x="595490" y="756386"/>
                </a:lnTo>
                <a:lnTo>
                  <a:pt x="553161" y="775843"/>
                </a:lnTo>
                <a:lnTo>
                  <a:pt x="508304" y="790194"/>
                </a:lnTo>
                <a:lnTo>
                  <a:pt x="461289" y="799071"/>
                </a:lnTo>
                <a:lnTo>
                  <a:pt x="412483" y="802106"/>
                </a:lnTo>
                <a:lnTo>
                  <a:pt x="363677" y="799071"/>
                </a:lnTo>
                <a:lnTo>
                  <a:pt x="316661" y="790194"/>
                </a:lnTo>
                <a:lnTo>
                  <a:pt x="271805" y="775843"/>
                </a:lnTo>
                <a:lnTo>
                  <a:pt x="229463" y="756386"/>
                </a:lnTo>
                <a:lnTo>
                  <a:pt x="190030" y="732205"/>
                </a:lnTo>
                <a:lnTo>
                  <a:pt x="153860" y="703668"/>
                </a:lnTo>
                <a:lnTo>
                  <a:pt x="121310" y="671118"/>
                </a:lnTo>
                <a:lnTo>
                  <a:pt x="92760" y="634949"/>
                </a:lnTo>
                <a:lnTo>
                  <a:pt x="68580" y="595503"/>
                </a:lnTo>
                <a:lnTo>
                  <a:pt x="49123" y="553173"/>
                </a:lnTo>
                <a:lnTo>
                  <a:pt x="34772" y="508317"/>
                </a:lnTo>
                <a:lnTo>
                  <a:pt x="25895" y="461302"/>
                </a:lnTo>
                <a:lnTo>
                  <a:pt x="22860" y="412496"/>
                </a:lnTo>
                <a:lnTo>
                  <a:pt x="25895" y="363689"/>
                </a:lnTo>
                <a:lnTo>
                  <a:pt x="34772" y="316674"/>
                </a:lnTo>
                <a:lnTo>
                  <a:pt x="49123" y="271818"/>
                </a:lnTo>
                <a:lnTo>
                  <a:pt x="68580" y="229476"/>
                </a:lnTo>
                <a:lnTo>
                  <a:pt x="92760" y="190042"/>
                </a:lnTo>
                <a:lnTo>
                  <a:pt x="121310" y="153873"/>
                </a:lnTo>
                <a:lnTo>
                  <a:pt x="153860" y="121323"/>
                </a:lnTo>
                <a:lnTo>
                  <a:pt x="190030" y="92773"/>
                </a:lnTo>
                <a:lnTo>
                  <a:pt x="229463" y="68592"/>
                </a:lnTo>
                <a:lnTo>
                  <a:pt x="271805" y="49136"/>
                </a:lnTo>
                <a:lnTo>
                  <a:pt x="316661" y="34798"/>
                </a:lnTo>
                <a:lnTo>
                  <a:pt x="363677" y="25908"/>
                </a:lnTo>
                <a:lnTo>
                  <a:pt x="412483" y="22872"/>
                </a:lnTo>
                <a:lnTo>
                  <a:pt x="461289" y="25908"/>
                </a:lnTo>
                <a:lnTo>
                  <a:pt x="508304" y="34798"/>
                </a:lnTo>
                <a:lnTo>
                  <a:pt x="553161" y="49136"/>
                </a:lnTo>
                <a:lnTo>
                  <a:pt x="595490" y="68592"/>
                </a:lnTo>
                <a:lnTo>
                  <a:pt x="634936" y="92773"/>
                </a:lnTo>
                <a:lnTo>
                  <a:pt x="671106" y="121323"/>
                </a:lnTo>
                <a:lnTo>
                  <a:pt x="703656" y="153873"/>
                </a:lnTo>
                <a:lnTo>
                  <a:pt x="732205" y="190042"/>
                </a:lnTo>
                <a:lnTo>
                  <a:pt x="756386" y="229476"/>
                </a:lnTo>
                <a:lnTo>
                  <a:pt x="775830" y="271818"/>
                </a:lnTo>
                <a:lnTo>
                  <a:pt x="790181" y="316674"/>
                </a:lnTo>
                <a:lnTo>
                  <a:pt x="799058" y="363689"/>
                </a:lnTo>
                <a:lnTo>
                  <a:pt x="802106" y="412496"/>
                </a:lnTo>
                <a:lnTo>
                  <a:pt x="802106" y="277685"/>
                </a:lnTo>
                <a:lnTo>
                  <a:pt x="782967" y="231254"/>
                </a:lnTo>
                <a:lnTo>
                  <a:pt x="760653" y="191528"/>
                </a:lnTo>
                <a:lnTo>
                  <a:pt x="734225" y="154660"/>
                </a:lnTo>
                <a:lnTo>
                  <a:pt x="704011" y="120954"/>
                </a:lnTo>
                <a:lnTo>
                  <a:pt x="670318" y="90741"/>
                </a:lnTo>
                <a:lnTo>
                  <a:pt x="633450" y="64312"/>
                </a:lnTo>
                <a:lnTo>
                  <a:pt x="593725" y="41986"/>
                </a:lnTo>
                <a:lnTo>
                  <a:pt x="551446" y="24091"/>
                </a:lnTo>
                <a:lnTo>
                  <a:pt x="506945" y="10909"/>
                </a:lnTo>
                <a:lnTo>
                  <a:pt x="460514" y="2781"/>
                </a:lnTo>
                <a:lnTo>
                  <a:pt x="412483" y="0"/>
                </a:lnTo>
                <a:lnTo>
                  <a:pt x="364439" y="2781"/>
                </a:lnTo>
                <a:lnTo>
                  <a:pt x="318008" y="10909"/>
                </a:lnTo>
                <a:lnTo>
                  <a:pt x="273507" y="24091"/>
                </a:lnTo>
                <a:lnTo>
                  <a:pt x="231241" y="41986"/>
                </a:lnTo>
                <a:lnTo>
                  <a:pt x="191516" y="64312"/>
                </a:lnTo>
                <a:lnTo>
                  <a:pt x="154647" y="90741"/>
                </a:lnTo>
                <a:lnTo>
                  <a:pt x="120942" y="120954"/>
                </a:lnTo>
                <a:lnTo>
                  <a:pt x="90728" y="154660"/>
                </a:lnTo>
                <a:lnTo>
                  <a:pt x="64300" y="191528"/>
                </a:lnTo>
                <a:lnTo>
                  <a:pt x="41986" y="231254"/>
                </a:lnTo>
                <a:lnTo>
                  <a:pt x="24079" y="273519"/>
                </a:lnTo>
                <a:lnTo>
                  <a:pt x="10909" y="318033"/>
                </a:lnTo>
                <a:lnTo>
                  <a:pt x="2781" y="364464"/>
                </a:lnTo>
                <a:lnTo>
                  <a:pt x="0" y="412496"/>
                </a:lnTo>
                <a:lnTo>
                  <a:pt x="2781" y="460527"/>
                </a:lnTo>
                <a:lnTo>
                  <a:pt x="10909" y="506958"/>
                </a:lnTo>
                <a:lnTo>
                  <a:pt x="24079" y="551459"/>
                </a:lnTo>
                <a:lnTo>
                  <a:pt x="41986" y="593737"/>
                </a:lnTo>
                <a:lnTo>
                  <a:pt x="64300" y="633463"/>
                </a:lnTo>
                <a:lnTo>
                  <a:pt x="90728" y="670331"/>
                </a:lnTo>
                <a:lnTo>
                  <a:pt x="120942" y="704024"/>
                </a:lnTo>
                <a:lnTo>
                  <a:pt x="154647" y="734250"/>
                </a:lnTo>
                <a:lnTo>
                  <a:pt x="191516" y="760666"/>
                </a:lnTo>
                <a:lnTo>
                  <a:pt x="231241" y="782993"/>
                </a:lnTo>
                <a:lnTo>
                  <a:pt x="273507" y="800887"/>
                </a:lnTo>
                <a:lnTo>
                  <a:pt x="318008" y="814070"/>
                </a:lnTo>
                <a:lnTo>
                  <a:pt x="364439" y="822198"/>
                </a:lnTo>
                <a:lnTo>
                  <a:pt x="412483" y="824979"/>
                </a:lnTo>
                <a:lnTo>
                  <a:pt x="460514" y="822198"/>
                </a:lnTo>
                <a:lnTo>
                  <a:pt x="506945" y="814070"/>
                </a:lnTo>
                <a:lnTo>
                  <a:pt x="547344" y="802106"/>
                </a:lnTo>
                <a:lnTo>
                  <a:pt x="593725" y="782993"/>
                </a:lnTo>
                <a:lnTo>
                  <a:pt x="633450" y="760666"/>
                </a:lnTo>
                <a:lnTo>
                  <a:pt x="670318" y="734250"/>
                </a:lnTo>
                <a:lnTo>
                  <a:pt x="704011" y="704024"/>
                </a:lnTo>
                <a:lnTo>
                  <a:pt x="734225" y="670331"/>
                </a:lnTo>
                <a:lnTo>
                  <a:pt x="760653" y="633463"/>
                </a:lnTo>
                <a:lnTo>
                  <a:pt x="782967" y="593737"/>
                </a:lnTo>
                <a:lnTo>
                  <a:pt x="800874" y="551459"/>
                </a:lnTo>
                <a:lnTo>
                  <a:pt x="814044" y="506958"/>
                </a:lnTo>
                <a:lnTo>
                  <a:pt x="822185" y="460527"/>
                </a:lnTo>
                <a:lnTo>
                  <a:pt x="824966" y="412496"/>
                </a:lnTo>
                <a:close/>
              </a:path>
            </a:pathLst>
          </a:custGeom>
          <a:solidFill>
            <a:srgbClr val="231F20"/>
          </a:solidFill>
        </p:spPr>
        <p:txBody>
          <a:bodyPr wrap="square" lIns="0" tIns="0" rIns="0" bIns="0" rtlCol="0"/>
          <a:lstStyle/>
          <a:p>
            <a:endParaRPr lang="en-GB" dirty="0"/>
          </a:p>
        </p:txBody>
      </p:sp>
      <p:sp>
        <p:nvSpPr>
          <p:cNvPr id="47" name="object 87">
            <a:extLst>
              <a:ext uri="{FF2B5EF4-FFF2-40B4-BE49-F238E27FC236}">
                <a16:creationId xmlns:a16="http://schemas.microsoft.com/office/drawing/2014/main" id="{3CCFDFB7-B891-43BB-8F30-2D9C17A91DDE}"/>
              </a:ext>
            </a:extLst>
          </p:cNvPr>
          <p:cNvSpPr/>
          <p:nvPr/>
        </p:nvSpPr>
        <p:spPr>
          <a:xfrm>
            <a:off x="3911283" y="3825012"/>
            <a:ext cx="746125" cy="723900"/>
          </a:xfrm>
          <a:custGeom>
            <a:avLst/>
            <a:gdLst/>
            <a:ahLst/>
            <a:cxnLst/>
            <a:rect l="l" t="t" r="r" b="b"/>
            <a:pathLst>
              <a:path w="831850" h="843279">
                <a:moveTo>
                  <a:pt x="500570" y="729576"/>
                </a:moveTo>
                <a:lnTo>
                  <a:pt x="497763" y="716584"/>
                </a:lnTo>
                <a:lnTo>
                  <a:pt x="492455" y="712800"/>
                </a:lnTo>
                <a:lnTo>
                  <a:pt x="483819" y="713574"/>
                </a:lnTo>
                <a:lnTo>
                  <a:pt x="480682" y="714438"/>
                </a:lnTo>
                <a:lnTo>
                  <a:pt x="465937" y="717194"/>
                </a:lnTo>
                <a:lnTo>
                  <a:pt x="451116" y="719302"/>
                </a:lnTo>
                <a:lnTo>
                  <a:pt x="436219" y="720712"/>
                </a:lnTo>
                <a:lnTo>
                  <a:pt x="421246" y="721360"/>
                </a:lnTo>
                <a:lnTo>
                  <a:pt x="396074" y="720750"/>
                </a:lnTo>
                <a:lnTo>
                  <a:pt x="346633" y="713397"/>
                </a:lnTo>
                <a:lnTo>
                  <a:pt x="305003" y="700493"/>
                </a:lnTo>
                <a:lnTo>
                  <a:pt x="254406" y="674878"/>
                </a:lnTo>
                <a:lnTo>
                  <a:pt x="259854" y="670445"/>
                </a:lnTo>
                <a:lnTo>
                  <a:pt x="277964" y="652526"/>
                </a:lnTo>
                <a:lnTo>
                  <a:pt x="272338" y="624992"/>
                </a:lnTo>
                <a:lnTo>
                  <a:pt x="268427" y="627164"/>
                </a:lnTo>
                <a:lnTo>
                  <a:pt x="242989" y="652386"/>
                </a:lnTo>
                <a:lnTo>
                  <a:pt x="235788" y="659790"/>
                </a:lnTo>
                <a:lnTo>
                  <a:pt x="229971" y="668934"/>
                </a:lnTo>
                <a:lnTo>
                  <a:pt x="228828" y="678535"/>
                </a:lnTo>
                <a:lnTo>
                  <a:pt x="232219" y="687616"/>
                </a:lnTo>
                <a:lnTo>
                  <a:pt x="290449" y="721296"/>
                </a:lnTo>
                <a:lnTo>
                  <a:pt x="358292" y="741045"/>
                </a:lnTo>
                <a:lnTo>
                  <a:pt x="412229" y="746099"/>
                </a:lnTo>
                <a:lnTo>
                  <a:pt x="430644" y="745858"/>
                </a:lnTo>
                <a:lnTo>
                  <a:pt x="449033" y="744537"/>
                </a:lnTo>
                <a:lnTo>
                  <a:pt x="467372" y="742111"/>
                </a:lnTo>
                <a:lnTo>
                  <a:pt x="482790" y="739355"/>
                </a:lnTo>
                <a:lnTo>
                  <a:pt x="497166" y="735609"/>
                </a:lnTo>
                <a:lnTo>
                  <a:pt x="500570" y="729576"/>
                </a:lnTo>
                <a:close/>
              </a:path>
              <a:path w="831850" h="843279">
                <a:moveTo>
                  <a:pt x="602653" y="154178"/>
                </a:moveTo>
                <a:lnTo>
                  <a:pt x="545604" y="112712"/>
                </a:lnTo>
                <a:lnTo>
                  <a:pt x="499732" y="96812"/>
                </a:lnTo>
                <a:lnTo>
                  <a:pt x="452551" y="88061"/>
                </a:lnTo>
                <a:lnTo>
                  <a:pt x="404075" y="86461"/>
                </a:lnTo>
                <a:lnTo>
                  <a:pt x="354355" y="91998"/>
                </a:lnTo>
                <a:lnTo>
                  <a:pt x="316344" y="101231"/>
                </a:lnTo>
                <a:lnTo>
                  <a:pt x="280225" y="114884"/>
                </a:lnTo>
                <a:lnTo>
                  <a:pt x="246113" y="133007"/>
                </a:lnTo>
                <a:lnTo>
                  <a:pt x="214185" y="155651"/>
                </a:lnTo>
                <a:lnTo>
                  <a:pt x="177457" y="189242"/>
                </a:lnTo>
                <a:lnTo>
                  <a:pt x="146913" y="225539"/>
                </a:lnTo>
                <a:lnTo>
                  <a:pt x="122580" y="264553"/>
                </a:lnTo>
                <a:lnTo>
                  <a:pt x="104482" y="306273"/>
                </a:lnTo>
                <a:lnTo>
                  <a:pt x="92633" y="350710"/>
                </a:lnTo>
                <a:lnTo>
                  <a:pt x="87071" y="397865"/>
                </a:lnTo>
                <a:lnTo>
                  <a:pt x="87820" y="447725"/>
                </a:lnTo>
                <a:lnTo>
                  <a:pt x="94653" y="491274"/>
                </a:lnTo>
                <a:lnTo>
                  <a:pt x="107607" y="533400"/>
                </a:lnTo>
                <a:lnTo>
                  <a:pt x="128155" y="577354"/>
                </a:lnTo>
                <a:lnTo>
                  <a:pt x="148170" y="603618"/>
                </a:lnTo>
                <a:lnTo>
                  <a:pt x="164680" y="602665"/>
                </a:lnTo>
                <a:lnTo>
                  <a:pt x="230276" y="538429"/>
                </a:lnTo>
                <a:lnTo>
                  <a:pt x="157086" y="576808"/>
                </a:lnTo>
                <a:lnTo>
                  <a:pt x="136385" y="538276"/>
                </a:lnTo>
                <a:lnTo>
                  <a:pt x="121678" y="496849"/>
                </a:lnTo>
                <a:lnTo>
                  <a:pt x="113131" y="453390"/>
                </a:lnTo>
                <a:lnTo>
                  <a:pt x="110959" y="408774"/>
                </a:lnTo>
                <a:lnTo>
                  <a:pt x="115354" y="363855"/>
                </a:lnTo>
                <a:lnTo>
                  <a:pt x="126504" y="319493"/>
                </a:lnTo>
                <a:lnTo>
                  <a:pt x="144614" y="276555"/>
                </a:lnTo>
                <a:lnTo>
                  <a:pt x="169875" y="235902"/>
                </a:lnTo>
                <a:lnTo>
                  <a:pt x="202501" y="198386"/>
                </a:lnTo>
                <a:lnTo>
                  <a:pt x="240715" y="166446"/>
                </a:lnTo>
                <a:lnTo>
                  <a:pt x="281800" y="142024"/>
                </a:lnTo>
                <a:lnTo>
                  <a:pt x="324866" y="124841"/>
                </a:lnTo>
                <a:lnTo>
                  <a:pt x="369062" y="114604"/>
                </a:lnTo>
                <a:lnTo>
                  <a:pt x="413550" y="111023"/>
                </a:lnTo>
                <a:lnTo>
                  <a:pt x="457441" y="113817"/>
                </a:lnTo>
                <a:lnTo>
                  <a:pt x="499897" y="122707"/>
                </a:lnTo>
                <a:lnTo>
                  <a:pt x="540054" y="137375"/>
                </a:lnTo>
                <a:lnTo>
                  <a:pt x="577062" y="157556"/>
                </a:lnTo>
                <a:lnTo>
                  <a:pt x="543966" y="189318"/>
                </a:lnTo>
                <a:lnTo>
                  <a:pt x="538797" y="195199"/>
                </a:lnTo>
                <a:lnTo>
                  <a:pt x="535698" y="201422"/>
                </a:lnTo>
                <a:lnTo>
                  <a:pt x="536194" y="207772"/>
                </a:lnTo>
                <a:lnTo>
                  <a:pt x="539775" y="212991"/>
                </a:lnTo>
                <a:lnTo>
                  <a:pt x="545985" y="215798"/>
                </a:lnTo>
                <a:lnTo>
                  <a:pt x="551040" y="216611"/>
                </a:lnTo>
                <a:lnTo>
                  <a:pt x="554761" y="213931"/>
                </a:lnTo>
                <a:lnTo>
                  <a:pt x="585597" y="182943"/>
                </a:lnTo>
                <a:lnTo>
                  <a:pt x="594956" y="173939"/>
                </a:lnTo>
                <a:lnTo>
                  <a:pt x="601281" y="164630"/>
                </a:lnTo>
                <a:lnTo>
                  <a:pt x="602653" y="154178"/>
                </a:lnTo>
                <a:close/>
              </a:path>
              <a:path w="831850" h="843279">
                <a:moveTo>
                  <a:pt x="606399" y="466166"/>
                </a:moveTo>
                <a:lnTo>
                  <a:pt x="606285" y="409422"/>
                </a:lnTo>
                <a:lnTo>
                  <a:pt x="605828" y="348983"/>
                </a:lnTo>
                <a:lnTo>
                  <a:pt x="602208" y="332638"/>
                </a:lnTo>
                <a:lnTo>
                  <a:pt x="600532" y="330238"/>
                </a:lnTo>
                <a:lnTo>
                  <a:pt x="592645" y="318897"/>
                </a:lnTo>
                <a:lnTo>
                  <a:pt x="581672" y="311378"/>
                </a:lnTo>
                <a:lnTo>
                  <a:pt x="581672" y="351790"/>
                </a:lnTo>
                <a:lnTo>
                  <a:pt x="581609" y="457923"/>
                </a:lnTo>
                <a:lnTo>
                  <a:pt x="581482" y="513664"/>
                </a:lnTo>
                <a:lnTo>
                  <a:pt x="575894" y="553618"/>
                </a:lnTo>
                <a:lnTo>
                  <a:pt x="546328" y="604075"/>
                </a:lnTo>
                <a:lnTo>
                  <a:pt x="508152" y="627189"/>
                </a:lnTo>
                <a:lnTo>
                  <a:pt x="466928" y="636981"/>
                </a:lnTo>
                <a:lnTo>
                  <a:pt x="426466" y="637679"/>
                </a:lnTo>
                <a:lnTo>
                  <a:pt x="386829" y="629399"/>
                </a:lnTo>
                <a:lnTo>
                  <a:pt x="348094" y="612279"/>
                </a:lnTo>
                <a:lnTo>
                  <a:pt x="311975" y="581329"/>
                </a:lnTo>
                <a:lnTo>
                  <a:pt x="287515" y="540334"/>
                </a:lnTo>
                <a:lnTo>
                  <a:pt x="274447" y="499986"/>
                </a:lnTo>
                <a:lnTo>
                  <a:pt x="270395" y="483704"/>
                </a:lnTo>
                <a:lnTo>
                  <a:pt x="263842" y="457923"/>
                </a:lnTo>
                <a:lnTo>
                  <a:pt x="256362" y="428637"/>
                </a:lnTo>
                <a:lnTo>
                  <a:pt x="251498" y="409422"/>
                </a:lnTo>
                <a:lnTo>
                  <a:pt x="250825" y="400240"/>
                </a:lnTo>
                <a:lnTo>
                  <a:pt x="250952" y="398957"/>
                </a:lnTo>
                <a:lnTo>
                  <a:pt x="253580" y="390804"/>
                </a:lnTo>
                <a:lnTo>
                  <a:pt x="259511" y="384035"/>
                </a:lnTo>
                <a:lnTo>
                  <a:pt x="268185" y="379818"/>
                </a:lnTo>
                <a:lnTo>
                  <a:pt x="277380" y="379183"/>
                </a:lnTo>
                <a:lnTo>
                  <a:pt x="285610" y="382143"/>
                </a:lnTo>
                <a:lnTo>
                  <a:pt x="301891" y="419684"/>
                </a:lnTo>
                <a:lnTo>
                  <a:pt x="314210" y="469887"/>
                </a:lnTo>
                <a:lnTo>
                  <a:pt x="314693" y="471716"/>
                </a:lnTo>
                <a:lnTo>
                  <a:pt x="317715" y="481647"/>
                </a:lnTo>
                <a:lnTo>
                  <a:pt x="322491" y="484797"/>
                </a:lnTo>
                <a:lnTo>
                  <a:pt x="331050" y="483806"/>
                </a:lnTo>
                <a:lnTo>
                  <a:pt x="349034" y="483793"/>
                </a:lnTo>
                <a:lnTo>
                  <a:pt x="393966" y="505523"/>
                </a:lnTo>
                <a:lnTo>
                  <a:pt x="413816" y="538403"/>
                </a:lnTo>
                <a:lnTo>
                  <a:pt x="417347" y="546595"/>
                </a:lnTo>
                <a:lnTo>
                  <a:pt x="423862" y="549592"/>
                </a:lnTo>
                <a:lnTo>
                  <a:pt x="436194" y="545211"/>
                </a:lnTo>
                <a:lnTo>
                  <a:pt x="439420" y="538645"/>
                </a:lnTo>
                <a:lnTo>
                  <a:pt x="437667" y="532028"/>
                </a:lnTo>
                <a:lnTo>
                  <a:pt x="419112" y="496277"/>
                </a:lnTo>
                <a:lnTo>
                  <a:pt x="406057" y="483704"/>
                </a:lnTo>
                <a:lnTo>
                  <a:pt x="394500" y="474789"/>
                </a:lnTo>
                <a:lnTo>
                  <a:pt x="378117" y="466166"/>
                </a:lnTo>
                <a:lnTo>
                  <a:pt x="360451" y="460667"/>
                </a:lnTo>
                <a:lnTo>
                  <a:pt x="341452" y="458393"/>
                </a:lnTo>
                <a:lnTo>
                  <a:pt x="340156" y="458343"/>
                </a:lnTo>
                <a:lnTo>
                  <a:pt x="338861" y="458114"/>
                </a:lnTo>
                <a:lnTo>
                  <a:pt x="337121" y="457923"/>
                </a:lnTo>
                <a:lnTo>
                  <a:pt x="336943" y="455295"/>
                </a:lnTo>
                <a:lnTo>
                  <a:pt x="336638" y="452932"/>
                </a:lnTo>
                <a:lnTo>
                  <a:pt x="335965" y="379183"/>
                </a:lnTo>
                <a:lnTo>
                  <a:pt x="335889" y="370738"/>
                </a:lnTo>
                <a:lnTo>
                  <a:pt x="335102" y="279323"/>
                </a:lnTo>
                <a:lnTo>
                  <a:pt x="335432" y="276009"/>
                </a:lnTo>
                <a:lnTo>
                  <a:pt x="355930" y="256819"/>
                </a:lnTo>
                <a:lnTo>
                  <a:pt x="363207" y="257746"/>
                </a:lnTo>
                <a:lnTo>
                  <a:pt x="378460" y="406031"/>
                </a:lnTo>
                <a:lnTo>
                  <a:pt x="379133" y="414007"/>
                </a:lnTo>
                <a:lnTo>
                  <a:pt x="383908" y="418769"/>
                </a:lnTo>
                <a:lnTo>
                  <a:pt x="396227" y="419493"/>
                </a:lnTo>
                <a:lnTo>
                  <a:pt x="402018" y="414566"/>
                </a:lnTo>
                <a:lnTo>
                  <a:pt x="403059" y="406031"/>
                </a:lnTo>
                <a:lnTo>
                  <a:pt x="403009" y="404368"/>
                </a:lnTo>
                <a:lnTo>
                  <a:pt x="402920" y="256819"/>
                </a:lnTo>
                <a:lnTo>
                  <a:pt x="402894" y="236550"/>
                </a:lnTo>
                <a:lnTo>
                  <a:pt x="402869" y="211467"/>
                </a:lnTo>
                <a:lnTo>
                  <a:pt x="404444" y="204952"/>
                </a:lnTo>
                <a:lnTo>
                  <a:pt x="416496" y="194043"/>
                </a:lnTo>
                <a:lnTo>
                  <a:pt x="423964" y="192544"/>
                </a:lnTo>
                <a:lnTo>
                  <a:pt x="439851" y="198488"/>
                </a:lnTo>
                <a:lnTo>
                  <a:pt x="444741" y="204343"/>
                </a:lnTo>
                <a:lnTo>
                  <a:pt x="445782" y="216573"/>
                </a:lnTo>
                <a:lnTo>
                  <a:pt x="445820" y="220103"/>
                </a:lnTo>
                <a:lnTo>
                  <a:pt x="445922" y="406031"/>
                </a:lnTo>
                <a:lnTo>
                  <a:pt x="447763" y="415086"/>
                </a:lnTo>
                <a:lnTo>
                  <a:pt x="452704" y="418998"/>
                </a:lnTo>
                <a:lnTo>
                  <a:pt x="463130" y="419277"/>
                </a:lnTo>
                <a:lnTo>
                  <a:pt x="468096" y="416001"/>
                </a:lnTo>
                <a:lnTo>
                  <a:pt x="470662" y="407708"/>
                </a:lnTo>
                <a:lnTo>
                  <a:pt x="470763" y="405917"/>
                </a:lnTo>
                <a:lnTo>
                  <a:pt x="470890" y="377355"/>
                </a:lnTo>
                <a:lnTo>
                  <a:pt x="470877" y="250355"/>
                </a:lnTo>
                <a:lnTo>
                  <a:pt x="471043" y="247751"/>
                </a:lnTo>
                <a:lnTo>
                  <a:pt x="473062" y="240042"/>
                </a:lnTo>
                <a:lnTo>
                  <a:pt x="477608" y="233768"/>
                </a:lnTo>
                <a:lnTo>
                  <a:pt x="484085" y="229501"/>
                </a:lnTo>
                <a:lnTo>
                  <a:pt x="491858" y="227812"/>
                </a:lnTo>
                <a:lnTo>
                  <a:pt x="499795" y="229247"/>
                </a:lnTo>
                <a:lnTo>
                  <a:pt x="506526" y="233489"/>
                </a:lnTo>
                <a:lnTo>
                  <a:pt x="511314" y="239903"/>
                </a:lnTo>
                <a:lnTo>
                  <a:pt x="513461" y="247815"/>
                </a:lnTo>
                <a:lnTo>
                  <a:pt x="513638" y="250355"/>
                </a:lnTo>
                <a:lnTo>
                  <a:pt x="513638" y="405130"/>
                </a:lnTo>
                <a:lnTo>
                  <a:pt x="513765" y="407797"/>
                </a:lnTo>
                <a:lnTo>
                  <a:pt x="516509" y="416369"/>
                </a:lnTo>
                <a:lnTo>
                  <a:pt x="521970" y="419684"/>
                </a:lnTo>
                <a:lnTo>
                  <a:pt x="532650" y="418477"/>
                </a:lnTo>
                <a:lnTo>
                  <a:pt x="537095" y="414286"/>
                </a:lnTo>
                <a:lnTo>
                  <a:pt x="538391" y="406031"/>
                </a:lnTo>
                <a:lnTo>
                  <a:pt x="538454" y="345922"/>
                </a:lnTo>
                <a:lnTo>
                  <a:pt x="540816" y="338696"/>
                </a:lnTo>
                <a:lnTo>
                  <a:pt x="548055" y="333870"/>
                </a:lnTo>
                <a:lnTo>
                  <a:pt x="558711" y="330238"/>
                </a:lnTo>
                <a:lnTo>
                  <a:pt x="569074" y="332308"/>
                </a:lnTo>
                <a:lnTo>
                  <a:pt x="577278" y="339166"/>
                </a:lnTo>
                <a:lnTo>
                  <a:pt x="581444" y="349910"/>
                </a:lnTo>
                <a:lnTo>
                  <a:pt x="581672" y="351790"/>
                </a:lnTo>
                <a:lnTo>
                  <a:pt x="581672" y="311378"/>
                </a:lnTo>
                <a:lnTo>
                  <a:pt x="578840" y="309422"/>
                </a:lnTo>
                <a:lnTo>
                  <a:pt x="576249" y="308851"/>
                </a:lnTo>
                <a:lnTo>
                  <a:pt x="562508" y="305866"/>
                </a:lnTo>
                <a:lnTo>
                  <a:pt x="554647" y="305854"/>
                </a:lnTo>
                <a:lnTo>
                  <a:pt x="546785" y="307759"/>
                </a:lnTo>
                <a:lnTo>
                  <a:pt x="538429" y="308851"/>
                </a:lnTo>
                <a:lnTo>
                  <a:pt x="538302" y="257962"/>
                </a:lnTo>
                <a:lnTo>
                  <a:pt x="523532" y="215252"/>
                </a:lnTo>
                <a:lnTo>
                  <a:pt x="493217" y="203568"/>
                </a:lnTo>
                <a:lnTo>
                  <a:pt x="485584" y="203669"/>
                </a:lnTo>
                <a:lnTo>
                  <a:pt x="477977" y="205828"/>
                </a:lnTo>
                <a:lnTo>
                  <a:pt x="470103" y="207098"/>
                </a:lnTo>
                <a:lnTo>
                  <a:pt x="469696" y="206311"/>
                </a:lnTo>
                <a:lnTo>
                  <a:pt x="469544" y="205549"/>
                </a:lnTo>
                <a:lnTo>
                  <a:pt x="464172" y="192544"/>
                </a:lnTo>
                <a:lnTo>
                  <a:pt x="463334" y="190512"/>
                </a:lnTo>
                <a:lnTo>
                  <a:pt x="452094" y="178396"/>
                </a:lnTo>
                <a:lnTo>
                  <a:pt x="436905" y="170891"/>
                </a:lnTo>
                <a:lnTo>
                  <a:pt x="418871" y="169672"/>
                </a:lnTo>
                <a:lnTo>
                  <a:pt x="400951" y="175653"/>
                </a:lnTo>
                <a:lnTo>
                  <a:pt x="388061" y="186880"/>
                </a:lnTo>
                <a:lnTo>
                  <a:pt x="380453" y="201282"/>
                </a:lnTo>
                <a:lnTo>
                  <a:pt x="378409" y="216725"/>
                </a:lnTo>
                <a:lnTo>
                  <a:pt x="378764" y="223151"/>
                </a:lnTo>
                <a:lnTo>
                  <a:pt x="378548" y="227812"/>
                </a:lnTo>
                <a:lnTo>
                  <a:pt x="378472" y="236550"/>
                </a:lnTo>
                <a:lnTo>
                  <a:pt x="375170" y="235546"/>
                </a:lnTo>
                <a:lnTo>
                  <a:pt x="372630" y="234746"/>
                </a:lnTo>
                <a:lnTo>
                  <a:pt x="370065" y="233972"/>
                </a:lnTo>
                <a:lnTo>
                  <a:pt x="363486" y="232473"/>
                </a:lnTo>
                <a:lnTo>
                  <a:pt x="356895" y="231952"/>
                </a:lnTo>
                <a:lnTo>
                  <a:pt x="350304" y="232410"/>
                </a:lnTo>
                <a:lnTo>
                  <a:pt x="312978" y="263144"/>
                </a:lnTo>
                <a:lnTo>
                  <a:pt x="310489" y="370738"/>
                </a:lnTo>
                <a:lnTo>
                  <a:pt x="308165" y="368642"/>
                </a:lnTo>
                <a:lnTo>
                  <a:pt x="307035" y="367588"/>
                </a:lnTo>
                <a:lnTo>
                  <a:pt x="305866" y="366572"/>
                </a:lnTo>
                <a:lnTo>
                  <a:pt x="292519" y="358127"/>
                </a:lnTo>
                <a:lnTo>
                  <a:pt x="277901" y="354368"/>
                </a:lnTo>
                <a:lnTo>
                  <a:pt x="262966" y="355384"/>
                </a:lnTo>
                <a:lnTo>
                  <a:pt x="248691" y="361276"/>
                </a:lnTo>
                <a:lnTo>
                  <a:pt x="237159" y="371309"/>
                </a:lnTo>
                <a:lnTo>
                  <a:pt x="229438" y="384314"/>
                </a:lnTo>
                <a:lnTo>
                  <a:pt x="226072" y="398957"/>
                </a:lnTo>
                <a:lnTo>
                  <a:pt x="226110" y="400240"/>
                </a:lnTo>
                <a:lnTo>
                  <a:pt x="235978" y="449326"/>
                </a:lnTo>
                <a:lnTo>
                  <a:pt x="245605" y="486435"/>
                </a:lnTo>
                <a:lnTo>
                  <a:pt x="248793" y="498652"/>
                </a:lnTo>
                <a:lnTo>
                  <a:pt x="262026" y="542747"/>
                </a:lnTo>
                <a:lnTo>
                  <a:pt x="279069" y="577570"/>
                </a:lnTo>
                <a:lnTo>
                  <a:pt x="330454" y="630669"/>
                </a:lnTo>
                <a:lnTo>
                  <a:pt x="365366" y="648144"/>
                </a:lnTo>
                <a:lnTo>
                  <a:pt x="416255" y="660996"/>
                </a:lnTo>
                <a:lnTo>
                  <a:pt x="442315" y="662851"/>
                </a:lnTo>
                <a:lnTo>
                  <a:pt x="468807" y="661543"/>
                </a:lnTo>
                <a:lnTo>
                  <a:pt x="518287" y="650049"/>
                </a:lnTo>
                <a:lnTo>
                  <a:pt x="564464" y="620636"/>
                </a:lnTo>
                <a:lnTo>
                  <a:pt x="599948" y="560412"/>
                </a:lnTo>
                <a:lnTo>
                  <a:pt x="606272" y="483704"/>
                </a:lnTo>
                <a:lnTo>
                  <a:pt x="606399" y="466166"/>
                </a:lnTo>
                <a:close/>
              </a:path>
              <a:path w="831850" h="843279">
                <a:moveTo>
                  <a:pt x="745985" y="405142"/>
                </a:moveTo>
                <a:lnTo>
                  <a:pt x="737171" y="340055"/>
                </a:lnTo>
                <a:lnTo>
                  <a:pt x="721042" y="290741"/>
                </a:lnTo>
                <a:lnTo>
                  <a:pt x="695617" y="241096"/>
                </a:lnTo>
                <a:lnTo>
                  <a:pt x="672604" y="229260"/>
                </a:lnTo>
                <a:lnTo>
                  <a:pt x="666851" y="229857"/>
                </a:lnTo>
                <a:lnTo>
                  <a:pt x="662546" y="232867"/>
                </a:lnTo>
                <a:lnTo>
                  <a:pt x="612724" y="282714"/>
                </a:lnTo>
                <a:lnTo>
                  <a:pt x="607872" y="289267"/>
                </a:lnTo>
                <a:lnTo>
                  <a:pt x="608291" y="295833"/>
                </a:lnTo>
                <a:lnTo>
                  <a:pt x="617308" y="304774"/>
                </a:lnTo>
                <a:lnTo>
                  <a:pt x="623493" y="305206"/>
                </a:lnTo>
                <a:lnTo>
                  <a:pt x="630821" y="299669"/>
                </a:lnTo>
                <a:lnTo>
                  <a:pt x="674916" y="255320"/>
                </a:lnTo>
                <a:lnTo>
                  <a:pt x="677252" y="258470"/>
                </a:lnTo>
                <a:lnTo>
                  <a:pt x="706183" y="322008"/>
                </a:lnTo>
                <a:lnTo>
                  <a:pt x="719924" y="390537"/>
                </a:lnTo>
                <a:lnTo>
                  <a:pt x="721067" y="422744"/>
                </a:lnTo>
                <a:lnTo>
                  <a:pt x="718807" y="454482"/>
                </a:lnTo>
                <a:lnTo>
                  <a:pt x="703910" y="516521"/>
                </a:lnTo>
                <a:lnTo>
                  <a:pt x="683361" y="562635"/>
                </a:lnTo>
                <a:lnTo>
                  <a:pt x="656882" y="603402"/>
                </a:lnTo>
                <a:lnTo>
                  <a:pt x="624535" y="638835"/>
                </a:lnTo>
                <a:lnTo>
                  <a:pt x="586346" y="668959"/>
                </a:lnTo>
                <a:lnTo>
                  <a:pt x="542378" y="693801"/>
                </a:lnTo>
                <a:lnTo>
                  <a:pt x="536384" y="696328"/>
                </a:lnTo>
                <a:lnTo>
                  <a:pt x="528853" y="700824"/>
                </a:lnTo>
                <a:lnTo>
                  <a:pt x="526961" y="705700"/>
                </a:lnTo>
                <a:lnTo>
                  <a:pt x="529018" y="716038"/>
                </a:lnTo>
                <a:lnTo>
                  <a:pt x="532930" y="720140"/>
                </a:lnTo>
                <a:lnTo>
                  <a:pt x="541147" y="720661"/>
                </a:lnTo>
                <a:lnTo>
                  <a:pt x="544588" y="719823"/>
                </a:lnTo>
                <a:lnTo>
                  <a:pt x="586143" y="698373"/>
                </a:lnTo>
                <a:lnTo>
                  <a:pt x="630504" y="665949"/>
                </a:lnTo>
                <a:lnTo>
                  <a:pt x="667766" y="629145"/>
                </a:lnTo>
                <a:lnTo>
                  <a:pt x="697890" y="587959"/>
                </a:lnTo>
                <a:lnTo>
                  <a:pt x="720826" y="542391"/>
                </a:lnTo>
                <a:lnTo>
                  <a:pt x="736549" y="492480"/>
                </a:lnTo>
                <a:lnTo>
                  <a:pt x="745020" y="438226"/>
                </a:lnTo>
                <a:lnTo>
                  <a:pt x="745985" y="405142"/>
                </a:lnTo>
                <a:close/>
              </a:path>
              <a:path w="831850" h="843279">
                <a:moveTo>
                  <a:pt x="831583" y="432473"/>
                </a:moveTo>
                <a:lnTo>
                  <a:pt x="829729" y="375310"/>
                </a:lnTo>
                <a:lnTo>
                  <a:pt x="822820" y="329463"/>
                </a:lnTo>
                <a:lnTo>
                  <a:pt x="804125" y="266433"/>
                </a:lnTo>
                <a:lnTo>
                  <a:pt x="783856" y="221576"/>
                </a:lnTo>
                <a:lnTo>
                  <a:pt x="758482" y="179806"/>
                </a:lnTo>
                <a:lnTo>
                  <a:pt x="728027" y="141160"/>
                </a:lnTo>
                <a:lnTo>
                  <a:pt x="692492" y="105625"/>
                </a:lnTo>
                <a:lnTo>
                  <a:pt x="655485" y="75996"/>
                </a:lnTo>
                <a:lnTo>
                  <a:pt x="616407" y="51295"/>
                </a:lnTo>
                <a:lnTo>
                  <a:pt x="575284" y="31457"/>
                </a:lnTo>
                <a:lnTo>
                  <a:pt x="532168" y="16459"/>
                </a:lnTo>
                <a:lnTo>
                  <a:pt x="487070" y="6261"/>
                </a:lnTo>
                <a:lnTo>
                  <a:pt x="440042" y="825"/>
                </a:lnTo>
                <a:lnTo>
                  <a:pt x="412242" y="0"/>
                </a:lnTo>
                <a:lnTo>
                  <a:pt x="384543" y="1092"/>
                </a:lnTo>
                <a:lnTo>
                  <a:pt x="329577" y="9004"/>
                </a:lnTo>
                <a:lnTo>
                  <a:pt x="286753" y="20523"/>
                </a:lnTo>
                <a:lnTo>
                  <a:pt x="245846" y="36334"/>
                </a:lnTo>
                <a:lnTo>
                  <a:pt x="206870" y="56451"/>
                </a:lnTo>
                <a:lnTo>
                  <a:pt x="169837" y="80886"/>
                </a:lnTo>
                <a:lnTo>
                  <a:pt x="151485" y="102895"/>
                </a:lnTo>
                <a:lnTo>
                  <a:pt x="159042" y="112598"/>
                </a:lnTo>
                <a:lnTo>
                  <a:pt x="165519" y="113919"/>
                </a:lnTo>
                <a:lnTo>
                  <a:pt x="173697" y="109169"/>
                </a:lnTo>
                <a:lnTo>
                  <a:pt x="178371" y="105448"/>
                </a:lnTo>
                <a:lnTo>
                  <a:pt x="219417" y="77774"/>
                </a:lnTo>
                <a:lnTo>
                  <a:pt x="262572" y="55968"/>
                </a:lnTo>
                <a:lnTo>
                  <a:pt x="307771" y="39941"/>
                </a:lnTo>
                <a:lnTo>
                  <a:pt x="355003" y="29641"/>
                </a:lnTo>
                <a:lnTo>
                  <a:pt x="404228" y="25019"/>
                </a:lnTo>
                <a:lnTo>
                  <a:pt x="428574" y="24955"/>
                </a:lnTo>
                <a:lnTo>
                  <a:pt x="452793" y="26517"/>
                </a:lnTo>
                <a:lnTo>
                  <a:pt x="500786" y="34290"/>
                </a:lnTo>
                <a:lnTo>
                  <a:pt x="546938" y="47472"/>
                </a:lnTo>
                <a:lnTo>
                  <a:pt x="589965" y="65468"/>
                </a:lnTo>
                <a:lnTo>
                  <a:pt x="629881" y="88226"/>
                </a:lnTo>
                <a:lnTo>
                  <a:pt x="666711" y="115709"/>
                </a:lnTo>
                <a:lnTo>
                  <a:pt x="700455" y="147866"/>
                </a:lnTo>
                <a:lnTo>
                  <a:pt x="731139" y="184670"/>
                </a:lnTo>
                <a:lnTo>
                  <a:pt x="758939" y="227609"/>
                </a:lnTo>
                <a:lnTo>
                  <a:pt x="780338" y="273138"/>
                </a:lnTo>
                <a:lnTo>
                  <a:pt x="795464" y="321183"/>
                </a:lnTo>
                <a:lnTo>
                  <a:pt x="804443" y="371665"/>
                </a:lnTo>
                <a:lnTo>
                  <a:pt x="807021" y="419849"/>
                </a:lnTo>
                <a:lnTo>
                  <a:pt x="806094" y="443890"/>
                </a:lnTo>
                <a:lnTo>
                  <a:pt x="798842" y="496697"/>
                </a:lnTo>
                <a:lnTo>
                  <a:pt x="782789" y="552488"/>
                </a:lnTo>
                <a:lnTo>
                  <a:pt x="744575" y="628370"/>
                </a:lnTo>
                <a:lnTo>
                  <a:pt x="711746" y="672223"/>
                </a:lnTo>
                <a:lnTo>
                  <a:pt x="673023" y="710958"/>
                </a:lnTo>
                <a:lnTo>
                  <a:pt x="628396" y="744537"/>
                </a:lnTo>
                <a:lnTo>
                  <a:pt x="584720" y="769162"/>
                </a:lnTo>
                <a:lnTo>
                  <a:pt x="539000" y="787590"/>
                </a:lnTo>
                <a:lnTo>
                  <a:pt x="491223" y="799960"/>
                </a:lnTo>
                <a:lnTo>
                  <a:pt x="441426" y="806348"/>
                </a:lnTo>
                <a:lnTo>
                  <a:pt x="410692" y="807237"/>
                </a:lnTo>
                <a:lnTo>
                  <a:pt x="380212" y="805713"/>
                </a:lnTo>
                <a:lnTo>
                  <a:pt x="320078" y="795426"/>
                </a:lnTo>
                <a:lnTo>
                  <a:pt x="274040" y="780796"/>
                </a:lnTo>
                <a:lnTo>
                  <a:pt x="231051" y="761149"/>
                </a:lnTo>
                <a:lnTo>
                  <a:pt x="191122" y="736485"/>
                </a:lnTo>
                <a:lnTo>
                  <a:pt x="154292" y="706843"/>
                </a:lnTo>
                <a:lnTo>
                  <a:pt x="120561" y="672236"/>
                </a:lnTo>
                <a:lnTo>
                  <a:pt x="87757" y="628992"/>
                </a:lnTo>
                <a:lnTo>
                  <a:pt x="61887" y="583006"/>
                </a:lnTo>
                <a:lnTo>
                  <a:pt x="42862" y="534314"/>
                </a:lnTo>
                <a:lnTo>
                  <a:pt x="30607" y="482968"/>
                </a:lnTo>
                <a:lnTo>
                  <a:pt x="25006" y="429031"/>
                </a:lnTo>
                <a:lnTo>
                  <a:pt x="24866" y="404469"/>
                </a:lnTo>
                <a:lnTo>
                  <a:pt x="26416" y="380060"/>
                </a:lnTo>
                <a:lnTo>
                  <a:pt x="34150" y="331647"/>
                </a:lnTo>
                <a:lnTo>
                  <a:pt x="46329" y="288074"/>
                </a:lnTo>
                <a:lnTo>
                  <a:pt x="63258" y="246786"/>
                </a:lnTo>
                <a:lnTo>
                  <a:pt x="84912" y="207784"/>
                </a:lnTo>
                <a:lnTo>
                  <a:pt x="111264" y="171043"/>
                </a:lnTo>
                <a:lnTo>
                  <a:pt x="131381" y="147675"/>
                </a:lnTo>
                <a:lnTo>
                  <a:pt x="134556" y="141808"/>
                </a:lnTo>
                <a:lnTo>
                  <a:pt x="134886" y="135915"/>
                </a:lnTo>
                <a:lnTo>
                  <a:pt x="132524" y="130848"/>
                </a:lnTo>
                <a:lnTo>
                  <a:pt x="127635" y="127469"/>
                </a:lnTo>
                <a:lnTo>
                  <a:pt x="122034" y="125399"/>
                </a:lnTo>
                <a:lnTo>
                  <a:pt x="116992" y="126720"/>
                </a:lnTo>
                <a:lnTo>
                  <a:pt x="63741" y="195021"/>
                </a:lnTo>
                <a:lnTo>
                  <a:pt x="38519" y="241084"/>
                </a:lnTo>
                <a:lnTo>
                  <a:pt x="19621" y="289623"/>
                </a:lnTo>
                <a:lnTo>
                  <a:pt x="7023" y="340588"/>
                </a:lnTo>
                <a:lnTo>
                  <a:pt x="698" y="393966"/>
                </a:lnTo>
                <a:lnTo>
                  <a:pt x="0" y="422148"/>
                </a:lnTo>
                <a:lnTo>
                  <a:pt x="1282" y="450227"/>
                </a:lnTo>
                <a:lnTo>
                  <a:pt x="9880" y="505955"/>
                </a:lnTo>
                <a:lnTo>
                  <a:pt x="25336" y="558838"/>
                </a:lnTo>
                <a:lnTo>
                  <a:pt x="46570" y="607758"/>
                </a:lnTo>
                <a:lnTo>
                  <a:pt x="73507" y="652716"/>
                </a:lnTo>
                <a:lnTo>
                  <a:pt x="106121" y="693737"/>
                </a:lnTo>
                <a:lnTo>
                  <a:pt x="144373" y="730834"/>
                </a:lnTo>
                <a:lnTo>
                  <a:pt x="188214" y="764032"/>
                </a:lnTo>
                <a:lnTo>
                  <a:pt x="234594" y="790790"/>
                </a:lnTo>
                <a:lnTo>
                  <a:pt x="283552" y="810806"/>
                </a:lnTo>
                <a:lnTo>
                  <a:pt x="344665" y="834339"/>
                </a:lnTo>
                <a:lnTo>
                  <a:pt x="389420" y="843127"/>
                </a:lnTo>
                <a:lnTo>
                  <a:pt x="439724" y="837984"/>
                </a:lnTo>
                <a:lnTo>
                  <a:pt x="531507" y="816063"/>
                </a:lnTo>
                <a:lnTo>
                  <a:pt x="586130" y="796048"/>
                </a:lnTo>
                <a:lnTo>
                  <a:pt x="622274" y="777227"/>
                </a:lnTo>
                <a:lnTo>
                  <a:pt x="667550" y="746963"/>
                </a:lnTo>
                <a:lnTo>
                  <a:pt x="707555" y="712774"/>
                </a:lnTo>
                <a:lnTo>
                  <a:pt x="742226" y="674636"/>
                </a:lnTo>
                <a:lnTo>
                  <a:pt x="771512" y="632548"/>
                </a:lnTo>
                <a:lnTo>
                  <a:pt x="795362" y="586473"/>
                </a:lnTo>
                <a:lnTo>
                  <a:pt x="813739" y="536397"/>
                </a:lnTo>
                <a:lnTo>
                  <a:pt x="827074" y="479971"/>
                </a:lnTo>
                <a:lnTo>
                  <a:pt x="831583" y="432473"/>
                </a:lnTo>
                <a:close/>
              </a:path>
            </a:pathLst>
          </a:custGeom>
          <a:solidFill>
            <a:srgbClr val="231F20"/>
          </a:solidFill>
        </p:spPr>
        <p:txBody>
          <a:bodyPr wrap="square" lIns="0" tIns="0" rIns="0" bIns="0" rtlCol="0"/>
          <a:lstStyle/>
          <a:p>
            <a:endParaRPr lang="en-GB" dirty="0"/>
          </a:p>
        </p:txBody>
      </p:sp>
      <p:sp>
        <p:nvSpPr>
          <p:cNvPr id="48" name="object 8">
            <a:extLst>
              <a:ext uri="{FF2B5EF4-FFF2-40B4-BE49-F238E27FC236}">
                <a16:creationId xmlns:a16="http://schemas.microsoft.com/office/drawing/2014/main" id="{D3171ACE-DE09-4653-895F-10443A75AEB9}"/>
              </a:ext>
            </a:extLst>
          </p:cNvPr>
          <p:cNvSpPr/>
          <p:nvPr/>
        </p:nvSpPr>
        <p:spPr>
          <a:xfrm>
            <a:off x="26698" y="4751019"/>
            <a:ext cx="6007670" cy="320675"/>
          </a:xfrm>
          <a:custGeom>
            <a:avLst/>
            <a:gdLst/>
            <a:ahLst/>
            <a:cxnLst/>
            <a:rect l="l" t="t" r="r" b="b"/>
            <a:pathLst>
              <a:path w="10692130" h="320675">
                <a:moveTo>
                  <a:pt x="10692003" y="0"/>
                </a:moveTo>
                <a:lnTo>
                  <a:pt x="0" y="0"/>
                </a:lnTo>
                <a:lnTo>
                  <a:pt x="0" y="320497"/>
                </a:lnTo>
                <a:lnTo>
                  <a:pt x="10692003" y="320497"/>
                </a:lnTo>
                <a:lnTo>
                  <a:pt x="10692003" y="0"/>
                </a:lnTo>
                <a:close/>
              </a:path>
            </a:pathLst>
          </a:custGeom>
          <a:solidFill>
            <a:srgbClr val="003876"/>
          </a:solidFill>
        </p:spPr>
        <p:txBody>
          <a:bodyPr wrap="square" lIns="0" tIns="0" rIns="0" bIns="0" rtlCol="0"/>
          <a:lstStyle/>
          <a:p>
            <a:endParaRPr lang="en-GB" dirty="0"/>
          </a:p>
        </p:txBody>
      </p:sp>
      <p:pic>
        <p:nvPicPr>
          <p:cNvPr id="49" name="object 54">
            <a:extLst>
              <a:ext uri="{FF2B5EF4-FFF2-40B4-BE49-F238E27FC236}">
                <a16:creationId xmlns:a16="http://schemas.microsoft.com/office/drawing/2014/main" id="{1A2CDE65-A265-4734-8BBD-3BFE2417FB91}"/>
              </a:ext>
            </a:extLst>
          </p:cNvPr>
          <p:cNvPicPr/>
          <p:nvPr/>
        </p:nvPicPr>
        <p:blipFill>
          <a:blip r:embed="rId8" cstate="print"/>
          <a:stretch>
            <a:fillRect/>
          </a:stretch>
        </p:blipFill>
        <p:spPr>
          <a:xfrm>
            <a:off x="98794" y="5925316"/>
            <a:ext cx="635635" cy="814705"/>
          </a:xfrm>
          <a:prstGeom prst="rect">
            <a:avLst/>
          </a:prstGeom>
        </p:spPr>
      </p:pic>
      <p:pic>
        <p:nvPicPr>
          <p:cNvPr id="50" name="Picture 49">
            <a:extLst>
              <a:ext uri="{FF2B5EF4-FFF2-40B4-BE49-F238E27FC236}">
                <a16:creationId xmlns:a16="http://schemas.microsoft.com/office/drawing/2014/main" id="{8B382806-518A-4242-A7AE-1F4E8ED760C6}"/>
              </a:ext>
            </a:extLst>
          </p:cNvPr>
          <p:cNvPicPr/>
          <p:nvPr/>
        </p:nvPicPr>
        <p:blipFill>
          <a:blip r:embed="rId9">
            <a:extLst>
              <a:ext uri="{28A0092B-C50C-407E-A947-70E740481C1C}">
                <a14:useLocalDpi xmlns:a14="http://schemas.microsoft.com/office/drawing/2010/main" val="0"/>
              </a:ext>
            </a:extLst>
          </a:blip>
          <a:stretch>
            <a:fillRect/>
          </a:stretch>
        </p:blipFill>
        <p:spPr>
          <a:xfrm>
            <a:off x="2167518" y="5949447"/>
            <a:ext cx="657225" cy="766445"/>
          </a:xfrm>
          <a:prstGeom prst="rect">
            <a:avLst/>
          </a:prstGeom>
        </p:spPr>
      </p:pic>
      <p:pic>
        <p:nvPicPr>
          <p:cNvPr id="51" name="Picture 50">
            <a:extLst>
              <a:ext uri="{FF2B5EF4-FFF2-40B4-BE49-F238E27FC236}">
                <a16:creationId xmlns:a16="http://schemas.microsoft.com/office/drawing/2014/main" id="{B0FFF426-AB1F-4DD1-AAD0-2CD9CF3E4D4C}"/>
              </a:ext>
            </a:extLst>
          </p:cNvPr>
          <p:cNvPicPr/>
          <p:nvPr/>
        </p:nvPicPr>
        <p:blipFill>
          <a:blip r:embed="rId10">
            <a:extLst>
              <a:ext uri="{28A0092B-C50C-407E-A947-70E740481C1C}">
                <a14:useLocalDpi xmlns:a14="http://schemas.microsoft.com/office/drawing/2010/main" val="0"/>
              </a:ext>
            </a:extLst>
          </a:blip>
          <a:stretch>
            <a:fillRect/>
          </a:stretch>
        </p:blipFill>
        <p:spPr>
          <a:xfrm>
            <a:off x="4209772" y="6115531"/>
            <a:ext cx="694690" cy="718185"/>
          </a:xfrm>
          <a:prstGeom prst="rect">
            <a:avLst/>
          </a:prstGeom>
        </p:spPr>
      </p:pic>
      <p:sp>
        <p:nvSpPr>
          <p:cNvPr id="52" name="object 10">
            <a:extLst>
              <a:ext uri="{FF2B5EF4-FFF2-40B4-BE49-F238E27FC236}">
                <a16:creationId xmlns:a16="http://schemas.microsoft.com/office/drawing/2014/main" id="{A2F3ACF2-A760-4459-801F-B451EA4989E0}"/>
              </a:ext>
            </a:extLst>
          </p:cNvPr>
          <p:cNvSpPr/>
          <p:nvPr/>
        </p:nvSpPr>
        <p:spPr>
          <a:xfrm>
            <a:off x="6391558" y="2930369"/>
            <a:ext cx="2912814" cy="323850"/>
          </a:xfrm>
          <a:custGeom>
            <a:avLst/>
            <a:gdLst/>
            <a:ahLst/>
            <a:cxnLst/>
            <a:rect l="l" t="t" r="r" b="b"/>
            <a:pathLst>
              <a:path w="2673350" h="528320">
                <a:moveTo>
                  <a:pt x="2672994" y="0"/>
                </a:moveTo>
                <a:lnTo>
                  <a:pt x="0" y="0"/>
                </a:lnTo>
                <a:lnTo>
                  <a:pt x="0" y="527875"/>
                </a:lnTo>
                <a:lnTo>
                  <a:pt x="2672994" y="527875"/>
                </a:lnTo>
                <a:lnTo>
                  <a:pt x="2672994" y="0"/>
                </a:lnTo>
                <a:close/>
              </a:path>
            </a:pathLst>
          </a:custGeom>
          <a:solidFill>
            <a:srgbClr val="0061A6"/>
          </a:solidFill>
        </p:spPr>
        <p:txBody>
          <a:bodyPr wrap="square" lIns="0" tIns="0" rIns="0" bIns="0" rtlCol="0"/>
          <a:lstStyle/>
          <a:p>
            <a:endParaRPr lang="en-GB" dirty="0"/>
          </a:p>
        </p:txBody>
      </p:sp>
      <p:sp>
        <p:nvSpPr>
          <p:cNvPr id="53" name="object 15">
            <a:extLst>
              <a:ext uri="{FF2B5EF4-FFF2-40B4-BE49-F238E27FC236}">
                <a16:creationId xmlns:a16="http://schemas.microsoft.com/office/drawing/2014/main" id="{EB0192A9-867F-4001-8531-5EF910ACB4FA}"/>
              </a:ext>
            </a:extLst>
          </p:cNvPr>
          <p:cNvSpPr/>
          <p:nvPr/>
        </p:nvSpPr>
        <p:spPr>
          <a:xfrm>
            <a:off x="9304372" y="2930369"/>
            <a:ext cx="2875915" cy="307777"/>
          </a:xfrm>
          <a:custGeom>
            <a:avLst/>
            <a:gdLst/>
            <a:ahLst/>
            <a:cxnLst/>
            <a:rect l="l" t="t" r="r" b="b"/>
            <a:pathLst>
              <a:path w="2673350" h="528320">
                <a:moveTo>
                  <a:pt x="2672994" y="0"/>
                </a:moveTo>
                <a:lnTo>
                  <a:pt x="0" y="0"/>
                </a:lnTo>
                <a:lnTo>
                  <a:pt x="0" y="527875"/>
                </a:lnTo>
                <a:lnTo>
                  <a:pt x="2672994" y="527875"/>
                </a:lnTo>
                <a:lnTo>
                  <a:pt x="2672994" y="0"/>
                </a:lnTo>
                <a:close/>
              </a:path>
            </a:pathLst>
          </a:custGeom>
          <a:solidFill>
            <a:srgbClr val="007AC0"/>
          </a:solidFill>
        </p:spPr>
        <p:txBody>
          <a:bodyPr wrap="square" lIns="0" tIns="0" rIns="0" bIns="0" rtlCol="0"/>
          <a:lstStyle/>
          <a:p>
            <a:endParaRPr lang="en-GB" dirty="0"/>
          </a:p>
        </p:txBody>
      </p:sp>
      <p:sp>
        <p:nvSpPr>
          <p:cNvPr id="54" name="object 27">
            <a:extLst>
              <a:ext uri="{FF2B5EF4-FFF2-40B4-BE49-F238E27FC236}">
                <a16:creationId xmlns:a16="http://schemas.microsoft.com/office/drawing/2014/main" id="{C4DB069A-6AC2-49A7-A43A-64B9B41F6062}"/>
              </a:ext>
            </a:extLst>
          </p:cNvPr>
          <p:cNvSpPr/>
          <p:nvPr/>
        </p:nvSpPr>
        <p:spPr>
          <a:xfrm>
            <a:off x="6754063" y="3849532"/>
            <a:ext cx="506730" cy="572135"/>
          </a:xfrm>
          <a:custGeom>
            <a:avLst/>
            <a:gdLst/>
            <a:ahLst/>
            <a:cxnLst/>
            <a:rect l="l" t="t" r="r" b="b"/>
            <a:pathLst>
              <a:path w="506730" h="572134">
                <a:moveTo>
                  <a:pt x="89712" y="483336"/>
                </a:moveTo>
                <a:lnTo>
                  <a:pt x="88696" y="480504"/>
                </a:lnTo>
                <a:lnTo>
                  <a:pt x="84963" y="476402"/>
                </a:lnTo>
                <a:lnTo>
                  <a:pt x="82410" y="475272"/>
                </a:lnTo>
                <a:lnTo>
                  <a:pt x="79641" y="475259"/>
                </a:lnTo>
                <a:lnTo>
                  <a:pt x="73990" y="475259"/>
                </a:lnTo>
                <a:lnTo>
                  <a:pt x="69545" y="479882"/>
                </a:lnTo>
                <a:lnTo>
                  <a:pt x="69418" y="488911"/>
                </a:lnTo>
                <a:lnTo>
                  <a:pt x="70434" y="491744"/>
                </a:lnTo>
                <a:lnTo>
                  <a:pt x="74168" y="495846"/>
                </a:lnTo>
                <a:lnTo>
                  <a:pt x="76708" y="496976"/>
                </a:lnTo>
                <a:lnTo>
                  <a:pt x="85128" y="496989"/>
                </a:lnTo>
                <a:lnTo>
                  <a:pt x="89573" y="492366"/>
                </a:lnTo>
                <a:lnTo>
                  <a:pt x="89712" y="483336"/>
                </a:lnTo>
                <a:close/>
              </a:path>
              <a:path w="506730" h="572134">
                <a:moveTo>
                  <a:pt x="247091" y="36779"/>
                </a:moveTo>
                <a:lnTo>
                  <a:pt x="246786" y="35864"/>
                </a:lnTo>
                <a:lnTo>
                  <a:pt x="245529" y="32004"/>
                </a:lnTo>
                <a:lnTo>
                  <a:pt x="237794" y="23139"/>
                </a:lnTo>
                <a:lnTo>
                  <a:pt x="231101" y="15773"/>
                </a:lnTo>
                <a:lnTo>
                  <a:pt x="224586" y="8902"/>
                </a:lnTo>
                <a:lnTo>
                  <a:pt x="216458" y="774"/>
                </a:lnTo>
                <a:lnTo>
                  <a:pt x="214401" y="50"/>
                </a:lnTo>
                <a:lnTo>
                  <a:pt x="209626" y="50"/>
                </a:lnTo>
                <a:lnTo>
                  <a:pt x="206921" y="1308"/>
                </a:lnTo>
                <a:lnTo>
                  <a:pt x="201726" y="6756"/>
                </a:lnTo>
                <a:lnTo>
                  <a:pt x="200342" y="13081"/>
                </a:lnTo>
                <a:lnTo>
                  <a:pt x="210185" y="24561"/>
                </a:lnTo>
                <a:lnTo>
                  <a:pt x="216852" y="31902"/>
                </a:lnTo>
                <a:lnTo>
                  <a:pt x="223862" y="39255"/>
                </a:lnTo>
                <a:lnTo>
                  <a:pt x="235280" y="50634"/>
                </a:lnTo>
                <a:lnTo>
                  <a:pt x="244246" y="45605"/>
                </a:lnTo>
                <a:lnTo>
                  <a:pt x="246278" y="43205"/>
                </a:lnTo>
                <a:lnTo>
                  <a:pt x="247091" y="36779"/>
                </a:lnTo>
                <a:close/>
              </a:path>
              <a:path w="506730" h="572134">
                <a:moveTo>
                  <a:pt x="444919" y="13169"/>
                </a:moveTo>
                <a:lnTo>
                  <a:pt x="443636" y="6946"/>
                </a:lnTo>
                <a:lnTo>
                  <a:pt x="438607" y="1384"/>
                </a:lnTo>
                <a:lnTo>
                  <a:pt x="435775" y="0"/>
                </a:lnTo>
                <a:lnTo>
                  <a:pt x="431050" y="0"/>
                </a:lnTo>
                <a:lnTo>
                  <a:pt x="396494" y="35991"/>
                </a:lnTo>
                <a:lnTo>
                  <a:pt x="401116" y="45567"/>
                </a:lnTo>
                <a:lnTo>
                  <a:pt x="403377" y="47828"/>
                </a:lnTo>
                <a:lnTo>
                  <a:pt x="409257" y="48691"/>
                </a:lnTo>
                <a:lnTo>
                  <a:pt x="413524" y="47231"/>
                </a:lnTo>
                <a:lnTo>
                  <a:pt x="422211" y="38430"/>
                </a:lnTo>
                <a:lnTo>
                  <a:pt x="429310" y="30949"/>
                </a:lnTo>
                <a:lnTo>
                  <a:pt x="435698" y="23939"/>
                </a:lnTo>
                <a:lnTo>
                  <a:pt x="444919" y="13169"/>
                </a:lnTo>
                <a:close/>
              </a:path>
              <a:path w="506730" h="572134">
                <a:moveTo>
                  <a:pt x="506577" y="374954"/>
                </a:moveTo>
                <a:lnTo>
                  <a:pt x="503682" y="358444"/>
                </a:lnTo>
                <a:lnTo>
                  <a:pt x="495071" y="341934"/>
                </a:lnTo>
                <a:lnTo>
                  <a:pt x="491972" y="338124"/>
                </a:lnTo>
                <a:lnTo>
                  <a:pt x="495554" y="331774"/>
                </a:lnTo>
                <a:lnTo>
                  <a:pt x="499491" y="325424"/>
                </a:lnTo>
                <a:lnTo>
                  <a:pt x="500405" y="324154"/>
                </a:lnTo>
                <a:lnTo>
                  <a:pt x="504888" y="311454"/>
                </a:lnTo>
                <a:lnTo>
                  <a:pt x="493026" y="265734"/>
                </a:lnTo>
                <a:lnTo>
                  <a:pt x="486156" y="260121"/>
                </a:lnTo>
                <a:lnTo>
                  <a:pt x="486156" y="300024"/>
                </a:lnTo>
                <a:lnTo>
                  <a:pt x="484835" y="307644"/>
                </a:lnTo>
                <a:lnTo>
                  <a:pt x="481380" y="315264"/>
                </a:lnTo>
                <a:lnTo>
                  <a:pt x="476186" y="321614"/>
                </a:lnTo>
                <a:lnTo>
                  <a:pt x="469671" y="324154"/>
                </a:lnTo>
                <a:lnTo>
                  <a:pt x="468503" y="325424"/>
                </a:lnTo>
                <a:lnTo>
                  <a:pt x="466293" y="325424"/>
                </a:lnTo>
                <a:lnTo>
                  <a:pt x="452247" y="326694"/>
                </a:lnTo>
                <a:lnTo>
                  <a:pt x="420890" y="326694"/>
                </a:lnTo>
                <a:lnTo>
                  <a:pt x="416572" y="330504"/>
                </a:lnTo>
                <a:lnTo>
                  <a:pt x="416598" y="343204"/>
                </a:lnTo>
                <a:lnTo>
                  <a:pt x="420979" y="348284"/>
                </a:lnTo>
                <a:lnTo>
                  <a:pt x="458177" y="348284"/>
                </a:lnTo>
                <a:lnTo>
                  <a:pt x="465124" y="349554"/>
                </a:lnTo>
                <a:lnTo>
                  <a:pt x="467893" y="349554"/>
                </a:lnTo>
                <a:lnTo>
                  <a:pt x="474802" y="352094"/>
                </a:lnTo>
                <a:lnTo>
                  <a:pt x="480326" y="357174"/>
                </a:lnTo>
                <a:lnTo>
                  <a:pt x="484136" y="364794"/>
                </a:lnTo>
                <a:lnTo>
                  <a:pt x="485940" y="372414"/>
                </a:lnTo>
                <a:lnTo>
                  <a:pt x="485660" y="380034"/>
                </a:lnTo>
                <a:lnTo>
                  <a:pt x="483527" y="386384"/>
                </a:lnTo>
                <a:lnTo>
                  <a:pt x="479628" y="392734"/>
                </a:lnTo>
                <a:lnTo>
                  <a:pt x="474078" y="396544"/>
                </a:lnTo>
                <a:lnTo>
                  <a:pt x="469023" y="400354"/>
                </a:lnTo>
                <a:lnTo>
                  <a:pt x="463219" y="400354"/>
                </a:lnTo>
                <a:lnTo>
                  <a:pt x="452297" y="401624"/>
                </a:lnTo>
                <a:lnTo>
                  <a:pt x="421081" y="401624"/>
                </a:lnTo>
                <a:lnTo>
                  <a:pt x="416750" y="405434"/>
                </a:lnTo>
                <a:lnTo>
                  <a:pt x="416788" y="418134"/>
                </a:lnTo>
                <a:lnTo>
                  <a:pt x="421170" y="423214"/>
                </a:lnTo>
                <a:lnTo>
                  <a:pt x="461022" y="423214"/>
                </a:lnTo>
                <a:lnTo>
                  <a:pt x="469290" y="424484"/>
                </a:lnTo>
                <a:lnTo>
                  <a:pt x="476275" y="428294"/>
                </a:lnTo>
                <a:lnTo>
                  <a:pt x="481634" y="434644"/>
                </a:lnTo>
                <a:lnTo>
                  <a:pt x="485038" y="442264"/>
                </a:lnTo>
                <a:lnTo>
                  <a:pt x="486003" y="451154"/>
                </a:lnTo>
                <a:lnTo>
                  <a:pt x="484454" y="458774"/>
                </a:lnTo>
                <a:lnTo>
                  <a:pt x="452653" y="476554"/>
                </a:lnTo>
                <a:lnTo>
                  <a:pt x="431685" y="475284"/>
                </a:lnTo>
                <a:lnTo>
                  <a:pt x="423011" y="475284"/>
                </a:lnTo>
                <a:lnTo>
                  <a:pt x="417118" y="479094"/>
                </a:lnTo>
                <a:lnTo>
                  <a:pt x="416356" y="495604"/>
                </a:lnTo>
                <a:lnTo>
                  <a:pt x="423227" y="496874"/>
                </a:lnTo>
                <a:lnTo>
                  <a:pt x="427355" y="498144"/>
                </a:lnTo>
                <a:lnTo>
                  <a:pt x="437235" y="500684"/>
                </a:lnTo>
                <a:lnTo>
                  <a:pt x="444969" y="507034"/>
                </a:lnTo>
                <a:lnTo>
                  <a:pt x="449910" y="514654"/>
                </a:lnTo>
                <a:lnTo>
                  <a:pt x="451408" y="524814"/>
                </a:lnTo>
                <a:lnTo>
                  <a:pt x="449097" y="534974"/>
                </a:lnTo>
                <a:lnTo>
                  <a:pt x="443560" y="542594"/>
                </a:lnTo>
                <a:lnTo>
                  <a:pt x="435483" y="548944"/>
                </a:lnTo>
                <a:lnTo>
                  <a:pt x="425577" y="550214"/>
                </a:lnTo>
                <a:lnTo>
                  <a:pt x="266738" y="550214"/>
                </a:lnTo>
                <a:lnTo>
                  <a:pt x="240334" y="545134"/>
                </a:lnTo>
                <a:lnTo>
                  <a:pt x="230301" y="541324"/>
                </a:lnTo>
                <a:lnTo>
                  <a:pt x="226961" y="540054"/>
                </a:lnTo>
                <a:lnTo>
                  <a:pt x="162318" y="517194"/>
                </a:lnTo>
                <a:lnTo>
                  <a:pt x="158953" y="512114"/>
                </a:lnTo>
                <a:lnTo>
                  <a:pt x="159067" y="490524"/>
                </a:lnTo>
                <a:lnTo>
                  <a:pt x="158978" y="277164"/>
                </a:lnTo>
                <a:lnTo>
                  <a:pt x="162547" y="272084"/>
                </a:lnTo>
                <a:lnTo>
                  <a:pt x="170243" y="270814"/>
                </a:lnTo>
                <a:lnTo>
                  <a:pt x="186397" y="264464"/>
                </a:lnTo>
                <a:lnTo>
                  <a:pt x="201955" y="255574"/>
                </a:lnTo>
                <a:lnTo>
                  <a:pt x="208648" y="250494"/>
                </a:lnTo>
                <a:lnTo>
                  <a:pt x="217017" y="244144"/>
                </a:lnTo>
                <a:lnTo>
                  <a:pt x="252450" y="200964"/>
                </a:lnTo>
                <a:lnTo>
                  <a:pt x="282841" y="137464"/>
                </a:lnTo>
                <a:lnTo>
                  <a:pt x="294614" y="90474"/>
                </a:lnTo>
                <a:lnTo>
                  <a:pt x="302552" y="85394"/>
                </a:lnTo>
                <a:lnTo>
                  <a:pt x="344208" y="114604"/>
                </a:lnTo>
                <a:lnTo>
                  <a:pt x="347052" y="129844"/>
                </a:lnTo>
                <a:lnTo>
                  <a:pt x="346735" y="159054"/>
                </a:lnTo>
                <a:lnTo>
                  <a:pt x="339229" y="214934"/>
                </a:lnTo>
                <a:lnTo>
                  <a:pt x="325170" y="251764"/>
                </a:lnTo>
                <a:lnTo>
                  <a:pt x="285572" y="251764"/>
                </a:lnTo>
                <a:lnTo>
                  <a:pt x="282448" y="253034"/>
                </a:lnTo>
                <a:lnTo>
                  <a:pt x="278714" y="256844"/>
                </a:lnTo>
                <a:lnTo>
                  <a:pt x="277825" y="259384"/>
                </a:lnTo>
                <a:lnTo>
                  <a:pt x="277901" y="269544"/>
                </a:lnTo>
                <a:lnTo>
                  <a:pt x="282219" y="273354"/>
                </a:lnTo>
                <a:lnTo>
                  <a:pt x="461759" y="273354"/>
                </a:lnTo>
                <a:lnTo>
                  <a:pt x="465772" y="274624"/>
                </a:lnTo>
                <a:lnTo>
                  <a:pt x="469252" y="274624"/>
                </a:lnTo>
                <a:lnTo>
                  <a:pt x="476046" y="278434"/>
                </a:lnTo>
                <a:lnTo>
                  <a:pt x="481431" y="284784"/>
                </a:lnTo>
                <a:lnTo>
                  <a:pt x="484962" y="292404"/>
                </a:lnTo>
                <a:lnTo>
                  <a:pt x="486156" y="300024"/>
                </a:lnTo>
                <a:lnTo>
                  <a:pt x="486156" y="260121"/>
                </a:lnTo>
                <a:lnTo>
                  <a:pt x="483717" y="258114"/>
                </a:lnTo>
                <a:lnTo>
                  <a:pt x="472782" y="253034"/>
                </a:lnTo>
                <a:lnTo>
                  <a:pt x="460692" y="251764"/>
                </a:lnTo>
                <a:lnTo>
                  <a:pt x="352513" y="251764"/>
                </a:lnTo>
                <a:lnTo>
                  <a:pt x="353949" y="241604"/>
                </a:lnTo>
                <a:lnTo>
                  <a:pt x="354190" y="240334"/>
                </a:lnTo>
                <a:lnTo>
                  <a:pt x="360705" y="212394"/>
                </a:lnTo>
                <a:lnTo>
                  <a:pt x="364959" y="184454"/>
                </a:lnTo>
                <a:lnTo>
                  <a:pt x="367233" y="157784"/>
                </a:lnTo>
                <a:lnTo>
                  <a:pt x="367512" y="129844"/>
                </a:lnTo>
                <a:lnTo>
                  <a:pt x="364959" y="110794"/>
                </a:lnTo>
                <a:lnTo>
                  <a:pt x="358330" y="95554"/>
                </a:lnTo>
                <a:lnTo>
                  <a:pt x="350494" y="85394"/>
                </a:lnTo>
                <a:lnTo>
                  <a:pt x="347560" y="81584"/>
                </a:lnTo>
                <a:lnTo>
                  <a:pt x="332613" y="70154"/>
                </a:lnTo>
                <a:lnTo>
                  <a:pt x="322986" y="66344"/>
                </a:lnTo>
                <a:lnTo>
                  <a:pt x="312851" y="63804"/>
                </a:lnTo>
                <a:lnTo>
                  <a:pt x="282575" y="63804"/>
                </a:lnTo>
                <a:lnTo>
                  <a:pt x="279476" y="66344"/>
                </a:lnTo>
                <a:lnTo>
                  <a:pt x="275653" y="81584"/>
                </a:lnTo>
                <a:lnTo>
                  <a:pt x="273608" y="90474"/>
                </a:lnTo>
                <a:lnTo>
                  <a:pt x="271932" y="98094"/>
                </a:lnTo>
                <a:lnTo>
                  <a:pt x="263321" y="131114"/>
                </a:lnTo>
                <a:lnTo>
                  <a:pt x="235635" y="188264"/>
                </a:lnTo>
                <a:lnTo>
                  <a:pt x="205778" y="225094"/>
                </a:lnTo>
                <a:lnTo>
                  <a:pt x="170281" y="247954"/>
                </a:lnTo>
                <a:lnTo>
                  <a:pt x="163080" y="250494"/>
                </a:lnTo>
                <a:lnTo>
                  <a:pt x="157759" y="247954"/>
                </a:lnTo>
                <a:lnTo>
                  <a:pt x="154025" y="240334"/>
                </a:lnTo>
                <a:lnTo>
                  <a:pt x="151612" y="236524"/>
                </a:lnTo>
                <a:lnTo>
                  <a:pt x="146773" y="228904"/>
                </a:lnTo>
                <a:lnTo>
                  <a:pt x="138912" y="222186"/>
                </a:lnTo>
                <a:lnTo>
                  <a:pt x="138912" y="529894"/>
                </a:lnTo>
                <a:lnTo>
                  <a:pt x="136588" y="537514"/>
                </a:lnTo>
                <a:lnTo>
                  <a:pt x="126669" y="547674"/>
                </a:lnTo>
                <a:lnTo>
                  <a:pt x="119557" y="550214"/>
                </a:lnTo>
                <a:lnTo>
                  <a:pt x="26276" y="550214"/>
                </a:lnTo>
                <a:lnTo>
                  <a:pt x="20612" y="548944"/>
                </a:lnTo>
                <a:lnTo>
                  <a:pt x="20612" y="236524"/>
                </a:lnTo>
                <a:lnTo>
                  <a:pt x="114490" y="236524"/>
                </a:lnTo>
                <a:lnTo>
                  <a:pt x="123685" y="237794"/>
                </a:lnTo>
                <a:lnTo>
                  <a:pt x="131165" y="242874"/>
                </a:lnTo>
                <a:lnTo>
                  <a:pt x="136385" y="251764"/>
                </a:lnTo>
                <a:lnTo>
                  <a:pt x="138811" y="261924"/>
                </a:lnTo>
                <a:lnTo>
                  <a:pt x="138912" y="529894"/>
                </a:lnTo>
                <a:lnTo>
                  <a:pt x="138912" y="222186"/>
                </a:lnTo>
                <a:lnTo>
                  <a:pt x="137858" y="221284"/>
                </a:lnTo>
                <a:lnTo>
                  <a:pt x="127304" y="216204"/>
                </a:lnTo>
                <a:lnTo>
                  <a:pt x="115150" y="214934"/>
                </a:lnTo>
                <a:lnTo>
                  <a:pt x="94742" y="214934"/>
                </a:lnTo>
                <a:lnTo>
                  <a:pt x="74269" y="213664"/>
                </a:lnTo>
                <a:lnTo>
                  <a:pt x="53886" y="214934"/>
                </a:lnTo>
                <a:lnTo>
                  <a:pt x="3924" y="214934"/>
                </a:lnTo>
                <a:lnTo>
                  <a:pt x="0" y="218744"/>
                </a:lnTo>
                <a:lnTo>
                  <a:pt x="0" y="567994"/>
                </a:lnTo>
                <a:lnTo>
                  <a:pt x="3873" y="571804"/>
                </a:lnTo>
                <a:lnTo>
                  <a:pt x="114452" y="571804"/>
                </a:lnTo>
                <a:lnTo>
                  <a:pt x="126174" y="570534"/>
                </a:lnTo>
                <a:lnTo>
                  <a:pt x="156946" y="541324"/>
                </a:lnTo>
                <a:lnTo>
                  <a:pt x="166306" y="541324"/>
                </a:lnTo>
                <a:lnTo>
                  <a:pt x="174752" y="545134"/>
                </a:lnTo>
                <a:lnTo>
                  <a:pt x="199567" y="554024"/>
                </a:lnTo>
                <a:lnTo>
                  <a:pt x="205320" y="556564"/>
                </a:lnTo>
                <a:lnTo>
                  <a:pt x="236664" y="566724"/>
                </a:lnTo>
                <a:lnTo>
                  <a:pt x="252742" y="570534"/>
                </a:lnTo>
                <a:lnTo>
                  <a:pt x="269113" y="571804"/>
                </a:lnTo>
                <a:lnTo>
                  <a:pt x="429272" y="571804"/>
                </a:lnTo>
                <a:lnTo>
                  <a:pt x="463321" y="552754"/>
                </a:lnTo>
                <a:lnTo>
                  <a:pt x="471690" y="523544"/>
                </a:lnTo>
                <a:lnTo>
                  <a:pt x="470877" y="514654"/>
                </a:lnTo>
                <a:lnTo>
                  <a:pt x="468782" y="505764"/>
                </a:lnTo>
                <a:lnTo>
                  <a:pt x="466369" y="499414"/>
                </a:lnTo>
                <a:lnTo>
                  <a:pt x="473392" y="496874"/>
                </a:lnTo>
                <a:lnTo>
                  <a:pt x="504647" y="462584"/>
                </a:lnTo>
                <a:lnTo>
                  <a:pt x="506463" y="451154"/>
                </a:lnTo>
                <a:lnTo>
                  <a:pt x="505460" y="439724"/>
                </a:lnTo>
                <a:lnTo>
                  <a:pt x="501738" y="427024"/>
                </a:lnTo>
                <a:lnTo>
                  <a:pt x="495363" y="416864"/>
                </a:lnTo>
                <a:lnTo>
                  <a:pt x="491871" y="411784"/>
                </a:lnTo>
                <a:lnTo>
                  <a:pt x="495198" y="406704"/>
                </a:lnTo>
                <a:lnTo>
                  <a:pt x="503745" y="391464"/>
                </a:lnTo>
                <a:lnTo>
                  <a:pt x="506577" y="374954"/>
                </a:lnTo>
                <a:close/>
              </a:path>
            </a:pathLst>
          </a:custGeom>
          <a:solidFill>
            <a:srgbClr val="231F20"/>
          </a:solidFill>
        </p:spPr>
        <p:txBody>
          <a:bodyPr wrap="square" lIns="0" tIns="0" rIns="0" bIns="0" rtlCol="0"/>
          <a:lstStyle/>
          <a:p>
            <a:endParaRPr lang="en-GB" dirty="0"/>
          </a:p>
        </p:txBody>
      </p:sp>
      <p:pic>
        <p:nvPicPr>
          <p:cNvPr id="55" name="Picture 54">
            <a:extLst>
              <a:ext uri="{FF2B5EF4-FFF2-40B4-BE49-F238E27FC236}">
                <a16:creationId xmlns:a16="http://schemas.microsoft.com/office/drawing/2014/main" id="{69E4A4BB-93E3-4C53-9BB5-1663D48F6491}"/>
              </a:ext>
            </a:extLst>
          </p:cNvPr>
          <p:cNvPicPr/>
          <p:nvPr/>
        </p:nvPicPr>
        <p:blipFill>
          <a:blip r:embed="rId11">
            <a:extLst>
              <a:ext uri="{28A0092B-C50C-407E-A947-70E740481C1C}">
                <a14:useLocalDpi xmlns:a14="http://schemas.microsoft.com/office/drawing/2010/main" val="0"/>
              </a:ext>
            </a:extLst>
          </a:blip>
          <a:stretch>
            <a:fillRect/>
          </a:stretch>
        </p:blipFill>
        <p:spPr>
          <a:xfrm>
            <a:off x="9631592" y="3865098"/>
            <a:ext cx="666750" cy="676275"/>
          </a:xfrm>
          <a:prstGeom prst="rect">
            <a:avLst/>
          </a:prstGeom>
        </p:spPr>
      </p:pic>
      <p:sp>
        <p:nvSpPr>
          <p:cNvPr id="56" name="object 16">
            <a:extLst>
              <a:ext uri="{FF2B5EF4-FFF2-40B4-BE49-F238E27FC236}">
                <a16:creationId xmlns:a16="http://schemas.microsoft.com/office/drawing/2014/main" id="{C045B2BA-D35A-492D-8E7D-57C7CE63DE28}"/>
              </a:ext>
            </a:extLst>
          </p:cNvPr>
          <p:cNvSpPr/>
          <p:nvPr/>
        </p:nvSpPr>
        <p:spPr>
          <a:xfrm>
            <a:off x="6412992" y="4642593"/>
            <a:ext cx="3619500" cy="342900"/>
          </a:xfrm>
          <a:custGeom>
            <a:avLst/>
            <a:gdLst/>
            <a:ahLst/>
            <a:cxnLst/>
            <a:rect l="l" t="t" r="r" b="b"/>
            <a:pathLst>
              <a:path w="2679700" h="528320">
                <a:moveTo>
                  <a:pt x="2679471" y="0"/>
                </a:moveTo>
                <a:lnTo>
                  <a:pt x="0" y="0"/>
                </a:lnTo>
                <a:lnTo>
                  <a:pt x="0" y="527875"/>
                </a:lnTo>
                <a:lnTo>
                  <a:pt x="2679471" y="527875"/>
                </a:lnTo>
                <a:lnTo>
                  <a:pt x="2679471" y="0"/>
                </a:lnTo>
                <a:close/>
              </a:path>
            </a:pathLst>
          </a:custGeom>
          <a:solidFill>
            <a:srgbClr val="003876"/>
          </a:solidFill>
        </p:spPr>
        <p:txBody>
          <a:bodyPr wrap="square" lIns="0" tIns="0" rIns="0" bIns="0" rtlCol="0"/>
          <a:lstStyle/>
          <a:p>
            <a:endParaRPr lang="en-GB" dirty="0"/>
          </a:p>
        </p:txBody>
      </p:sp>
      <p:sp>
        <p:nvSpPr>
          <p:cNvPr id="57" name="object 17">
            <a:extLst>
              <a:ext uri="{FF2B5EF4-FFF2-40B4-BE49-F238E27FC236}">
                <a16:creationId xmlns:a16="http://schemas.microsoft.com/office/drawing/2014/main" id="{CC175AE3-6D6C-46FD-AE19-81B4A75B476C}"/>
              </a:ext>
            </a:extLst>
          </p:cNvPr>
          <p:cNvSpPr/>
          <p:nvPr/>
        </p:nvSpPr>
        <p:spPr>
          <a:xfrm>
            <a:off x="10032492" y="4637830"/>
            <a:ext cx="2104390" cy="352425"/>
          </a:xfrm>
          <a:custGeom>
            <a:avLst/>
            <a:gdLst/>
            <a:ahLst/>
            <a:cxnLst/>
            <a:rect l="l" t="t" r="r" b="b"/>
            <a:pathLst>
              <a:path w="2667000" h="528320">
                <a:moveTo>
                  <a:pt x="2666530" y="0"/>
                </a:moveTo>
                <a:lnTo>
                  <a:pt x="0" y="0"/>
                </a:lnTo>
                <a:lnTo>
                  <a:pt x="0" y="527875"/>
                </a:lnTo>
                <a:lnTo>
                  <a:pt x="2666530" y="527875"/>
                </a:lnTo>
                <a:lnTo>
                  <a:pt x="2666530" y="0"/>
                </a:lnTo>
                <a:close/>
              </a:path>
            </a:pathLst>
          </a:custGeom>
          <a:solidFill>
            <a:srgbClr val="0061A6"/>
          </a:solidFill>
        </p:spPr>
        <p:txBody>
          <a:bodyPr wrap="square" lIns="0" tIns="0" rIns="0" bIns="0" rtlCol="0"/>
          <a:lstStyle/>
          <a:p>
            <a:endParaRPr lang="en-GB" dirty="0"/>
          </a:p>
        </p:txBody>
      </p:sp>
      <p:sp>
        <p:nvSpPr>
          <p:cNvPr id="58" name="object 20">
            <a:extLst>
              <a:ext uri="{FF2B5EF4-FFF2-40B4-BE49-F238E27FC236}">
                <a16:creationId xmlns:a16="http://schemas.microsoft.com/office/drawing/2014/main" id="{0068B33F-B5A1-4BC4-ADEA-D023493AD6FC}"/>
              </a:ext>
            </a:extLst>
          </p:cNvPr>
          <p:cNvSpPr txBox="1"/>
          <p:nvPr/>
        </p:nvSpPr>
        <p:spPr>
          <a:xfrm>
            <a:off x="10386964" y="4675630"/>
            <a:ext cx="1485900" cy="228268"/>
          </a:xfrm>
          <a:prstGeom prst="rect">
            <a:avLst/>
          </a:prstGeom>
        </p:spPr>
        <p:txBody>
          <a:bodyPr vert="horz" wrap="square" lIns="0" tIns="12700" rIns="0" bIns="0" rtlCol="0">
            <a:spAutoFit/>
          </a:bodyPr>
          <a:lstStyle/>
          <a:p>
            <a:pPr marL="36830" marR="8890" indent="-27305">
              <a:spcBef>
                <a:spcPts val="100"/>
              </a:spcBef>
              <a:spcAft>
                <a:spcPts val="0"/>
              </a:spcAft>
            </a:pPr>
            <a:r>
              <a:rPr lang="en-GB" sz="1400" b="1" spc="-10" dirty="0">
                <a:solidFill>
                  <a:srgbClr val="FFFFFF"/>
                </a:solidFill>
                <a:effectLst/>
                <a:latin typeface="FrutigerLTStd-Bold"/>
                <a:ea typeface="Times New Roman" panose="02020603050405020304" pitchFamily="18" charset="0"/>
                <a:cs typeface="FrutigerLTStd-Bold"/>
              </a:rPr>
              <a:t>Enabling Services</a:t>
            </a:r>
            <a:endParaRPr lang="en-GB" sz="14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99AED788-1453-47BA-AD31-02F249FA309A}"/>
              </a:ext>
            </a:extLst>
          </p:cNvPr>
          <p:cNvSpPr/>
          <p:nvPr/>
        </p:nvSpPr>
        <p:spPr>
          <a:xfrm>
            <a:off x="6976247" y="4651263"/>
            <a:ext cx="2441694" cy="307777"/>
          </a:xfrm>
          <a:prstGeom prst="rect">
            <a:avLst/>
          </a:prstGeom>
        </p:spPr>
        <p:txBody>
          <a:bodyPr wrap="none">
            <a:spAutoFit/>
          </a:bodyPr>
          <a:lstStyle/>
          <a:p>
            <a:pPr marL="64135" marR="8890" indent="-54610">
              <a:spcBef>
                <a:spcPts val="100"/>
              </a:spcBef>
              <a:spcAft>
                <a:spcPts val="0"/>
              </a:spcAft>
            </a:pPr>
            <a:r>
              <a:rPr lang="en-GB" sz="1400" b="1" dirty="0">
                <a:solidFill>
                  <a:srgbClr val="FFFFFF"/>
                </a:solidFill>
                <a:latin typeface="FrutigerLTStd-Bold"/>
                <a:ea typeface="Times New Roman" panose="02020603050405020304" pitchFamily="18" charset="0"/>
                <a:cs typeface="FrutigerLTStd-Bold"/>
              </a:rPr>
              <a:t>Support </a:t>
            </a:r>
            <a:r>
              <a:rPr lang="en-GB" sz="1400" b="1" spc="-10" dirty="0">
                <a:solidFill>
                  <a:srgbClr val="FFFFFF"/>
                </a:solidFill>
                <a:latin typeface="FrutigerLTStd-Bold"/>
                <a:ea typeface="Times New Roman" panose="02020603050405020304" pitchFamily="18" charset="0"/>
                <a:cs typeface="FrutigerLTStd-Bold"/>
              </a:rPr>
              <a:t>victims </a:t>
            </a:r>
            <a:r>
              <a:rPr lang="en-GB" sz="1400" b="1" dirty="0">
                <a:solidFill>
                  <a:srgbClr val="FFFFFF"/>
                </a:solidFill>
                <a:latin typeface="FrutigerLTStd-Bold"/>
                <a:ea typeface="Times New Roman" panose="02020603050405020304" pitchFamily="18" charset="0"/>
                <a:cs typeface="FrutigerLTStd-Bold"/>
              </a:rPr>
              <a:t>and </a:t>
            </a:r>
            <a:r>
              <a:rPr lang="en-GB" sz="1400" b="1" spc="-10" dirty="0">
                <a:solidFill>
                  <a:srgbClr val="FFFFFF"/>
                </a:solidFill>
                <a:latin typeface="FrutigerLTStd-Bold"/>
                <a:ea typeface="Times New Roman" panose="02020603050405020304" pitchFamily="18" charset="0"/>
                <a:cs typeface="FrutigerLTStd-Bold"/>
              </a:rPr>
              <a:t>witnesses</a:t>
            </a:r>
            <a:endParaRPr lang="en-GB" sz="1400"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5617DECA-4ACE-4D26-B2EB-B8E7555EB9D2}"/>
              </a:ext>
            </a:extLst>
          </p:cNvPr>
          <p:cNvSpPr/>
          <p:nvPr/>
        </p:nvSpPr>
        <p:spPr>
          <a:xfrm>
            <a:off x="6495596" y="2923520"/>
            <a:ext cx="2734403" cy="307777"/>
          </a:xfrm>
          <a:prstGeom prst="rect">
            <a:avLst/>
          </a:prstGeom>
        </p:spPr>
        <p:txBody>
          <a:bodyPr wrap="none">
            <a:spAutoFit/>
          </a:bodyPr>
          <a:lstStyle/>
          <a:p>
            <a:pPr marL="54610" marR="8890" indent="-45720">
              <a:spcBef>
                <a:spcPts val="100"/>
              </a:spcBef>
              <a:spcAft>
                <a:spcPts val="0"/>
              </a:spcAft>
            </a:pPr>
            <a:r>
              <a:rPr lang="en-GB" sz="1400" b="1" dirty="0">
                <a:solidFill>
                  <a:srgbClr val="FFFFFF"/>
                </a:solidFill>
                <a:latin typeface="FrutigerLTStd-Bold"/>
                <a:ea typeface="Times New Roman" panose="02020603050405020304" pitchFamily="18" charset="0"/>
                <a:cs typeface="FrutigerLTStd-Bold"/>
              </a:rPr>
              <a:t>Reduce</a:t>
            </a:r>
            <a:r>
              <a:rPr lang="en-GB" sz="1400" b="1" spc="-10" dirty="0">
                <a:solidFill>
                  <a:srgbClr val="FFFFFF"/>
                </a:solidFill>
                <a:latin typeface="FrutigerLTStd-Bold"/>
                <a:ea typeface="Times New Roman" panose="02020603050405020304" pitchFamily="18" charset="0"/>
                <a:cs typeface="FrutigerLTStd-Bold"/>
              </a:rPr>
              <a:t> offending </a:t>
            </a:r>
            <a:r>
              <a:rPr lang="en-GB" sz="1400" b="1" dirty="0">
                <a:solidFill>
                  <a:srgbClr val="FFFFFF"/>
                </a:solidFill>
                <a:latin typeface="FrutigerLTStd-Bold"/>
                <a:ea typeface="Times New Roman" panose="02020603050405020304" pitchFamily="18" charset="0"/>
                <a:cs typeface="FrutigerLTStd-Bold"/>
              </a:rPr>
              <a:t>and</a:t>
            </a:r>
            <a:r>
              <a:rPr lang="en-GB" sz="1400" b="1" spc="-10" dirty="0">
                <a:solidFill>
                  <a:srgbClr val="FFFFFF"/>
                </a:solidFill>
                <a:latin typeface="FrutigerLTStd-Bold"/>
                <a:ea typeface="Times New Roman" panose="02020603050405020304" pitchFamily="18" charset="0"/>
                <a:cs typeface="FrutigerLTStd-Bold"/>
              </a:rPr>
              <a:t> reoffending</a:t>
            </a:r>
            <a:endParaRPr lang="en-GB" sz="1400" dirty="0">
              <a:latin typeface="Times New Roman" panose="02020603050405020304" pitchFamily="18" charset="0"/>
              <a:ea typeface="Times New Roman" panose="02020603050405020304" pitchFamily="18" charset="0"/>
            </a:endParaRPr>
          </a:p>
        </p:txBody>
      </p:sp>
      <p:sp>
        <p:nvSpPr>
          <p:cNvPr id="61" name="object 18">
            <a:extLst>
              <a:ext uri="{FF2B5EF4-FFF2-40B4-BE49-F238E27FC236}">
                <a16:creationId xmlns:a16="http://schemas.microsoft.com/office/drawing/2014/main" id="{02CE3066-CFC2-47E8-BFEF-D91A76A477A5}"/>
              </a:ext>
            </a:extLst>
          </p:cNvPr>
          <p:cNvSpPr txBox="1"/>
          <p:nvPr/>
        </p:nvSpPr>
        <p:spPr>
          <a:xfrm>
            <a:off x="9027950" y="2973247"/>
            <a:ext cx="3231515" cy="228268"/>
          </a:xfrm>
          <a:prstGeom prst="rect">
            <a:avLst/>
          </a:prstGeom>
        </p:spPr>
        <p:txBody>
          <a:bodyPr vert="horz" wrap="square" lIns="0" tIns="12700" rIns="0" bIns="0" rtlCol="0">
            <a:spAutoFit/>
          </a:bodyPr>
          <a:lstStyle/>
          <a:p>
            <a:pPr marL="8890" marR="8890" indent="311150">
              <a:spcBef>
                <a:spcPts val="100"/>
              </a:spcBef>
              <a:spcAft>
                <a:spcPts val="0"/>
              </a:spcAft>
            </a:pPr>
            <a:r>
              <a:rPr lang="en-GB" sz="1400" b="1" dirty="0">
                <a:solidFill>
                  <a:srgbClr val="FFFFFF"/>
                </a:solidFill>
                <a:effectLst/>
                <a:latin typeface="FrutigerLTStd-Bold"/>
                <a:ea typeface="Times New Roman" panose="02020603050405020304" pitchFamily="18" charset="0"/>
                <a:cs typeface="FrutigerLTStd-Bold"/>
              </a:rPr>
              <a:t>More</a:t>
            </a:r>
            <a:r>
              <a:rPr lang="en-GB" sz="1400" b="1" spc="-25" dirty="0">
                <a:solidFill>
                  <a:srgbClr val="FFFFFF"/>
                </a:solidFill>
                <a:effectLst/>
                <a:latin typeface="FrutigerLTStd-Bold"/>
                <a:ea typeface="Times New Roman" panose="02020603050405020304" pitchFamily="18" charset="0"/>
                <a:cs typeface="FrutigerLTStd-Bold"/>
              </a:rPr>
              <a:t> </a:t>
            </a:r>
            <a:r>
              <a:rPr lang="en-GB" sz="1400" b="1" spc="-10" dirty="0">
                <a:solidFill>
                  <a:srgbClr val="FFFFFF"/>
                </a:solidFill>
                <a:effectLst/>
                <a:latin typeface="FrutigerLTStd-Bold"/>
                <a:ea typeface="Times New Roman" panose="02020603050405020304" pitchFamily="18" charset="0"/>
                <a:cs typeface="FrutigerLTStd-Bold"/>
              </a:rPr>
              <a:t>effective </a:t>
            </a:r>
            <a:r>
              <a:rPr lang="en-GB" sz="1400" b="1" spc="-10" dirty="0">
                <a:solidFill>
                  <a:srgbClr val="FFFFFF"/>
                </a:solidFill>
                <a:latin typeface="FrutigerLTStd-Bold"/>
                <a:ea typeface="Times New Roman" panose="02020603050405020304" pitchFamily="18" charset="0"/>
                <a:cs typeface="FrutigerLTStd-Bold"/>
              </a:rPr>
              <a:t>c</a:t>
            </a:r>
            <a:r>
              <a:rPr lang="en-GB" sz="1400" b="1" dirty="0">
                <a:solidFill>
                  <a:srgbClr val="FFFFFF"/>
                </a:solidFill>
                <a:effectLst/>
                <a:latin typeface="FrutigerLTStd-Bold"/>
                <a:ea typeface="Times New Roman" panose="02020603050405020304" pitchFamily="18" charset="0"/>
                <a:cs typeface="FrutigerLTStd-Bold"/>
              </a:rPr>
              <a:t>riminal </a:t>
            </a:r>
            <a:r>
              <a:rPr lang="en-GB" sz="1400" b="1" dirty="0">
                <a:solidFill>
                  <a:srgbClr val="FFFFFF"/>
                </a:solidFill>
                <a:latin typeface="FrutigerLTStd-Bold"/>
                <a:ea typeface="Times New Roman" panose="02020603050405020304" pitchFamily="18" charset="0"/>
                <a:cs typeface="FrutigerLTStd-Bold"/>
              </a:rPr>
              <a:t>j</a:t>
            </a:r>
            <a:r>
              <a:rPr lang="en-GB" sz="1400" b="1" dirty="0">
                <a:solidFill>
                  <a:srgbClr val="FFFFFF"/>
                </a:solidFill>
                <a:effectLst/>
                <a:latin typeface="FrutigerLTStd-Bold"/>
                <a:ea typeface="Times New Roman" panose="02020603050405020304" pitchFamily="18" charset="0"/>
                <a:cs typeface="FrutigerLTStd-Bold"/>
              </a:rPr>
              <a:t>ustice </a:t>
            </a:r>
            <a:r>
              <a:rPr lang="en-GB" sz="1400" b="1" spc="-10" dirty="0">
                <a:solidFill>
                  <a:srgbClr val="FFFFFF"/>
                </a:solidFill>
                <a:latin typeface="FrutigerLTStd-Bold"/>
                <a:ea typeface="Times New Roman" panose="02020603050405020304" pitchFamily="18" charset="0"/>
                <a:cs typeface="FrutigerLTStd-Bold"/>
              </a:rPr>
              <a:t>s</a:t>
            </a:r>
            <a:r>
              <a:rPr lang="en-GB" sz="1400" b="1" spc="-10" dirty="0">
                <a:solidFill>
                  <a:srgbClr val="FFFFFF"/>
                </a:solidFill>
                <a:effectLst/>
                <a:latin typeface="FrutigerLTStd-Bold"/>
                <a:ea typeface="Times New Roman" panose="02020603050405020304" pitchFamily="18" charset="0"/>
                <a:cs typeface="FrutigerLTStd-Bold"/>
              </a:rPr>
              <a:t>ystem</a:t>
            </a:r>
            <a:endParaRPr lang="en-GB" sz="1400" dirty="0">
              <a:effectLst/>
              <a:latin typeface="Times New Roman" panose="02020603050405020304" pitchFamily="18" charset="0"/>
              <a:ea typeface="Times New Roman" panose="02020603050405020304" pitchFamily="18" charset="0"/>
            </a:endParaRPr>
          </a:p>
        </p:txBody>
      </p:sp>
      <p:sp>
        <p:nvSpPr>
          <p:cNvPr id="62" name="object 11">
            <a:extLst>
              <a:ext uri="{FF2B5EF4-FFF2-40B4-BE49-F238E27FC236}">
                <a16:creationId xmlns:a16="http://schemas.microsoft.com/office/drawing/2014/main" id="{7F2D5437-FD9B-4091-9D27-A8A868E23868}"/>
              </a:ext>
            </a:extLst>
          </p:cNvPr>
          <p:cNvSpPr txBox="1"/>
          <p:nvPr/>
        </p:nvSpPr>
        <p:spPr>
          <a:xfrm>
            <a:off x="1595503" y="4788008"/>
            <a:ext cx="2595803" cy="228268"/>
          </a:xfrm>
          <a:prstGeom prst="rect">
            <a:avLst/>
          </a:prstGeom>
        </p:spPr>
        <p:txBody>
          <a:bodyPr vert="horz" wrap="square" lIns="0" tIns="12700" rIns="0" bIns="0" rtlCol="0">
            <a:spAutoFit/>
          </a:bodyPr>
          <a:lstStyle/>
          <a:p>
            <a:pPr marL="8890" algn="ctr">
              <a:spcBef>
                <a:spcPts val="100"/>
              </a:spcBef>
              <a:spcAft>
                <a:spcPts val="0"/>
              </a:spcAft>
            </a:pPr>
            <a:r>
              <a:rPr lang="en-GB" sz="1400" b="1" dirty="0">
                <a:solidFill>
                  <a:srgbClr val="FFFFFF"/>
                </a:solidFill>
                <a:effectLst/>
                <a:latin typeface="FrutigerLTStd-Bold"/>
                <a:ea typeface="Times New Roman" panose="02020603050405020304" pitchFamily="18" charset="0"/>
                <a:cs typeface="FrutigerLTStd-Bold"/>
              </a:rPr>
              <a:t>Local</a:t>
            </a:r>
            <a:r>
              <a:rPr lang="en-GB" sz="1400" b="1" spc="-10" dirty="0">
                <a:solidFill>
                  <a:srgbClr val="FFFFFF"/>
                </a:solidFill>
                <a:effectLst/>
                <a:latin typeface="FrutigerLTStd-Bold"/>
                <a:ea typeface="Times New Roman" panose="02020603050405020304" pitchFamily="18" charset="0"/>
                <a:cs typeface="FrutigerLTStd-Bold"/>
              </a:rPr>
              <a:t> </a:t>
            </a:r>
            <a:r>
              <a:rPr lang="en-GB" sz="1400" b="1" dirty="0">
                <a:solidFill>
                  <a:srgbClr val="FFFFFF"/>
                </a:solidFill>
                <a:effectLst/>
                <a:latin typeface="FrutigerLTStd-Bold"/>
                <a:ea typeface="Times New Roman" panose="02020603050405020304" pitchFamily="18" charset="0"/>
                <a:cs typeface="FrutigerLTStd-Bold"/>
              </a:rPr>
              <a:t>and</a:t>
            </a:r>
            <a:r>
              <a:rPr lang="en-GB" sz="1400" b="1" spc="-10" dirty="0">
                <a:solidFill>
                  <a:srgbClr val="FFFFFF"/>
                </a:solidFill>
                <a:effectLst/>
                <a:latin typeface="FrutigerLTStd-Bold"/>
                <a:ea typeface="Times New Roman" panose="02020603050405020304" pitchFamily="18" charset="0"/>
                <a:cs typeface="FrutigerLTStd-Bold"/>
              </a:rPr>
              <a:t> </a:t>
            </a:r>
            <a:r>
              <a:rPr lang="en-GB" sz="1400" b="1" dirty="0">
                <a:solidFill>
                  <a:srgbClr val="FFFFFF"/>
                </a:solidFill>
                <a:effectLst/>
                <a:latin typeface="FrutigerLTStd-Bold"/>
                <a:ea typeface="Times New Roman" panose="02020603050405020304" pitchFamily="18" charset="0"/>
                <a:cs typeface="FrutigerLTStd-Bold"/>
              </a:rPr>
              <a:t>responsive</a:t>
            </a:r>
            <a:r>
              <a:rPr lang="en-GB" sz="1400" b="1" spc="-5" dirty="0">
                <a:solidFill>
                  <a:srgbClr val="FFFFFF"/>
                </a:solidFill>
                <a:effectLst/>
                <a:latin typeface="FrutigerLTStd-Bold"/>
                <a:ea typeface="Times New Roman" panose="02020603050405020304" pitchFamily="18" charset="0"/>
                <a:cs typeface="FrutigerLTStd-Bold"/>
              </a:rPr>
              <a:t> </a:t>
            </a:r>
            <a:r>
              <a:rPr lang="en-GB" sz="1400" b="1" spc="-10" dirty="0">
                <a:solidFill>
                  <a:srgbClr val="FFFFFF"/>
                </a:solidFill>
                <a:effectLst/>
                <a:latin typeface="FrutigerLTStd-Bold"/>
                <a:ea typeface="Times New Roman" panose="02020603050405020304" pitchFamily="18" charset="0"/>
                <a:cs typeface="FrutigerLTStd-Bold"/>
              </a:rPr>
              <a:t>service</a:t>
            </a:r>
            <a:endParaRPr lang="en-GB" sz="1400" dirty="0">
              <a:effectLst/>
              <a:latin typeface="Times New Roman" panose="02020603050405020304" pitchFamily="18" charset="0"/>
              <a:ea typeface="Times New Roman" panose="02020603050405020304" pitchFamily="18" charset="0"/>
            </a:endParaRPr>
          </a:p>
        </p:txBody>
      </p:sp>
      <p:sp>
        <p:nvSpPr>
          <p:cNvPr id="39" name="Rectangle 38">
            <a:extLst>
              <a:ext uri="{FF2B5EF4-FFF2-40B4-BE49-F238E27FC236}">
                <a16:creationId xmlns:a16="http://schemas.microsoft.com/office/drawing/2014/main" id="{E485F5A9-AF0D-4F6F-8C6A-2C7B15B402FF}"/>
              </a:ext>
            </a:extLst>
          </p:cNvPr>
          <p:cNvSpPr/>
          <p:nvPr/>
        </p:nvSpPr>
        <p:spPr>
          <a:xfrm>
            <a:off x="-18893" y="2862070"/>
            <a:ext cx="5722094" cy="307777"/>
          </a:xfrm>
          <a:prstGeom prst="rect">
            <a:avLst/>
          </a:prstGeom>
        </p:spPr>
        <p:txBody>
          <a:bodyPr wrap="square">
            <a:spAutoFit/>
          </a:bodyPr>
          <a:lstStyle/>
          <a:p>
            <a:pPr marL="8890" algn="ctr">
              <a:spcBef>
                <a:spcPts val="100"/>
              </a:spcBef>
              <a:spcAft>
                <a:spcPts val="0"/>
              </a:spcAft>
            </a:pPr>
            <a:r>
              <a:rPr lang="en-GB" sz="1400" b="1" dirty="0">
                <a:solidFill>
                  <a:srgbClr val="FFFFFF"/>
                </a:solidFill>
                <a:latin typeface="FrutigerLTStd-Bold"/>
                <a:ea typeface="Times New Roman" panose="02020603050405020304" pitchFamily="18" charset="0"/>
                <a:cs typeface="FrutigerLTStd-Bold"/>
              </a:rPr>
              <a:t>Prevent</a:t>
            </a:r>
            <a:r>
              <a:rPr lang="en-GB" sz="1400" b="1" spc="-15" dirty="0">
                <a:solidFill>
                  <a:srgbClr val="FFFFFF"/>
                </a:solidFill>
                <a:latin typeface="FrutigerLTStd-Bold"/>
                <a:ea typeface="Times New Roman" panose="02020603050405020304" pitchFamily="18" charset="0"/>
                <a:cs typeface="FrutigerLTStd-Bold"/>
              </a:rPr>
              <a:t> </a:t>
            </a:r>
            <a:r>
              <a:rPr lang="en-GB" sz="1400" b="1" dirty="0">
                <a:solidFill>
                  <a:srgbClr val="FFFFFF"/>
                </a:solidFill>
                <a:latin typeface="FrutigerLTStd-Bold"/>
                <a:ea typeface="Times New Roman" panose="02020603050405020304" pitchFamily="18" charset="0"/>
                <a:cs typeface="FrutigerLTStd-Bold"/>
              </a:rPr>
              <a:t>harm</a:t>
            </a:r>
            <a:r>
              <a:rPr lang="en-GB" sz="1400" b="1" spc="-10" dirty="0">
                <a:solidFill>
                  <a:srgbClr val="FFFFFF"/>
                </a:solidFill>
                <a:latin typeface="FrutigerLTStd-Bold"/>
                <a:ea typeface="Times New Roman" panose="02020603050405020304" pitchFamily="18" charset="0"/>
                <a:cs typeface="FrutigerLTStd-Bold"/>
              </a:rPr>
              <a:t> </a:t>
            </a:r>
            <a:r>
              <a:rPr lang="en-GB" sz="1400" b="1" dirty="0">
                <a:solidFill>
                  <a:srgbClr val="FFFFFF"/>
                </a:solidFill>
                <a:latin typeface="FrutigerLTStd-Bold"/>
                <a:ea typeface="Times New Roman" panose="02020603050405020304" pitchFamily="18" charset="0"/>
                <a:cs typeface="FrutigerLTStd-Bold"/>
              </a:rPr>
              <a:t>and</a:t>
            </a:r>
            <a:r>
              <a:rPr lang="en-GB" sz="1400" b="1" spc="-15" dirty="0">
                <a:solidFill>
                  <a:srgbClr val="FFFFFF"/>
                </a:solidFill>
                <a:latin typeface="FrutigerLTStd-Bold"/>
                <a:ea typeface="Times New Roman" panose="02020603050405020304" pitchFamily="18" charset="0"/>
                <a:cs typeface="FrutigerLTStd-Bold"/>
              </a:rPr>
              <a:t> </a:t>
            </a:r>
            <a:r>
              <a:rPr lang="en-GB" sz="1400" b="1" dirty="0">
                <a:solidFill>
                  <a:srgbClr val="FFFFFF"/>
                </a:solidFill>
                <a:latin typeface="FrutigerLTStd-Bold"/>
                <a:ea typeface="Times New Roman" panose="02020603050405020304" pitchFamily="18" charset="0"/>
                <a:cs typeface="FrutigerLTStd-Bold"/>
              </a:rPr>
              <a:t>protect</a:t>
            </a:r>
            <a:r>
              <a:rPr lang="en-GB" sz="1400" b="1" spc="-10" dirty="0">
                <a:solidFill>
                  <a:srgbClr val="FFFFFF"/>
                </a:solidFill>
                <a:latin typeface="FrutigerLTStd-Bold"/>
                <a:ea typeface="Times New Roman" panose="02020603050405020304" pitchFamily="18" charset="0"/>
                <a:cs typeface="FrutigerLTStd-Bold"/>
              </a:rPr>
              <a:t> people – National Beating Crime Plan</a:t>
            </a:r>
            <a:endParaRPr lang="en-GB" sz="1400" dirty="0">
              <a:latin typeface="Times New Roman" panose="02020603050405020304" pitchFamily="18" charset="0"/>
              <a:ea typeface="Times New Roman" panose="02020603050405020304" pitchFamily="18" charset="0"/>
            </a:endParaRPr>
          </a:p>
        </p:txBody>
      </p:sp>
      <p:sp>
        <p:nvSpPr>
          <p:cNvPr id="64" name="object 12">
            <a:extLst>
              <a:ext uri="{FF2B5EF4-FFF2-40B4-BE49-F238E27FC236}">
                <a16:creationId xmlns:a16="http://schemas.microsoft.com/office/drawing/2014/main" id="{F36B5B6B-BB75-45C1-8300-C8E26585D184}"/>
              </a:ext>
            </a:extLst>
          </p:cNvPr>
          <p:cNvSpPr txBox="1"/>
          <p:nvPr/>
        </p:nvSpPr>
        <p:spPr>
          <a:xfrm>
            <a:off x="1595503" y="1061896"/>
            <a:ext cx="2595803" cy="228268"/>
          </a:xfrm>
          <a:prstGeom prst="rect">
            <a:avLst/>
          </a:prstGeom>
        </p:spPr>
        <p:txBody>
          <a:bodyPr vert="horz" wrap="square" lIns="0" tIns="12700" rIns="0" bIns="0" rtlCol="0">
            <a:spAutoFit/>
          </a:bodyPr>
          <a:lstStyle/>
          <a:p>
            <a:pPr marL="8890">
              <a:spcBef>
                <a:spcPts val="100"/>
              </a:spcBef>
              <a:spcAft>
                <a:spcPts val="0"/>
              </a:spcAft>
            </a:pPr>
            <a:r>
              <a:rPr lang="en-GB" sz="1400" b="1" dirty="0">
                <a:solidFill>
                  <a:srgbClr val="FFFFFF"/>
                </a:solidFill>
                <a:effectLst/>
                <a:latin typeface="FrutigerLTStd-Bold"/>
                <a:ea typeface="Times New Roman" panose="02020603050405020304" pitchFamily="18" charset="0"/>
                <a:cs typeface="FrutigerLTStd-Bold"/>
              </a:rPr>
              <a:t>Prevent</a:t>
            </a:r>
            <a:r>
              <a:rPr lang="en-GB" sz="1400" b="1" spc="-15" dirty="0">
                <a:solidFill>
                  <a:srgbClr val="FFFFFF"/>
                </a:solidFill>
                <a:effectLst/>
                <a:latin typeface="FrutigerLTStd-Bold"/>
                <a:ea typeface="Times New Roman" panose="02020603050405020304" pitchFamily="18" charset="0"/>
                <a:cs typeface="FrutigerLTStd-Bold"/>
              </a:rPr>
              <a:t> </a:t>
            </a:r>
            <a:r>
              <a:rPr lang="en-GB" sz="1400" b="1" dirty="0">
                <a:solidFill>
                  <a:srgbClr val="FFFFFF"/>
                </a:solidFill>
                <a:effectLst/>
                <a:latin typeface="FrutigerLTStd-Bold"/>
                <a:ea typeface="Times New Roman" panose="02020603050405020304" pitchFamily="18" charset="0"/>
                <a:cs typeface="FrutigerLTStd-Bold"/>
              </a:rPr>
              <a:t>harm</a:t>
            </a:r>
            <a:r>
              <a:rPr lang="en-GB" sz="1400" b="1" spc="-10" dirty="0">
                <a:solidFill>
                  <a:srgbClr val="FFFFFF"/>
                </a:solidFill>
                <a:effectLst/>
                <a:latin typeface="FrutigerLTStd-Bold"/>
                <a:ea typeface="Times New Roman" panose="02020603050405020304" pitchFamily="18" charset="0"/>
                <a:cs typeface="FrutigerLTStd-Bold"/>
              </a:rPr>
              <a:t> </a:t>
            </a:r>
            <a:r>
              <a:rPr lang="en-GB" sz="1400" b="1" dirty="0">
                <a:solidFill>
                  <a:srgbClr val="FFFFFF"/>
                </a:solidFill>
                <a:effectLst/>
                <a:latin typeface="FrutigerLTStd-Bold"/>
                <a:ea typeface="Times New Roman" panose="02020603050405020304" pitchFamily="18" charset="0"/>
                <a:cs typeface="FrutigerLTStd-Bold"/>
              </a:rPr>
              <a:t>and</a:t>
            </a:r>
            <a:r>
              <a:rPr lang="en-GB" sz="1400" b="1" spc="-15" dirty="0">
                <a:solidFill>
                  <a:srgbClr val="FFFFFF"/>
                </a:solidFill>
                <a:effectLst/>
                <a:latin typeface="FrutigerLTStd-Bold"/>
                <a:ea typeface="Times New Roman" panose="02020603050405020304" pitchFamily="18" charset="0"/>
                <a:cs typeface="FrutigerLTStd-Bold"/>
              </a:rPr>
              <a:t> </a:t>
            </a:r>
            <a:r>
              <a:rPr lang="en-GB" sz="1400" b="1" dirty="0">
                <a:solidFill>
                  <a:srgbClr val="FFFFFF"/>
                </a:solidFill>
                <a:effectLst/>
                <a:latin typeface="FrutigerLTStd-Bold"/>
                <a:ea typeface="Times New Roman" panose="02020603050405020304" pitchFamily="18" charset="0"/>
                <a:cs typeface="FrutigerLTStd-Bold"/>
              </a:rPr>
              <a:t>protect</a:t>
            </a:r>
            <a:r>
              <a:rPr lang="en-GB" sz="1400" b="1" spc="-10" dirty="0">
                <a:solidFill>
                  <a:srgbClr val="FFFFFF"/>
                </a:solidFill>
                <a:effectLst/>
                <a:latin typeface="FrutigerLTStd-Bold"/>
                <a:ea typeface="Times New Roman" panose="02020603050405020304" pitchFamily="18" charset="0"/>
                <a:cs typeface="FrutigerLTStd-Bold"/>
              </a:rPr>
              <a:t> people</a:t>
            </a:r>
            <a:endParaRPr lang="en-GB" sz="1400" dirty="0">
              <a:effectLst/>
              <a:latin typeface="Times New Roman" panose="02020603050405020304" pitchFamily="18" charset="0"/>
              <a:ea typeface="Times New Roman" panose="02020603050405020304" pitchFamily="18" charset="0"/>
            </a:endParaRPr>
          </a:p>
        </p:txBody>
      </p:sp>
      <p:sp>
        <p:nvSpPr>
          <p:cNvPr id="65" name="object 107">
            <a:extLst>
              <a:ext uri="{FF2B5EF4-FFF2-40B4-BE49-F238E27FC236}">
                <a16:creationId xmlns:a16="http://schemas.microsoft.com/office/drawing/2014/main" id="{6F726738-0038-47F6-B8B4-4E37CD5A67F1}"/>
              </a:ext>
            </a:extLst>
          </p:cNvPr>
          <p:cNvSpPr txBox="1"/>
          <p:nvPr/>
        </p:nvSpPr>
        <p:spPr>
          <a:xfrm>
            <a:off x="966820" y="2122951"/>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latin typeface="FrutigerLTStd-Black"/>
                <a:ea typeface="Times New Roman" panose="02020603050405020304" pitchFamily="18" charset="0"/>
                <a:cs typeface="FrutigerLTStd-Black"/>
              </a:rPr>
              <a:t>3</a:t>
            </a:r>
            <a:r>
              <a:rPr lang="en-GB" sz="4000" b="1" spc="-25" dirty="0">
                <a:effectLst/>
                <a:latin typeface="FrutigerLTStd-Black"/>
                <a:ea typeface="Times New Roman" panose="02020603050405020304" pitchFamily="18" charset="0"/>
                <a:cs typeface="FrutigerLTStd-Black"/>
              </a:rPr>
              <a:t>%</a:t>
            </a:r>
            <a:endParaRPr lang="en-GB" sz="1600" dirty="0">
              <a:effectLst/>
              <a:latin typeface="Times New Roman" panose="02020603050405020304" pitchFamily="18" charset="0"/>
              <a:ea typeface="Times New Roman" panose="02020603050405020304" pitchFamily="18" charset="0"/>
            </a:endParaRPr>
          </a:p>
        </p:txBody>
      </p:sp>
      <p:sp>
        <p:nvSpPr>
          <p:cNvPr id="66" name="object 107">
            <a:extLst>
              <a:ext uri="{FF2B5EF4-FFF2-40B4-BE49-F238E27FC236}">
                <a16:creationId xmlns:a16="http://schemas.microsoft.com/office/drawing/2014/main" id="{5057B7D0-1B07-4304-8E63-343F1EC33C1C}"/>
              </a:ext>
            </a:extLst>
          </p:cNvPr>
          <p:cNvSpPr txBox="1"/>
          <p:nvPr/>
        </p:nvSpPr>
        <p:spPr>
          <a:xfrm>
            <a:off x="4456728" y="2177262"/>
            <a:ext cx="910243"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11%</a:t>
            </a:r>
            <a:endParaRPr lang="en-GB" sz="1600" dirty="0">
              <a:effectLst/>
              <a:latin typeface="Times New Roman" panose="02020603050405020304" pitchFamily="18" charset="0"/>
              <a:ea typeface="Times New Roman" panose="02020603050405020304" pitchFamily="18" charset="0"/>
            </a:endParaRPr>
          </a:p>
        </p:txBody>
      </p:sp>
      <p:sp>
        <p:nvSpPr>
          <p:cNvPr id="67" name="object 107">
            <a:extLst>
              <a:ext uri="{FF2B5EF4-FFF2-40B4-BE49-F238E27FC236}">
                <a16:creationId xmlns:a16="http://schemas.microsoft.com/office/drawing/2014/main" id="{4F752C56-E096-450A-A7C4-19196578F4C1}"/>
              </a:ext>
            </a:extLst>
          </p:cNvPr>
          <p:cNvSpPr txBox="1"/>
          <p:nvPr/>
        </p:nvSpPr>
        <p:spPr>
          <a:xfrm>
            <a:off x="771519" y="4073848"/>
            <a:ext cx="1139659"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-3%</a:t>
            </a:r>
            <a:endParaRPr lang="en-GB" sz="1600" dirty="0">
              <a:effectLst/>
              <a:latin typeface="Times New Roman" panose="02020603050405020304" pitchFamily="18" charset="0"/>
              <a:ea typeface="Times New Roman" panose="02020603050405020304" pitchFamily="18" charset="0"/>
            </a:endParaRPr>
          </a:p>
        </p:txBody>
      </p:sp>
      <p:sp>
        <p:nvSpPr>
          <p:cNvPr id="68" name="object 107">
            <a:extLst>
              <a:ext uri="{FF2B5EF4-FFF2-40B4-BE49-F238E27FC236}">
                <a16:creationId xmlns:a16="http://schemas.microsoft.com/office/drawing/2014/main" id="{21D9F447-80BB-4D2E-B06B-CCE553D1C5B0}"/>
              </a:ext>
            </a:extLst>
          </p:cNvPr>
          <p:cNvSpPr txBox="1"/>
          <p:nvPr/>
        </p:nvSpPr>
        <p:spPr>
          <a:xfrm>
            <a:off x="2714689" y="3985008"/>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0%</a:t>
            </a:r>
            <a:endParaRPr lang="en-GB" sz="1600" dirty="0">
              <a:effectLst/>
              <a:latin typeface="Times New Roman" panose="02020603050405020304" pitchFamily="18" charset="0"/>
              <a:ea typeface="Times New Roman" panose="02020603050405020304" pitchFamily="18" charset="0"/>
            </a:endParaRPr>
          </a:p>
        </p:txBody>
      </p:sp>
      <p:sp>
        <p:nvSpPr>
          <p:cNvPr id="69" name="object 107">
            <a:extLst>
              <a:ext uri="{FF2B5EF4-FFF2-40B4-BE49-F238E27FC236}">
                <a16:creationId xmlns:a16="http://schemas.microsoft.com/office/drawing/2014/main" id="{5399BC66-DAE0-47BC-850E-72CEAC7FA031}"/>
              </a:ext>
            </a:extLst>
          </p:cNvPr>
          <p:cNvSpPr txBox="1"/>
          <p:nvPr/>
        </p:nvSpPr>
        <p:spPr>
          <a:xfrm>
            <a:off x="4714568" y="4000601"/>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latin typeface="FrutigerLTStd-Black"/>
                <a:ea typeface="Times New Roman" panose="02020603050405020304" pitchFamily="18" charset="0"/>
                <a:cs typeface="FrutigerLTStd-Black"/>
              </a:rPr>
              <a:t>4</a:t>
            </a:r>
            <a:r>
              <a:rPr lang="en-GB" sz="4000" b="1" spc="-25" dirty="0">
                <a:effectLst/>
                <a:latin typeface="FrutigerLTStd-Black"/>
                <a:ea typeface="Times New Roman" panose="02020603050405020304" pitchFamily="18" charset="0"/>
                <a:cs typeface="FrutigerLTStd-Black"/>
              </a:rPr>
              <a:t>%</a:t>
            </a:r>
            <a:endParaRPr lang="en-GB" sz="1600" dirty="0">
              <a:effectLst/>
              <a:latin typeface="Times New Roman" panose="02020603050405020304" pitchFamily="18" charset="0"/>
              <a:ea typeface="Times New Roman" panose="02020603050405020304" pitchFamily="18" charset="0"/>
            </a:endParaRPr>
          </a:p>
        </p:txBody>
      </p:sp>
      <p:sp>
        <p:nvSpPr>
          <p:cNvPr id="70" name="object 107">
            <a:extLst>
              <a:ext uri="{FF2B5EF4-FFF2-40B4-BE49-F238E27FC236}">
                <a16:creationId xmlns:a16="http://schemas.microsoft.com/office/drawing/2014/main" id="{E4C526E7-DA72-4744-AB62-6FAE79DB5FB9}"/>
              </a:ext>
            </a:extLst>
          </p:cNvPr>
          <p:cNvSpPr txBox="1"/>
          <p:nvPr/>
        </p:nvSpPr>
        <p:spPr>
          <a:xfrm>
            <a:off x="802307" y="6083555"/>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0%</a:t>
            </a:r>
            <a:endParaRPr lang="en-GB" sz="1600" dirty="0">
              <a:effectLst/>
              <a:latin typeface="Times New Roman" panose="02020603050405020304" pitchFamily="18" charset="0"/>
              <a:ea typeface="Times New Roman" panose="02020603050405020304" pitchFamily="18" charset="0"/>
            </a:endParaRPr>
          </a:p>
        </p:txBody>
      </p:sp>
      <p:sp>
        <p:nvSpPr>
          <p:cNvPr id="71" name="object 107">
            <a:extLst>
              <a:ext uri="{FF2B5EF4-FFF2-40B4-BE49-F238E27FC236}">
                <a16:creationId xmlns:a16="http://schemas.microsoft.com/office/drawing/2014/main" id="{C7626ECF-DC63-45AD-981A-AEBA465FCD0D}"/>
              </a:ext>
            </a:extLst>
          </p:cNvPr>
          <p:cNvSpPr txBox="1"/>
          <p:nvPr/>
        </p:nvSpPr>
        <p:spPr>
          <a:xfrm>
            <a:off x="2892621" y="6083522"/>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-2%</a:t>
            </a:r>
            <a:endParaRPr lang="en-GB" sz="1600" dirty="0">
              <a:effectLst/>
              <a:latin typeface="Times New Roman" panose="02020603050405020304" pitchFamily="18" charset="0"/>
              <a:ea typeface="Times New Roman" panose="02020603050405020304" pitchFamily="18" charset="0"/>
            </a:endParaRPr>
          </a:p>
        </p:txBody>
      </p:sp>
      <p:sp>
        <p:nvSpPr>
          <p:cNvPr id="72" name="object 107">
            <a:extLst>
              <a:ext uri="{FF2B5EF4-FFF2-40B4-BE49-F238E27FC236}">
                <a16:creationId xmlns:a16="http://schemas.microsoft.com/office/drawing/2014/main" id="{E2878E7C-C6A1-4F57-913A-D573728A4EF2}"/>
              </a:ext>
            </a:extLst>
          </p:cNvPr>
          <p:cNvSpPr txBox="1"/>
          <p:nvPr/>
        </p:nvSpPr>
        <p:spPr>
          <a:xfrm>
            <a:off x="4872240" y="6178541"/>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19%</a:t>
            </a:r>
            <a:endParaRPr lang="en-GB" sz="1600" dirty="0">
              <a:effectLst/>
              <a:latin typeface="Times New Roman" panose="02020603050405020304" pitchFamily="18" charset="0"/>
              <a:ea typeface="Times New Roman" panose="02020603050405020304" pitchFamily="18" charset="0"/>
            </a:endParaRPr>
          </a:p>
        </p:txBody>
      </p:sp>
      <p:sp>
        <p:nvSpPr>
          <p:cNvPr id="73" name="object 28">
            <a:extLst>
              <a:ext uri="{FF2B5EF4-FFF2-40B4-BE49-F238E27FC236}">
                <a16:creationId xmlns:a16="http://schemas.microsoft.com/office/drawing/2014/main" id="{2A054CA7-1B99-4D58-8166-148DABB76EC5}"/>
              </a:ext>
            </a:extLst>
          </p:cNvPr>
          <p:cNvSpPr/>
          <p:nvPr/>
        </p:nvSpPr>
        <p:spPr>
          <a:xfrm>
            <a:off x="6454925" y="5832354"/>
            <a:ext cx="606425" cy="563880"/>
          </a:xfrm>
          <a:custGeom>
            <a:avLst/>
            <a:gdLst/>
            <a:ahLst/>
            <a:cxnLst/>
            <a:rect l="l" t="t" r="r" b="b"/>
            <a:pathLst>
              <a:path w="606425" h="563879">
                <a:moveTo>
                  <a:pt x="334975" y="503148"/>
                </a:moveTo>
                <a:lnTo>
                  <a:pt x="334073" y="500672"/>
                </a:lnTo>
                <a:lnTo>
                  <a:pt x="332397" y="498843"/>
                </a:lnTo>
                <a:lnTo>
                  <a:pt x="330720" y="496989"/>
                </a:lnTo>
                <a:lnTo>
                  <a:pt x="328383" y="495947"/>
                </a:lnTo>
                <a:lnTo>
                  <a:pt x="320751" y="495935"/>
                </a:lnTo>
                <a:lnTo>
                  <a:pt x="316725" y="500075"/>
                </a:lnTo>
                <a:lnTo>
                  <a:pt x="316598" y="508000"/>
                </a:lnTo>
                <a:lnTo>
                  <a:pt x="317500" y="510476"/>
                </a:lnTo>
                <a:lnTo>
                  <a:pt x="320878" y="514159"/>
                </a:lnTo>
                <a:lnTo>
                  <a:pt x="323202" y="515200"/>
                </a:lnTo>
                <a:lnTo>
                  <a:pt x="330822" y="515213"/>
                </a:lnTo>
                <a:lnTo>
                  <a:pt x="334848" y="511073"/>
                </a:lnTo>
                <a:lnTo>
                  <a:pt x="334975" y="503148"/>
                </a:lnTo>
                <a:close/>
              </a:path>
              <a:path w="606425" h="563879">
                <a:moveTo>
                  <a:pt x="363740" y="261277"/>
                </a:moveTo>
                <a:lnTo>
                  <a:pt x="359549" y="256400"/>
                </a:lnTo>
                <a:lnTo>
                  <a:pt x="353364" y="255574"/>
                </a:lnTo>
                <a:lnTo>
                  <a:pt x="349491" y="255612"/>
                </a:lnTo>
                <a:lnTo>
                  <a:pt x="87477" y="255701"/>
                </a:lnTo>
                <a:lnTo>
                  <a:pt x="83350" y="256159"/>
                </a:lnTo>
                <a:lnTo>
                  <a:pt x="80454" y="258356"/>
                </a:lnTo>
                <a:lnTo>
                  <a:pt x="77393" y="265785"/>
                </a:lnTo>
                <a:lnTo>
                  <a:pt x="77927" y="269214"/>
                </a:lnTo>
                <a:lnTo>
                  <a:pt x="82626" y="275209"/>
                </a:lnTo>
                <a:lnTo>
                  <a:pt x="85623" y="276288"/>
                </a:lnTo>
                <a:lnTo>
                  <a:pt x="353656" y="276313"/>
                </a:lnTo>
                <a:lnTo>
                  <a:pt x="359397" y="275501"/>
                </a:lnTo>
                <a:lnTo>
                  <a:pt x="363397" y="271018"/>
                </a:lnTo>
                <a:lnTo>
                  <a:pt x="363740" y="261277"/>
                </a:lnTo>
                <a:close/>
              </a:path>
              <a:path w="606425" h="563879">
                <a:moveTo>
                  <a:pt x="386067" y="119583"/>
                </a:moveTo>
                <a:lnTo>
                  <a:pt x="385699" y="109016"/>
                </a:lnTo>
                <a:lnTo>
                  <a:pt x="381304" y="104584"/>
                </a:lnTo>
                <a:lnTo>
                  <a:pt x="375881" y="104190"/>
                </a:lnTo>
                <a:lnTo>
                  <a:pt x="87515" y="104228"/>
                </a:lnTo>
                <a:lnTo>
                  <a:pt x="82219" y="104762"/>
                </a:lnTo>
                <a:lnTo>
                  <a:pt x="78282" y="108953"/>
                </a:lnTo>
                <a:lnTo>
                  <a:pt x="78016" y="119659"/>
                </a:lnTo>
                <a:lnTo>
                  <a:pt x="82016" y="124193"/>
                </a:lnTo>
                <a:lnTo>
                  <a:pt x="93218" y="124828"/>
                </a:lnTo>
                <a:lnTo>
                  <a:pt x="375831" y="124790"/>
                </a:lnTo>
                <a:lnTo>
                  <a:pt x="381469" y="124409"/>
                </a:lnTo>
                <a:lnTo>
                  <a:pt x="386067" y="119583"/>
                </a:lnTo>
                <a:close/>
              </a:path>
              <a:path w="606425" h="563879">
                <a:moveTo>
                  <a:pt x="449084" y="111899"/>
                </a:moveTo>
                <a:lnTo>
                  <a:pt x="448017" y="109270"/>
                </a:lnTo>
                <a:lnTo>
                  <a:pt x="444042" y="105270"/>
                </a:lnTo>
                <a:lnTo>
                  <a:pt x="441452" y="104178"/>
                </a:lnTo>
                <a:lnTo>
                  <a:pt x="433095" y="104228"/>
                </a:lnTo>
                <a:lnTo>
                  <a:pt x="428510" y="108775"/>
                </a:lnTo>
                <a:lnTo>
                  <a:pt x="428421" y="114325"/>
                </a:lnTo>
                <a:lnTo>
                  <a:pt x="428383" y="117081"/>
                </a:lnTo>
                <a:lnTo>
                  <a:pt x="429450" y="119722"/>
                </a:lnTo>
                <a:lnTo>
                  <a:pt x="433451" y="123736"/>
                </a:lnTo>
                <a:lnTo>
                  <a:pt x="436029" y="124828"/>
                </a:lnTo>
                <a:lnTo>
                  <a:pt x="444373" y="124752"/>
                </a:lnTo>
                <a:lnTo>
                  <a:pt x="448957" y="120205"/>
                </a:lnTo>
                <a:lnTo>
                  <a:pt x="449084" y="111899"/>
                </a:lnTo>
                <a:close/>
              </a:path>
              <a:path w="606425" h="563879">
                <a:moveTo>
                  <a:pt x="449148" y="185178"/>
                </a:moveTo>
                <a:lnTo>
                  <a:pt x="445350" y="180695"/>
                </a:lnTo>
                <a:lnTo>
                  <a:pt x="438823" y="179832"/>
                </a:lnTo>
                <a:lnTo>
                  <a:pt x="88315" y="179844"/>
                </a:lnTo>
                <a:lnTo>
                  <a:pt x="82689" y="180594"/>
                </a:lnTo>
                <a:lnTo>
                  <a:pt x="78968" y="184213"/>
                </a:lnTo>
                <a:lnTo>
                  <a:pt x="77571" y="192544"/>
                </a:lnTo>
                <a:lnTo>
                  <a:pt x="79514" y="196723"/>
                </a:lnTo>
                <a:lnTo>
                  <a:pt x="85547" y="200583"/>
                </a:lnTo>
                <a:lnTo>
                  <a:pt x="91528" y="200571"/>
                </a:lnTo>
                <a:lnTo>
                  <a:pt x="439153" y="200596"/>
                </a:lnTo>
                <a:lnTo>
                  <a:pt x="445185" y="199720"/>
                </a:lnTo>
                <a:lnTo>
                  <a:pt x="448957" y="195427"/>
                </a:lnTo>
                <a:lnTo>
                  <a:pt x="449148" y="185178"/>
                </a:lnTo>
                <a:close/>
              </a:path>
              <a:path w="606425" h="563879">
                <a:moveTo>
                  <a:pt x="527215" y="192684"/>
                </a:moveTo>
                <a:lnTo>
                  <a:pt x="527037" y="78790"/>
                </a:lnTo>
                <a:lnTo>
                  <a:pt x="502310" y="26543"/>
                </a:lnTo>
                <a:lnTo>
                  <a:pt x="459066" y="2273"/>
                </a:lnTo>
                <a:lnTo>
                  <a:pt x="447497" y="0"/>
                </a:lnTo>
                <a:lnTo>
                  <a:pt x="202501" y="571"/>
                </a:lnTo>
                <a:lnTo>
                  <a:pt x="137922" y="1016"/>
                </a:lnTo>
                <a:lnTo>
                  <a:pt x="89636" y="1638"/>
                </a:lnTo>
                <a:lnTo>
                  <a:pt x="38722" y="12839"/>
                </a:lnTo>
                <a:lnTo>
                  <a:pt x="4584" y="58966"/>
                </a:lnTo>
                <a:lnTo>
                  <a:pt x="0" y="300228"/>
                </a:lnTo>
                <a:lnTo>
                  <a:pt x="838" y="306971"/>
                </a:lnTo>
                <a:lnTo>
                  <a:pt x="33375" y="361556"/>
                </a:lnTo>
                <a:lnTo>
                  <a:pt x="86614" y="380441"/>
                </a:lnTo>
                <a:lnTo>
                  <a:pt x="93433" y="380885"/>
                </a:lnTo>
                <a:lnTo>
                  <a:pt x="93484" y="440728"/>
                </a:lnTo>
                <a:lnTo>
                  <a:pt x="95326" y="443699"/>
                </a:lnTo>
                <a:lnTo>
                  <a:pt x="102946" y="447497"/>
                </a:lnTo>
                <a:lnTo>
                  <a:pt x="106540" y="447192"/>
                </a:lnTo>
                <a:lnTo>
                  <a:pt x="112991" y="442087"/>
                </a:lnTo>
                <a:lnTo>
                  <a:pt x="173685" y="380428"/>
                </a:lnTo>
                <a:lnTo>
                  <a:pt x="219290" y="380390"/>
                </a:lnTo>
                <a:lnTo>
                  <a:pt x="225107" y="380123"/>
                </a:lnTo>
                <a:lnTo>
                  <a:pt x="229603" y="375754"/>
                </a:lnTo>
                <a:lnTo>
                  <a:pt x="229857" y="364718"/>
                </a:lnTo>
                <a:lnTo>
                  <a:pt x="225056" y="360019"/>
                </a:lnTo>
                <a:lnTo>
                  <a:pt x="168313" y="359460"/>
                </a:lnTo>
                <a:lnTo>
                  <a:pt x="163817" y="361340"/>
                </a:lnTo>
                <a:lnTo>
                  <a:pt x="116662" y="408190"/>
                </a:lnTo>
                <a:lnTo>
                  <a:pt x="114185" y="410413"/>
                </a:lnTo>
                <a:lnTo>
                  <a:pt x="114020" y="378523"/>
                </a:lnTo>
                <a:lnTo>
                  <a:pt x="114414" y="368388"/>
                </a:lnTo>
                <a:lnTo>
                  <a:pt x="113245" y="365201"/>
                </a:lnTo>
                <a:lnTo>
                  <a:pt x="108673" y="360616"/>
                </a:lnTo>
                <a:lnTo>
                  <a:pt x="105486" y="359473"/>
                </a:lnTo>
                <a:lnTo>
                  <a:pt x="93929" y="359892"/>
                </a:lnTo>
                <a:lnTo>
                  <a:pt x="86106" y="359562"/>
                </a:lnTo>
                <a:lnTo>
                  <a:pt x="41198" y="340436"/>
                </a:lnTo>
                <a:lnTo>
                  <a:pt x="21374" y="300494"/>
                </a:lnTo>
                <a:lnTo>
                  <a:pt x="20701" y="289369"/>
                </a:lnTo>
                <a:lnTo>
                  <a:pt x="20764" y="88671"/>
                </a:lnTo>
                <a:lnTo>
                  <a:pt x="40055" y="41160"/>
                </a:lnTo>
                <a:lnTo>
                  <a:pt x="80213" y="21361"/>
                </a:lnTo>
                <a:lnTo>
                  <a:pt x="91567" y="20675"/>
                </a:lnTo>
                <a:lnTo>
                  <a:pt x="437832" y="20739"/>
                </a:lnTo>
                <a:lnTo>
                  <a:pt x="479691" y="34544"/>
                </a:lnTo>
                <a:lnTo>
                  <a:pt x="505320" y="76695"/>
                </a:lnTo>
                <a:lnTo>
                  <a:pt x="506476" y="90322"/>
                </a:lnTo>
                <a:lnTo>
                  <a:pt x="506476" y="187591"/>
                </a:lnTo>
                <a:lnTo>
                  <a:pt x="506425" y="190487"/>
                </a:lnTo>
                <a:lnTo>
                  <a:pt x="507339" y="195922"/>
                </a:lnTo>
                <a:lnTo>
                  <a:pt x="509701" y="198691"/>
                </a:lnTo>
                <a:lnTo>
                  <a:pt x="517537" y="201358"/>
                </a:lnTo>
                <a:lnTo>
                  <a:pt x="521068" y="200494"/>
                </a:lnTo>
                <a:lnTo>
                  <a:pt x="526249" y="195427"/>
                </a:lnTo>
                <a:lnTo>
                  <a:pt x="527215" y="192684"/>
                </a:lnTo>
                <a:close/>
              </a:path>
              <a:path w="606425" h="563879">
                <a:moveTo>
                  <a:pt x="568972" y="350227"/>
                </a:moveTo>
                <a:lnTo>
                  <a:pt x="558571" y="350202"/>
                </a:lnTo>
                <a:lnTo>
                  <a:pt x="506222" y="350227"/>
                </a:lnTo>
                <a:lnTo>
                  <a:pt x="568972" y="350227"/>
                </a:lnTo>
                <a:close/>
              </a:path>
              <a:path w="606425" h="563879">
                <a:moveTo>
                  <a:pt x="606031" y="432625"/>
                </a:moveTo>
                <a:lnTo>
                  <a:pt x="604024" y="421322"/>
                </a:lnTo>
                <a:lnTo>
                  <a:pt x="602234" y="417944"/>
                </a:lnTo>
                <a:lnTo>
                  <a:pt x="598043" y="409981"/>
                </a:lnTo>
                <a:lnTo>
                  <a:pt x="597001" y="408495"/>
                </a:lnTo>
                <a:lnTo>
                  <a:pt x="598855" y="405549"/>
                </a:lnTo>
                <a:lnTo>
                  <a:pt x="601065" y="402170"/>
                </a:lnTo>
                <a:lnTo>
                  <a:pt x="601675" y="400964"/>
                </a:lnTo>
                <a:lnTo>
                  <a:pt x="602462" y="398830"/>
                </a:lnTo>
                <a:lnTo>
                  <a:pt x="604799" y="392455"/>
                </a:lnTo>
                <a:lnTo>
                  <a:pt x="605828" y="383692"/>
                </a:lnTo>
                <a:lnTo>
                  <a:pt x="604735" y="375056"/>
                </a:lnTo>
                <a:lnTo>
                  <a:pt x="601548" y="366953"/>
                </a:lnTo>
                <a:lnTo>
                  <a:pt x="596430" y="359968"/>
                </a:lnTo>
                <a:lnTo>
                  <a:pt x="589864" y="354723"/>
                </a:lnTo>
                <a:lnTo>
                  <a:pt x="588606" y="354190"/>
                </a:lnTo>
                <a:lnTo>
                  <a:pt x="588606" y="483844"/>
                </a:lnTo>
                <a:lnTo>
                  <a:pt x="586346" y="490220"/>
                </a:lnTo>
                <a:lnTo>
                  <a:pt x="578967" y="494792"/>
                </a:lnTo>
                <a:lnTo>
                  <a:pt x="575919" y="495706"/>
                </a:lnTo>
                <a:lnTo>
                  <a:pt x="568261" y="496049"/>
                </a:lnTo>
                <a:lnTo>
                  <a:pt x="552577" y="495947"/>
                </a:lnTo>
                <a:lnTo>
                  <a:pt x="547725" y="495960"/>
                </a:lnTo>
                <a:lnTo>
                  <a:pt x="542734" y="498741"/>
                </a:lnTo>
                <a:lnTo>
                  <a:pt x="542201" y="510768"/>
                </a:lnTo>
                <a:lnTo>
                  <a:pt x="545630" y="514629"/>
                </a:lnTo>
                <a:lnTo>
                  <a:pt x="559562" y="516064"/>
                </a:lnTo>
                <a:lnTo>
                  <a:pt x="565289" y="522566"/>
                </a:lnTo>
                <a:lnTo>
                  <a:pt x="564629" y="538391"/>
                </a:lnTo>
                <a:lnTo>
                  <a:pt x="558507" y="544449"/>
                </a:lnTo>
                <a:lnTo>
                  <a:pt x="503821" y="544525"/>
                </a:lnTo>
                <a:lnTo>
                  <a:pt x="455904" y="544398"/>
                </a:lnTo>
                <a:lnTo>
                  <a:pt x="394373" y="527964"/>
                </a:lnTo>
                <a:lnTo>
                  <a:pt x="381482" y="523494"/>
                </a:lnTo>
                <a:lnTo>
                  <a:pt x="379996" y="521246"/>
                </a:lnTo>
                <a:lnTo>
                  <a:pt x="380009" y="370713"/>
                </a:lnTo>
                <a:lnTo>
                  <a:pt x="381571" y="368541"/>
                </a:lnTo>
                <a:lnTo>
                  <a:pt x="385419" y="367487"/>
                </a:lnTo>
                <a:lnTo>
                  <a:pt x="396278" y="363512"/>
                </a:lnTo>
                <a:lnTo>
                  <a:pt x="406730" y="357543"/>
                </a:lnTo>
                <a:lnTo>
                  <a:pt x="416826" y="349529"/>
                </a:lnTo>
                <a:lnTo>
                  <a:pt x="417525" y="348805"/>
                </a:lnTo>
                <a:lnTo>
                  <a:pt x="426656" y="339407"/>
                </a:lnTo>
                <a:lnTo>
                  <a:pt x="451586" y="301155"/>
                </a:lnTo>
                <a:lnTo>
                  <a:pt x="466699" y="255409"/>
                </a:lnTo>
                <a:lnTo>
                  <a:pt x="467474" y="251561"/>
                </a:lnTo>
                <a:lnTo>
                  <a:pt x="467995" y="249339"/>
                </a:lnTo>
                <a:lnTo>
                  <a:pt x="470496" y="247586"/>
                </a:lnTo>
                <a:lnTo>
                  <a:pt x="471284" y="247370"/>
                </a:lnTo>
                <a:lnTo>
                  <a:pt x="473456" y="247370"/>
                </a:lnTo>
                <a:lnTo>
                  <a:pt x="497052" y="273253"/>
                </a:lnTo>
                <a:lnTo>
                  <a:pt x="497052" y="279184"/>
                </a:lnTo>
                <a:lnTo>
                  <a:pt x="492099" y="328041"/>
                </a:lnTo>
                <a:lnTo>
                  <a:pt x="484085" y="350558"/>
                </a:lnTo>
                <a:lnTo>
                  <a:pt x="480860" y="350291"/>
                </a:lnTo>
                <a:lnTo>
                  <a:pt x="475996" y="350113"/>
                </a:lnTo>
                <a:lnTo>
                  <a:pt x="458990" y="350240"/>
                </a:lnTo>
                <a:lnTo>
                  <a:pt x="456285" y="351320"/>
                </a:lnTo>
                <a:lnTo>
                  <a:pt x="452932" y="354990"/>
                </a:lnTo>
                <a:lnTo>
                  <a:pt x="452120" y="357301"/>
                </a:lnTo>
                <a:lnTo>
                  <a:pt x="452183" y="365683"/>
                </a:lnTo>
                <a:lnTo>
                  <a:pt x="456158" y="369506"/>
                </a:lnTo>
                <a:lnTo>
                  <a:pt x="574014" y="369557"/>
                </a:lnTo>
                <a:lnTo>
                  <a:pt x="576376" y="369849"/>
                </a:lnTo>
                <a:lnTo>
                  <a:pt x="583603" y="372110"/>
                </a:lnTo>
                <a:lnTo>
                  <a:pt x="587641" y="378193"/>
                </a:lnTo>
                <a:lnTo>
                  <a:pt x="587476" y="390347"/>
                </a:lnTo>
                <a:lnTo>
                  <a:pt x="583692" y="396024"/>
                </a:lnTo>
                <a:lnTo>
                  <a:pt x="578015" y="397979"/>
                </a:lnTo>
                <a:lnTo>
                  <a:pt x="576948" y="398183"/>
                </a:lnTo>
                <a:lnTo>
                  <a:pt x="562495" y="398830"/>
                </a:lnTo>
                <a:lnTo>
                  <a:pt x="553923" y="398729"/>
                </a:lnTo>
                <a:lnTo>
                  <a:pt x="546303" y="398792"/>
                </a:lnTo>
                <a:lnTo>
                  <a:pt x="542315" y="402755"/>
                </a:lnTo>
                <a:lnTo>
                  <a:pt x="542340" y="414045"/>
                </a:lnTo>
                <a:lnTo>
                  <a:pt x="546379" y="417995"/>
                </a:lnTo>
                <a:lnTo>
                  <a:pt x="554824" y="418045"/>
                </a:lnTo>
                <a:lnTo>
                  <a:pt x="560197" y="418020"/>
                </a:lnTo>
                <a:lnTo>
                  <a:pt x="562521" y="417944"/>
                </a:lnTo>
                <a:lnTo>
                  <a:pt x="566420" y="418160"/>
                </a:lnTo>
                <a:lnTo>
                  <a:pt x="574573" y="418528"/>
                </a:lnTo>
                <a:lnTo>
                  <a:pt x="576135" y="418541"/>
                </a:lnTo>
                <a:lnTo>
                  <a:pt x="577049" y="418668"/>
                </a:lnTo>
                <a:lnTo>
                  <a:pt x="583031" y="420357"/>
                </a:lnTo>
                <a:lnTo>
                  <a:pt x="586905" y="425272"/>
                </a:lnTo>
                <a:lnTo>
                  <a:pt x="587933" y="437286"/>
                </a:lnTo>
                <a:lnTo>
                  <a:pt x="585571" y="442277"/>
                </a:lnTo>
                <a:lnTo>
                  <a:pt x="580948" y="445033"/>
                </a:lnTo>
                <a:lnTo>
                  <a:pt x="578142" y="446735"/>
                </a:lnTo>
                <a:lnTo>
                  <a:pt x="574814" y="447179"/>
                </a:lnTo>
                <a:lnTo>
                  <a:pt x="568071" y="447446"/>
                </a:lnTo>
                <a:lnTo>
                  <a:pt x="554507" y="447370"/>
                </a:lnTo>
                <a:lnTo>
                  <a:pt x="552157" y="447370"/>
                </a:lnTo>
                <a:lnTo>
                  <a:pt x="546430" y="447421"/>
                </a:lnTo>
                <a:lnTo>
                  <a:pt x="542442" y="451396"/>
                </a:lnTo>
                <a:lnTo>
                  <a:pt x="542442" y="455396"/>
                </a:lnTo>
                <a:lnTo>
                  <a:pt x="542569" y="462775"/>
                </a:lnTo>
                <a:lnTo>
                  <a:pt x="546493" y="466610"/>
                </a:lnTo>
                <a:lnTo>
                  <a:pt x="552272" y="466648"/>
                </a:lnTo>
                <a:lnTo>
                  <a:pt x="570776" y="466636"/>
                </a:lnTo>
                <a:lnTo>
                  <a:pt x="580161" y="466826"/>
                </a:lnTo>
                <a:lnTo>
                  <a:pt x="585216" y="470954"/>
                </a:lnTo>
                <a:lnTo>
                  <a:pt x="588606" y="483844"/>
                </a:lnTo>
                <a:lnTo>
                  <a:pt x="588606" y="354190"/>
                </a:lnTo>
                <a:lnTo>
                  <a:pt x="582142" y="351421"/>
                </a:lnTo>
                <a:lnTo>
                  <a:pt x="575881" y="350558"/>
                </a:lnTo>
                <a:lnTo>
                  <a:pt x="573595" y="350240"/>
                </a:lnTo>
                <a:lnTo>
                  <a:pt x="506222" y="350227"/>
                </a:lnTo>
                <a:lnTo>
                  <a:pt x="506806" y="346163"/>
                </a:lnTo>
                <a:lnTo>
                  <a:pt x="506857" y="345694"/>
                </a:lnTo>
                <a:lnTo>
                  <a:pt x="515378" y="291757"/>
                </a:lnTo>
                <a:lnTo>
                  <a:pt x="515505" y="279184"/>
                </a:lnTo>
                <a:lnTo>
                  <a:pt x="515493" y="273253"/>
                </a:lnTo>
                <a:lnTo>
                  <a:pt x="513803" y="260781"/>
                </a:lnTo>
                <a:lnTo>
                  <a:pt x="509257" y="249656"/>
                </a:lnTo>
                <a:lnTo>
                  <a:pt x="507441" y="247370"/>
                </a:lnTo>
                <a:lnTo>
                  <a:pt x="501865" y="240322"/>
                </a:lnTo>
                <a:lnTo>
                  <a:pt x="491591" y="232689"/>
                </a:lnTo>
                <a:lnTo>
                  <a:pt x="484898" y="229793"/>
                </a:lnTo>
                <a:lnTo>
                  <a:pt x="477977" y="228371"/>
                </a:lnTo>
                <a:lnTo>
                  <a:pt x="470814" y="227926"/>
                </a:lnTo>
                <a:lnTo>
                  <a:pt x="463435" y="227977"/>
                </a:lnTo>
                <a:lnTo>
                  <a:pt x="462508" y="227977"/>
                </a:lnTo>
                <a:lnTo>
                  <a:pt x="448335" y="252476"/>
                </a:lnTo>
                <a:lnTo>
                  <a:pt x="442823" y="273253"/>
                </a:lnTo>
                <a:lnTo>
                  <a:pt x="425069" y="310311"/>
                </a:lnTo>
                <a:lnTo>
                  <a:pt x="399034" y="339445"/>
                </a:lnTo>
                <a:lnTo>
                  <a:pt x="381000" y="348805"/>
                </a:lnTo>
                <a:lnTo>
                  <a:pt x="378650" y="348691"/>
                </a:lnTo>
                <a:lnTo>
                  <a:pt x="376897" y="345211"/>
                </a:lnTo>
                <a:lnTo>
                  <a:pt x="376504" y="344424"/>
                </a:lnTo>
                <a:lnTo>
                  <a:pt x="371386" y="336486"/>
                </a:lnTo>
                <a:lnTo>
                  <a:pt x="365074" y="330758"/>
                </a:lnTo>
                <a:lnTo>
                  <a:pt x="361810" y="329247"/>
                </a:lnTo>
                <a:lnTo>
                  <a:pt x="361810" y="532892"/>
                </a:lnTo>
                <a:lnTo>
                  <a:pt x="360527" y="537298"/>
                </a:lnTo>
                <a:lnTo>
                  <a:pt x="355066" y="543153"/>
                </a:lnTo>
                <a:lnTo>
                  <a:pt x="351066" y="544487"/>
                </a:lnTo>
                <a:lnTo>
                  <a:pt x="292735" y="544449"/>
                </a:lnTo>
                <a:lnTo>
                  <a:pt x="291757" y="544182"/>
                </a:lnTo>
                <a:lnTo>
                  <a:pt x="290055" y="543763"/>
                </a:lnTo>
                <a:lnTo>
                  <a:pt x="290055" y="345262"/>
                </a:lnTo>
                <a:lnTo>
                  <a:pt x="324993" y="345249"/>
                </a:lnTo>
                <a:lnTo>
                  <a:pt x="355650" y="345414"/>
                </a:lnTo>
                <a:lnTo>
                  <a:pt x="361111" y="351231"/>
                </a:lnTo>
                <a:lnTo>
                  <a:pt x="361784" y="359968"/>
                </a:lnTo>
                <a:lnTo>
                  <a:pt x="361810" y="532892"/>
                </a:lnTo>
                <a:lnTo>
                  <a:pt x="361810" y="329247"/>
                </a:lnTo>
                <a:lnTo>
                  <a:pt x="357593" y="327279"/>
                </a:lnTo>
                <a:lnTo>
                  <a:pt x="348957" y="326034"/>
                </a:lnTo>
                <a:lnTo>
                  <a:pt x="322275" y="325856"/>
                </a:lnTo>
                <a:lnTo>
                  <a:pt x="275196" y="325970"/>
                </a:lnTo>
                <a:lnTo>
                  <a:pt x="271513" y="329907"/>
                </a:lnTo>
                <a:lnTo>
                  <a:pt x="271500" y="559904"/>
                </a:lnTo>
                <a:lnTo>
                  <a:pt x="275209" y="563765"/>
                </a:lnTo>
                <a:lnTo>
                  <a:pt x="321373" y="563829"/>
                </a:lnTo>
                <a:lnTo>
                  <a:pt x="348488" y="563753"/>
                </a:lnTo>
                <a:lnTo>
                  <a:pt x="376923" y="544906"/>
                </a:lnTo>
                <a:lnTo>
                  <a:pt x="377317" y="544499"/>
                </a:lnTo>
                <a:lnTo>
                  <a:pt x="378904" y="542899"/>
                </a:lnTo>
                <a:lnTo>
                  <a:pt x="386778" y="545884"/>
                </a:lnTo>
                <a:lnTo>
                  <a:pt x="402932" y="551586"/>
                </a:lnTo>
                <a:lnTo>
                  <a:pt x="448983" y="563511"/>
                </a:lnTo>
                <a:lnTo>
                  <a:pt x="503199" y="563854"/>
                </a:lnTo>
                <a:lnTo>
                  <a:pt x="553161" y="563664"/>
                </a:lnTo>
                <a:lnTo>
                  <a:pt x="583971" y="532892"/>
                </a:lnTo>
                <a:lnTo>
                  <a:pt x="583819" y="525449"/>
                </a:lnTo>
                <a:lnTo>
                  <a:pt x="581279" y="517563"/>
                </a:lnTo>
                <a:lnTo>
                  <a:pt x="580491" y="515061"/>
                </a:lnTo>
                <a:lnTo>
                  <a:pt x="602449" y="496049"/>
                </a:lnTo>
                <a:lnTo>
                  <a:pt x="604634" y="490766"/>
                </a:lnTo>
                <a:lnTo>
                  <a:pt x="605891" y="482473"/>
                </a:lnTo>
                <a:lnTo>
                  <a:pt x="605205" y="474154"/>
                </a:lnTo>
                <a:lnTo>
                  <a:pt x="602767" y="466598"/>
                </a:lnTo>
                <a:lnTo>
                  <a:pt x="602615" y="466102"/>
                </a:lnTo>
                <a:lnTo>
                  <a:pt x="598182" y="458584"/>
                </a:lnTo>
                <a:lnTo>
                  <a:pt x="597001" y="457022"/>
                </a:lnTo>
                <a:lnTo>
                  <a:pt x="598119" y="455396"/>
                </a:lnTo>
                <a:lnTo>
                  <a:pt x="602246" y="447446"/>
                </a:lnTo>
                <a:lnTo>
                  <a:pt x="604062" y="443953"/>
                </a:lnTo>
                <a:lnTo>
                  <a:pt x="606031" y="432625"/>
                </a:lnTo>
                <a:close/>
              </a:path>
            </a:pathLst>
          </a:custGeom>
          <a:solidFill>
            <a:srgbClr val="231F20"/>
          </a:solidFill>
        </p:spPr>
        <p:txBody>
          <a:bodyPr wrap="square" lIns="0" tIns="0" rIns="0" bIns="0" rtlCol="0"/>
          <a:lstStyle/>
          <a:p>
            <a:endParaRPr lang="en-GB" dirty="0"/>
          </a:p>
        </p:txBody>
      </p:sp>
      <p:sp>
        <p:nvSpPr>
          <p:cNvPr id="74" name="object 28">
            <a:extLst>
              <a:ext uri="{FF2B5EF4-FFF2-40B4-BE49-F238E27FC236}">
                <a16:creationId xmlns:a16="http://schemas.microsoft.com/office/drawing/2014/main" id="{08D2EA33-6D61-4EC0-9A74-F70A2920D83E}"/>
              </a:ext>
            </a:extLst>
          </p:cNvPr>
          <p:cNvSpPr/>
          <p:nvPr/>
        </p:nvSpPr>
        <p:spPr>
          <a:xfrm>
            <a:off x="8158647" y="5792386"/>
            <a:ext cx="606425" cy="563880"/>
          </a:xfrm>
          <a:custGeom>
            <a:avLst/>
            <a:gdLst/>
            <a:ahLst/>
            <a:cxnLst/>
            <a:rect l="l" t="t" r="r" b="b"/>
            <a:pathLst>
              <a:path w="606425" h="563879">
                <a:moveTo>
                  <a:pt x="334975" y="503148"/>
                </a:moveTo>
                <a:lnTo>
                  <a:pt x="334073" y="500672"/>
                </a:lnTo>
                <a:lnTo>
                  <a:pt x="332397" y="498843"/>
                </a:lnTo>
                <a:lnTo>
                  <a:pt x="330720" y="496989"/>
                </a:lnTo>
                <a:lnTo>
                  <a:pt x="328383" y="495947"/>
                </a:lnTo>
                <a:lnTo>
                  <a:pt x="320751" y="495935"/>
                </a:lnTo>
                <a:lnTo>
                  <a:pt x="316725" y="500075"/>
                </a:lnTo>
                <a:lnTo>
                  <a:pt x="316598" y="508000"/>
                </a:lnTo>
                <a:lnTo>
                  <a:pt x="317500" y="510476"/>
                </a:lnTo>
                <a:lnTo>
                  <a:pt x="320878" y="514159"/>
                </a:lnTo>
                <a:lnTo>
                  <a:pt x="323202" y="515200"/>
                </a:lnTo>
                <a:lnTo>
                  <a:pt x="330822" y="515213"/>
                </a:lnTo>
                <a:lnTo>
                  <a:pt x="334848" y="511073"/>
                </a:lnTo>
                <a:lnTo>
                  <a:pt x="334975" y="503148"/>
                </a:lnTo>
                <a:close/>
              </a:path>
              <a:path w="606425" h="563879">
                <a:moveTo>
                  <a:pt x="363740" y="261277"/>
                </a:moveTo>
                <a:lnTo>
                  <a:pt x="359549" y="256400"/>
                </a:lnTo>
                <a:lnTo>
                  <a:pt x="353364" y="255574"/>
                </a:lnTo>
                <a:lnTo>
                  <a:pt x="349491" y="255612"/>
                </a:lnTo>
                <a:lnTo>
                  <a:pt x="87477" y="255701"/>
                </a:lnTo>
                <a:lnTo>
                  <a:pt x="83350" y="256159"/>
                </a:lnTo>
                <a:lnTo>
                  <a:pt x="80454" y="258356"/>
                </a:lnTo>
                <a:lnTo>
                  <a:pt x="77393" y="265785"/>
                </a:lnTo>
                <a:lnTo>
                  <a:pt x="77927" y="269214"/>
                </a:lnTo>
                <a:lnTo>
                  <a:pt x="82626" y="275209"/>
                </a:lnTo>
                <a:lnTo>
                  <a:pt x="85623" y="276288"/>
                </a:lnTo>
                <a:lnTo>
                  <a:pt x="353656" y="276313"/>
                </a:lnTo>
                <a:lnTo>
                  <a:pt x="359397" y="275501"/>
                </a:lnTo>
                <a:lnTo>
                  <a:pt x="363397" y="271018"/>
                </a:lnTo>
                <a:lnTo>
                  <a:pt x="363740" y="261277"/>
                </a:lnTo>
                <a:close/>
              </a:path>
              <a:path w="606425" h="563879">
                <a:moveTo>
                  <a:pt x="386067" y="119583"/>
                </a:moveTo>
                <a:lnTo>
                  <a:pt x="385699" y="109016"/>
                </a:lnTo>
                <a:lnTo>
                  <a:pt x="381304" y="104584"/>
                </a:lnTo>
                <a:lnTo>
                  <a:pt x="375881" y="104190"/>
                </a:lnTo>
                <a:lnTo>
                  <a:pt x="87515" y="104228"/>
                </a:lnTo>
                <a:lnTo>
                  <a:pt x="82219" y="104762"/>
                </a:lnTo>
                <a:lnTo>
                  <a:pt x="78282" y="108953"/>
                </a:lnTo>
                <a:lnTo>
                  <a:pt x="78016" y="119659"/>
                </a:lnTo>
                <a:lnTo>
                  <a:pt x="82016" y="124193"/>
                </a:lnTo>
                <a:lnTo>
                  <a:pt x="93218" y="124828"/>
                </a:lnTo>
                <a:lnTo>
                  <a:pt x="375831" y="124790"/>
                </a:lnTo>
                <a:lnTo>
                  <a:pt x="381469" y="124409"/>
                </a:lnTo>
                <a:lnTo>
                  <a:pt x="386067" y="119583"/>
                </a:lnTo>
                <a:close/>
              </a:path>
              <a:path w="606425" h="563879">
                <a:moveTo>
                  <a:pt x="449084" y="111899"/>
                </a:moveTo>
                <a:lnTo>
                  <a:pt x="448017" y="109270"/>
                </a:lnTo>
                <a:lnTo>
                  <a:pt x="444042" y="105270"/>
                </a:lnTo>
                <a:lnTo>
                  <a:pt x="441452" y="104178"/>
                </a:lnTo>
                <a:lnTo>
                  <a:pt x="433095" y="104228"/>
                </a:lnTo>
                <a:lnTo>
                  <a:pt x="428510" y="108775"/>
                </a:lnTo>
                <a:lnTo>
                  <a:pt x="428421" y="114325"/>
                </a:lnTo>
                <a:lnTo>
                  <a:pt x="428383" y="117081"/>
                </a:lnTo>
                <a:lnTo>
                  <a:pt x="429450" y="119722"/>
                </a:lnTo>
                <a:lnTo>
                  <a:pt x="433451" y="123736"/>
                </a:lnTo>
                <a:lnTo>
                  <a:pt x="436029" y="124828"/>
                </a:lnTo>
                <a:lnTo>
                  <a:pt x="444373" y="124752"/>
                </a:lnTo>
                <a:lnTo>
                  <a:pt x="448957" y="120205"/>
                </a:lnTo>
                <a:lnTo>
                  <a:pt x="449084" y="111899"/>
                </a:lnTo>
                <a:close/>
              </a:path>
              <a:path w="606425" h="563879">
                <a:moveTo>
                  <a:pt x="449148" y="185178"/>
                </a:moveTo>
                <a:lnTo>
                  <a:pt x="445350" y="180695"/>
                </a:lnTo>
                <a:lnTo>
                  <a:pt x="438823" y="179832"/>
                </a:lnTo>
                <a:lnTo>
                  <a:pt x="88315" y="179844"/>
                </a:lnTo>
                <a:lnTo>
                  <a:pt x="82689" y="180594"/>
                </a:lnTo>
                <a:lnTo>
                  <a:pt x="78968" y="184213"/>
                </a:lnTo>
                <a:lnTo>
                  <a:pt x="77571" y="192544"/>
                </a:lnTo>
                <a:lnTo>
                  <a:pt x="79514" y="196723"/>
                </a:lnTo>
                <a:lnTo>
                  <a:pt x="85547" y="200583"/>
                </a:lnTo>
                <a:lnTo>
                  <a:pt x="91528" y="200571"/>
                </a:lnTo>
                <a:lnTo>
                  <a:pt x="439153" y="200596"/>
                </a:lnTo>
                <a:lnTo>
                  <a:pt x="445185" y="199720"/>
                </a:lnTo>
                <a:lnTo>
                  <a:pt x="448957" y="195427"/>
                </a:lnTo>
                <a:lnTo>
                  <a:pt x="449148" y="185178"/>
                </a:lnTo>
                <a:close/>
              </a:path>
              <a:path w="606425" h="563879">
                <a:moveTo>
                  <a:pt x="527215" y="192684"/>
                </a:moveTo>
                <a:lnTo>
                  <a:pt x="527037" y="78790"/>
                </a:lnTo>
                <a:lnTo>
                  <a:pt x="502310" y="26543"/>
                </a:lnTo>
                <a:lnTo>
                  <a:pt x="459066" y="2273"/>
                </a:lnTo>
                <a:lnTo>
                  <a:pt x="447497" y="0"/>
                </a:lnTo>
                <a:lnTo>
                  <a:pt x="202501" y="571"/>
                </a:lnTo>
                <a:lnTo>
                  <a:pt x="137922" y="1016"/>
                </a:lnTo>
                <a:lnTo>
                  <a:pt x="89636" y="1638"/>
                </a:lnTo>
                <a:lnTo>
                  <a:pt x="38722" y="12839"/>
                </a:lnTo>
                <a:lnTo>
                  <a:pt x="4584" y="58966"/>
                </a:lnTo>
                <a:lnTo>
                  <a:pt x="0" y="300228"/>
                </a:lnTo>
                <a:lnTo>
                  <a:pt x="838" y="306971"/>
                </a:lnTo>
                <a:lnTo>
                  <a:pt x="33375" y="361556"/>
                </a:lnTo>
                <a:lnTo>
                  <a:pt x="86614" y="380441"/>
                </a:lnTo>
                <a:lnTo>
                  <a:pt x="93433" y="380885"/>
                </a:lnTo>
                <a:lnTo>
                  <a:pt x="93484" y="440728"/>
                </a:lnTo>
                <a:lnTo>
                  <a:pt x="95326" y="443699"/>
                </a:lnTo>
                <a:lnTo>
                  <a:pt x="102946" y="447497"/>
                </a:lnTo>
                <a:lnTo>
                  <a:pt x="106540" y="447192"/>
                </a:lnTo>
                <a:lnTo>
                  <a:pt x="112991" y="442087"/>
                </a:lnTo>
                <a:lnTo>
                  <a:pt x="173685" y="380428"/>
                </a:lnTo>
                <a:lnTo>
                  <a:pt x="219290" y="380390"/>
                </a:lnTo>
                <a:lnTo>
                  <a:pt x="225107" y="380123"/>
                </a:lnTo>
                <a:lnTo>
                  <a:pt x="229603" y="375754"/>
                </a:lnTo>
                <a:lnTo>
                  <a:pt x="229857" y="364718"/>
                </a:lnTo>
                <a:lnTo>
                  <a:pt x="225056" y="360019"/>
                </a:lnTo>
                <a:lnTo>
                  <a:pt x="168313" y="359460"/>
                </a:lnTo>
                <a:lnTo>
                  <a:pt x="163817" y="361340"/>
                </a:lnTo>
                <a:lnTo>
                  <a:pt x="116662" y="408190"/>
                </a:lnTo>
                <a:lnTo>
                  <a:pt x="114185" y="410413"/>
                </a:lnTo>
                <a:lnTo>
                  <a:pt x="114020" y="378523"/>
                </a:lnTo>
                <a:lnTo>
                  <a:pt x="114414" y="368388"/>
                </a:lnTo>
                <a:lnTo>
                  <a:pt x="113245" y="365201"/>
                </a:lnTo>
                <a:lnTo>
                  <a:pt x="108673" y="360616"/>
                </a:lnTo>
                <a:lnTo>
                  <a:pt x="105486" y="359473"/>
                </a:lnTo>
                <a:lnTo>
                  <a:pt x="93929" y="359892"/>
                </a:lnTo>
                <a:lnTo>
                  <a:pt x="86106" y="359562"/>
                </a:lnTo>
                <a:lnTo>
                  <a:pt x="41198" y="340436"/>
                </a:lnTo>
                <a:lnTo>
                  <a:pt x="21374" y="300494"/>
                </a:lnTo>
                <a:lnTo>
                  <a:pt x="20701" y="289369"/>
                </a:lnTo>
                <a:lnTo>
                  <a:pt x="20764" y="88671"/>
                </a:lnTo>
                <a:lnTo>
                  <a:pt x="40055" y="41160"/>
                </a:lnTo>
                <a:lnTo>
                  <a:pt x="80213" y="21361"/>
                </a:lnTo>
                <a:lnTo>
                  <a:pt x="91567" y="20675"/>
                </a:lnTo>
                <a:lnTo>
                  <a:pt x="437832" y="20739"/>
                </a:lnTo>
                <a:lnTo>
                  <a:pt x="479691" y="34544"/>
                </a:lnTo>
                <a:lnTo>
                  <a:pt x="505320" y="76695"/>
                </a:lnTo>
                <a:lnTo>
                  <a:pt x="506476" y="90322"/>
                </a:lnTo>
                <a:lnTo>
                  <a:pt x="506476" y="187591"/>
                </a:lnTo>
                <a:lnTo>
                  <a:pt x="506425" y="190487"/>
                </a:lnTo>
                <a:lnTo>
                  <a:pt x="507339" y="195922"/>
                </a:lnTo>
                <a:lnTo>
                  <a:pt x="509701" y="198691"/>
                </a:lnTo>
                <a:lnTo>
                  <a:pt x="517537" y="201358"/>
                </a:lnTo>
                <a:lnTo>
                  <a:pt x="521068" y="200494"/>
                </a:lnTo>
                <a:lnTo>
                  <a:pt x="526249" y="195427"/>
                </a:lnTo>
                <a:lnTo>
                  <a:pt x="527215" y="192684"/>
                </a:lnTo>
                <a:close/>
              </a:path>
              <a:path w="606425" h="563879">
                <a:moveTo>
                  <a:pt x="568972" y="350227"/>
                </a:moveTo>
                <a:lnTo>
                  <a:pt x="558571" y="350202"/>
                </a:lnTo>
                <a:lnTo>
                  <a:pt x="506222" y="350227"/>
                </a:lnTo>
                <a:lnTo>
                  <a:pt x="568972" y="350227"/>
                </a:lnTo>
                <a:close/>
              </a:path>
              <a:path w="606425" h="563879">
                <a:moveTo>
                  <a:pt x="606031" y="432625"/>
                </a:moveTo>
                <a:lnTo>
                  <a:pt x="604024" y="421322"/>
                </a:lnTo>
                <a:lnTo>
                  <a:pt x="602234" y="417944"/>
                </a:lnTo>
                <a:lnTo>
                  <a:pt x="598043" y="409981"/>
                </a:lnTo>
                <a:lnTo>
                  <a:pt x="597001" y="408495"/>
                </a:lnTo>
                <a:lnTo>
                  <a:pt x="598855" y="405549"/>
                </a:lnTo>
                <a:lnTo>
                  <a:pt x="601065" y="402170"/>
                </a:lnTo>
                <a:lnTo>
                  <a:pt x="601675" y="400964"/>
                </a:lnTo>
                <a:lnTo>
                  <a:pt x="602462" y="398830"/>
                </a:lnTo>
                <a:lnTo>
                  <a:pt x="604799" y="392455"/>
                </a:lnTo>
                <a:lnTo>
                  <a:pt x="605828" y="383692"/>
                </a:lnTo>
                <a:lnTo>
                  <a:pt x="604735" y="375056"/>
                </a:lnTo>
                <a:lnTo>
                  <a:pt x="601548" y="366953"/>
                </a:lnTo>
                <a:lnTo>
                  <a:pt x="596430" y="359968"/>
                </a:lnTo>
                <a:lnTo>
                  <a:pt x="589864" y="354723"/>
                </a:lnTo>
                <a:lnTo>
                  <a:pt x="588606" y="354190"/>
                </a:lnTo>
                <a:lnTo>
                  <a:pt x="588606" y="483844"/>
                </a:lnTo>
                <a:lnTo>
                  <a:pt x="586346" y="490220"/>
                </a:lnTo>
                <a:lnTo>
                  <a:pt x="578967" y="494792"/>
                </a:lnTo>
                <a:lnTo>
                  <a:pt x="575919" y="495706"/>
                </a:lnTo>
                <a:lnTo>
                  <a:pt x="568261" y="496049"/>
                </a:lnTo>
                <a:lnTo>
                  <a:pt x="552577" y="495947"/>
                </a:lnTo>
                <a:lnTo>
                  <a:pt x="547725" y="495960"/>
                </a:lnTo>
                <a:lnTo>
                  <a:pt x="542734" y="498741"/>
                </a:lnTo>
                <a:lnTo>
                  <a:pt x="542201" y="510768"/>
                </a:lnTo>
                <a:lnTo>
                  <a:pt x="545630" y="514629"/>
                </a:lnTo>
                <a:lnTo>
                  <a:pt x="559562" y="516064"/>
                </a:lnTo>
                <a:lnTo>
                  <a:pt x="565289" y="522566"/>
                </a:lnTo>
                <a:lnTo>
                  <a:pt x="564629" y="538391"/>
                </a:lnTo>
                <a:lnTo>
                  <a:pt x="558507" y="544449"/>
                </a:lnTo>
                <a:lnTo>
                  <a:pt x="503821" y="544525"/>
                </a:lnTo>
                <a:lnTo>
                  <a:pt x="455904" y="544398"/>
                </a:lnTo>
                <a:lnTo>
                  <a:pt x="394373" y="527964"/>
                </a:lnTo>
                <a:lnTo>
                  <a:pt x="381482" y="523494"/>
                </a:lnTo>
                <a:lnTo>
                  <a:pt x="379996" y="521246"/>
                </a:lnTo>
                <a:lnTo>
                  <a:pt x="380009" y="370713"/>
                </a:lnTo>
                <a:lnTo>
                  <a:pt x="381571" y="368541"/>
                </a:lnTo>
                <a:lnTo>
                  <a:pt x="385419" y="367487"/>
                </a:lnTo>
                <a:lnTo>
                  <a:pt x="396278" y="363512"/>
                </a:lnTo>
                <a:lnTo>
                  <a:pt x="406730" y="357543"/>
                </a:lnTo>
                <a:lnTo>
                  <a:pt x="416826" y="349529"/>
                </a:lnTo>
                <a:lnTo>
                  <a:pt x="417525" y="348805"/>
                </a:lnTo>
                <a:lnTo>
                  <a:pt x="426656" y="339407"/>
                </a:lnTo>
                <a:lnTo>
                  <a:pt x="451586" y="301155"/>
                </a:lnTo>
                <a:lnTo>
                  <a:pt x="466699" y="255409"/>
                </a:lnTo>
                <a:lnTo>
                  <a:pt x="467474" y="251561"/>
                </a:lnTo>
                <a:lnTo>
                  <a:pt x="467995" y="249339"/>
                </a:lnTo>
                <a:lnTo>
                  <a:pt x="470496" y="247586"/>
                </a:lnTo>
                <a:lnTo>
                  <a:pt x="471284" y="247370"/>
                </a:lnTo>
                <a:lnTo>
                  <a:pt x="473456" y="247370"/>
                </a:lnTo>
                <a:lnTo>
                  <a:pt x="497052" y="273253"/>
                </a:lnTo>
                <a:lnTo>
                  <a:pt x="497052" y="279184"/>
                </a:lnTo>
                <a:lnTo>
                  <a:pt x="492099" y="328041"/>
                </a:lnTo>
                <a:lnTo>
                  <a:pt x="484085" y="350558"/>
                </a:lnTo>
                <a:lnTo>
                  <a:pt x="480860" y="350291"/>
                </a:lnTo>
                <a:lnTo>
                  <a:pt x="475996" y="350113"/>
                </a:lnTo>
                <a:lnTo>
                  <a:pt x="458990" y="350240"/>
                </a:lnTo>
                <a:lnTo>
                  <a:pt x="456285" y="351320"/>
                </a:lnTo>
                <a:lnTo>
                  <a:pt x="452932" y="354990"/>
                </a:lnTo>
                <a:lnTo>
                  <a:pt x="452120" y="357301"/>
                </a:lnTo>
                <a:lnTo>
                  <a:pt x="452183" y="365683"/>
                </a:lnTo>
                <a:lnTo>
                  <a:pt x="456158" y="369506"/>
                </a:lnTo>
                <a:lnTo>
                  <a:pt x="574014" y="369557"/>
                </a:lnTo>
                <a:lnTo>
                  <a:pt x="576376" y="369849"/>
                </a:lnTo>
                <a:lnTo>
                  <a:pt x="583603" y="372110"/>
                </a:lnTo>
                <a:lnTo>
                  <a:pt x="587641" y="378193"/>
                </a:lnTo>
                <a:lnTo>
                  <a:pt x="587476" y="390347"/>
                </a:lnTo>
                <a:lnTo>
                  <a:pt x="583692" y="396024"/>
                </a:lnTo>
                <a:lnTo>
                  <a:pt x="578015" y="397979"/>
                </a:lnTo>
                <a:lnTo>
                  <a:pt x="576948" y="398183"/>
                </a:lnTo>
                <a:lnTo>
                  <a:pt x="562495" y="398830"/>
                </a:lnTo>
                <a:lnTo>
                  <a:pt x="553923" y="398729"/>
                </a:lnTo>
                <a:lnTo>
                  <a:pt x="546303" y="398792"/>
                </a:lnTo>
                <a:lnTo>
                  <a:pt x="542315" y="402755"/>
                </a:lnTo>
                <a:lnTo>
                  <a:pt x="542340" y="414045"/>
                </a:lnTo>
                <a:lnTo>
                  <a:pt x="546379" y="417995"/>
                </a:lnTo>
                <a:lnTo>
                  <a:pt x="554824" y="418045"/>
                </a:lnTo>
                <a:lnTo>
                  <a:pt x="560197" y="418020"/>
                </a:lnTo>
                <a:lnTo>
                  <a:pt x="562521" y="417944"/>
                </a:lnTo>
                <a:lnTo>
                  <a:pt x="566420" y="418160"/>
                </a:lnTo>
                <a:lnTo>
                  <a:pt x="574573" y="418528"/>
                </a:lnTo>
                <a:lnTo>
                  <a:pt x="576135" y="418541"/>
                </a:lnTo>
                <a:lnTo>
                  <a:pt x="577049" y="418668"/>
                </a:lnTo>
                <a:lnTo>
                  <a:pt x="583031" y="420357"/>
                </a:lnTo>
                <a:lnTo>
                  <a:pt x="586905" y="425272"/>
                </a:lnTo>
                <a:lnTo>
                  <a:pt x="587933" y="437286"/>
                </a:lnTo>
                <a:lnTo>
                  <a:pt x="585571" y="442277"/>
                </a:lnTo>
                <a:lnTo>
                  <a:pt x="580948" y="445033"/>
                </a:lnTo>
                <a:lnTo>
                  <a:pt x="578142" y="446735"/>
                </a:lnTo>
                <a:lnTo>
                  <a:pt x="574814" y="447179"/>
                </a:lnTo>
                <a:lnTo>
                  <a:pt x="568071" y="447446"/>
                </a:lnTo>
                <a:lnTo>
                  <a:pt x="554507" y="447370"/>
                </a:lnTo>
                <a:lnTo>
                  <a:pt x="552157" y="447370"/>
                </a:lnTo>
                <a:lnTo>
                  <a:pt x="546430" y="447421"/>
                </a:lnTo>
                <a:lnTo>
                  <a:pt x="542442" y="451396"/>
                </a:lnTo>
                <a:lnTo>
                  <a:pt x="542442" y="455396"/>
                </a:lnTo>
                <a:lnTo>
                  <a:pt x="542569" y="462775"/>
                </a:lnTo>
                <a:lnTo>
                  <a:pt x="546493" y="466610"/>
                </a:lnTo>
                <a:lnTo>
                  <a:pt x="552272" y="466648"/>
                </a:lnTo>
                <a:lnTo>
                  <a:pt x="570776" y="466636"/>
                </a:lnTo>
                <a:lnTo>
                  <a:pt x="580161" y="466826"/>
                </a:lnTo>
                <a:lnTo>
                  <a:pt x="585216" y="470954"/>
                </a:lnTo>
                <a:lnTo>
                  <a:pt x="588606" y="483844"/>
                </a:lnTo>
                <a:lnTo>
                  <a:pt x="588606" y="354190"/>
                </a:lnTo>
                <a:lnTo>
                  <a:pt x="582142" y="351421"/>
                </a:lnTo>
                <a:lnTo>
                  <a:pt x="575881" y="350558"/>
                </a:lnTo>
                <a:lnTo>
                  <a:pt x="573595" y="350240"/>
                </a:lnTo>
                <a:lnTo>
                  <a:pt x="506222" y="350227"/>
                </a:lnTo>
                <a:lnTo>
                  <a:pt x="506806" y="346163"/>
                </a:lnTo>
                <a:lnTo>
                  <a:pt x="506857" y="345694"/>
                </a:lnTo>
                <a:lnTo>
                  <a:pt x="515378" y="291757"/>
                </a:lnTo>
                <a:lnTo>
                  <a:pt x="515505" y="279184"/>
                </a:lnTo>
                <a:lnTo>
                  <a:pt x="515493" y="273253"/>
                </a:lnTo>
                <a:lnTo>
                  <a:pt x="513803" y="260781"/>
                </a:lnTo>
                <a:lnTo>
                  <a:pt x="509257" y="249656"/>
                </a:lnTo>
                <a:lnTo>
                  <a:pt x="507441" y="247370"/>
                </a:lnTo>
                <a:lnTo>
                  <a:pt x="501865" y="240322"/>
                </a:lnTo>
                <a:lnTo>
                  <a:pt x="491591" y="232689"/>
                </a:lnTo>
                <a:lnTo>
                  <a:pt x="484898" y="229793"/>
                </a:lnTo>
                <a:lnTo>
                  <a:pt x="477977" y="228371"/>
                </a:lnTo>
                <a:lnTo>
                  <a:pt x="470814" y="227926"/>
                </a:lnTo>
                <a:lnTo>
                  <a:pt x="463435" y="227977"/>
                </a:lnTo>
                <a:lnTo>
                  <a:pt x="462508" y="227977"/>
                </a:lnTo>
                <a:lnTo>
                  <a:pt x="448335" y="252476"/>
                </a:lnTo>
                <a:lnTo>
                  <a:pt x="442823" y="273253"/>
                </a:lnTo>
                <a:lnTo>
                  <a:pt x="425069" y="310311"/>
                </a:lnTo>
                <a:lnTo>
                  <a:pt x="399034" y="339445"/>
                </a:lnTo>
                <a:lnTo>
                  <a:pt x="381000" y="348805"/>
                </a:lnTo>
                <a:lnTo>
                  <a:pt x="378650" y="348691"/>
                </a:lnTo>
                <a:lnTo>
                  <a:pt x="376897" y="345211"/>
                </a:lnTo>
                <a:lnTo>
                  <a:pt x="376504" y="344424"/>
                </a:lnTo>
                <a:lnTo>
                  <a:pt x="371386" y="336486"/>
                </a:lnTo>
                <a:lnTo>
                  <a:pt x="365074" y="330758"/>
                </a:lnTo>
                <a:lnTo>
                  <a:pt x="361810" y="329247"/>
                </a:lnTo>
                <a:lnTo>
                  <a:pt x="361810" y="532892"/>
                </a:lnTo>
                <a:lnTo>
                  <a:pt x="360527" y="537298"/>
                </a:lnTo>
                <a:lnTo>
                  <a:pt x="355066" y="543153"/>
                </a:lnTo>
                <a:lnTo>
                  <a:pt x="351066" y="544487"/>
                </a:lnTo>
                <a:lnTo>
                  <a:pt x="292735" y="544449"/>
                </a:lnTo>
                <a:lnTo>
                  <a:pt x="291757" y="544182"/>
                </a:lnTo>
                <a:lnTo>
                  <a:pt x="290055" y="543763"/>
                </a:lnTo>
                <a:lnTo>
                  <a:pt x="290055" y="345262"/>
                </a:lnTo>
                <a:lnTo>
                  <a:pt x="324993" y="345249"/>
                </a:lnTo>
                <a:lnTo>
                  <a:pt x="355650" y="345414"/>
                </a:lnTo>
                <a:lnTo>
                  <a:pt x="361111" y="351231"/>
                </a:lnTo>
                <a:lnTo>
                  <a:pt x="361784" y="359968"/>
                </a:lnTo>
                <a:lnTo>
                  <a:pt x="361810" y="532892"/>
                </a:lnTo>
                <a:lnTo>
                  <a:pt x="361810" y="329247"/>
                </a:lnTo>
                <a:lnTo>
                  <a:pt x="357593" y="327279"/>
                </a:lnTo>
                <a:lnTo>
                  <a:pt x="348957" y="326034"/>
                </a:lnTo>
                <a:lnTo>
                  <a:pt x="322275" y="325856"/>
                </a:lnTo>
                <a:lnTo>
                  <a:pt x="275196" y="325970"/>
                </a:lnTo>
                <a:lnTo>
                  <a:pt x="271513" y="329907"/>
                </a:lnTo>
                <a:lnTo>
                  <a:pt x="271500" y="559904"/>
                </a:lnTo>
                <a:lnTo>
                  <a:pt x="275209" y="563765"/>
                </a:lnTo>
                <a:lnTo>
                  <a:pt x="321373" y="563829"/>
                </a:lnTo>
                <a:lnTo>
                  <a:pt x="348488" y="563753"/>
                </a:lnTo>
                <a:lnTo>
                  <a:pt x="376923" y="544906"/>
                </a:lnTo>
                <a:lnTo>
                  <a:pt x="377317" y="544499"/>
                </a:lnTo>
                <a:lnTo>
                  <a:pt x="378904" y="542899"/>
                </a:lnTo>
                <a:lnTo>
                  <a:pt x="386778" y="545884"/>
                </a:lnTo>
                <a:lnTo>
                  <a:pt x="402932" y="551586"/>
                </a:lnTo>
                <a:lnTo>
                  <a:pt x="448983" y="563511"/>
                </a:lnTo>
                <a:lnTo>
                  <a:pt x="503199" y="563854"/>
                </a:lnTo>
                <a:lnTo>
                  <a:pt x="553161" y="563664"/>
                </a:lnTo>
                <a:lnTo>
                  <a:pt x="583971" y="532892"/>
                </a:lnTo>
                <a:lnTo>
                  <a:pt x="583819" y="525449"/>
                </a:lnTo>
                <a:lnTo>
                  <a:pt x="581279" y="517563"/>
                </a:lnTo>
                <a:lnTo>
                  <a:pt x="580491" y="515061"/>
                </a:lnTo>
                <a:lnTo>
                  <a:pt x="602449" y="496049"/>
                </a:lnTo>
                <a:lnTo>
                  <a:pt x="604634" y="490766"/>
                </a:lnTo>
                <a:lnTo>
                  <a:pt x="605891" y="482473"/>
                </a:lnTo>
                <a:lnTo>
                  <a:pt x="605205" y="474154"/>
                </a:lnTo>
                <a:lnTo>
                  <a:pt x="602767" y="466598"/>
                </a:lnTo>
                <a:lnTo>
                  <a:pt x="602615" y="466102"/>
                </a:lnTo>
                <a:lnTo>
                  <a:pt x="598182" y="458584"/>
                </a:lnTo>
                <a:lnTo>
                  <a:pt x="597001" y="457022"/>
                </a:lnTo>
                <a:lnTo>
                  <a:pt x="598119" y="455396"/>
                </a:lnTo>
                <a:lnTo>
                  <a:pt x="602246" y="447446"/>
                </a:lnTo>
                <a:lnTo>
                  <a:pt x="604062" y="443953"/>
                </a:lnTo>
                <a:lnTo>
                  <a:pt x="606031" y="432625"/>
                </a:lnTo>
                <a:close/>
              </a:path>
            </a:pathLst>
          </a:custGeom>
          <a:solidFill>
            <a:srgbClr val="231F20"/>
          </a:solidFill>
        </p:spPr>
        <p:txBody>
          <a:bodyPr wrap="square" lIns="0" tIns="0" rIns="0" bIns="0" rtlCol="0"/>
          <a:lstStyle/>
          <a:p>
            <a:endParaRPr lang="en-GB" dirty="0"/>
          </a:p>
        </p:txBody>
      </p:sp>
      <p:grpSp>
        <p:nvGrpSpPr>
          <p:cNvPr id="75" name="object 44">
            <a:extLst>
              <a:ext uri="{FF2B5EF4-FFF2-40B4-BE49-F238E27FC236}">
                <a16:creationId xmlns:a16="http://schemas.microsoft.com/office/drawing/2014/main" id="{2CA6AE18-8BE3-4829-8843-29660F97DEB9}"/>
              </a:ext>
            </a:extLst>
          </p:cNvPr>
          <p:cNvGrpSpPr/>
          <p:nvPr/>
        </p:nvGrpSpPr>
        <p:grpSpPr>
          <a:xfrm>
            <a:off x="10090623" y="5784691"/>
            <a:ext cx="553085" cy="537210"/>
            <a:chOff x="2660180" y="562958"/>
            <a:chExt cx="553085" cy="537210"/>
          </a:xfrm>
        </p:grpSpPr>
        <p:sp>
          <p:nvSpPr>
            <p:cNvPr id="76" name="object 45">
              <a:extLst>
                <a:ext uri="{FF2B5EF4-FFF2-40B4-BE49-F238E27FC236}">
                  <a16:creationId xmlns:a16="http://schemas.microsoft.com/office/drawing/2014/main" id="{4A7C6E68-C1CB-4643-A66D-5F10D85EA5B8}"/>
                </a:ext>
              </a:extLst>
            </p:cNvPr>
            <p:cNvSpPr/>
            <p:nvPr/>
          </p:nvSpPr>
          <p:spPr>
            <a:xfrm>
              <a:off x="2660180" y="562958"/>
              <a:ext cx="553085" cy="537210"/>
            </a:xfrm>
            <a:custGeom>
              <a:avLst/>
              <a:gdLst/>
              <a:ahLst/>
              <a:cxnLst/>
              <a:rect l="l" t="t" r="r" b="b"/>
              <a:pathLst>
                <a:path w="553084" h="537209">
                  <a:moveTo>
                    <a:pt x="391680" y="280250"/>
                  </a:moveTo>
                  <a:lnTo>
                    <a:pt x="390639" y="277939"/>
                  </a:lnTo>
                  <a:lnTo>
                    <a:pt x="370611" y="260438"/>
                  </a:lnTo>
                  <a:lnTo>
                    <a:pt x="370611" y="282384"/>
                  </a:lnTo>
                  <a:lnTo>
                    <a:pt x="344195" y="304215"/>
                  </a:lnTo>
                  <a:lnTo>
                    <a:pt x="343217" y="306285"/>
                  </a:lnTo>
                  <a:lnTo>
                    <a:pt x="343090" y="348856"/>
                  </a:lnTo>
                  <a:lnTo>
                    <a:pt x="303834" y="348856"/>
                  </a:lnTo>
                  <a:lnTo>
                    <a:pt x="301485" y="349961"/>
                  </a:lnTo>
                  <a:lnTo>
                    <a:pt x="278333" y="378079"/>
                  </a:lnTo>
                  <a:lnTo>
                    <a:pt x="254000" y="350494"/>
                  </a:lnTo>
                  <a:lnTo>
                    <a:pt x="251739" y="349478"/>
                  </a:lnTo>
                  <a:lnTo>
                    <a:pt x="210464" y="349478"/>
                  </a:lnTo>
                  <a:lnTo>
                    <a:pt x="210464" y="308610"/>
                  </a:lnTo>
                  <a:lnTo>
                    <a:pt x="209372" y="306285"/>
                  </a:lnTo>
                  <a:lnTo>
                    <a:pt x="182638" y="284099"/>
                  </a:lnTo>
                  <a:lnTo>
                    <a:pt x="208737" y="260972"/>
                  </a:lnTo>
                  <a:lnTo>
                    <a:pt x="209677" y="258889"/>
                  </a:lnTo>
                  <a:lnTo>
                    <a:pt x="209753" y="218160"/>
                  </a:lnTo>
                  <a:lnTo>
                    <a:pt x="247053" y="218147"/>
                  </a:lnTo>
                  <a:lnTo>
                    <a:pt x="249123" y="217322"/>
                  </a:lnTo>
                  <a:lnTo>
                    <a:pt x="275234" y="191770"/>
                  </a:lnTo>
                  <a:lnTo>
                    <a:pt x="297827" y="216535"/>
                  </a:lnTo>
                  <a:lnTo>
                    <a:pt x="300050" y="217512"/>
                  </a:lnTo>
                  <a:lnTo>
                    <a:pt x="342696" y="217512"/>
                  </a:lnTo>
                  <a:lnTo>
                    <a:pt x="342696" y="256616"/>
                  </a:lnTo>
                  <a:lnTo>
                    <a:pt x="343725" y="258889"/>
                  </a:lnTo>
                  <a:lnTo>
                    <a:pt x="370611" y="282384"/>
                  </a:lnTo>
                  <a:lnTo>
                    <a:pt x="370611" y="260438"/>
                  </a:lnTo>
                  <a:lnTo>
                    <a:pt x="359232" y="250482"/>
                  </a:lnTo>
                  <a:lnTo>
                    <a:pt x="359232" y="204685"/>
                  </a:lnTo>
                  <a:lnTo>
                    <a:pt x="355523" y="200977"/>
                  </a:lnTo>
                  <a:lnTo>
                    <a:pt x="306019" y="200977"/>
                  </a:lnTo>
                  <a:lnTo>
                    <a:pt x="297611" y="191770"/>
                  </a:lnTo>
                  <a:lnTo>
                    <a:pt x="280162" y="172643"/>
                  </a:lnTo>
                  <a:lnTo>
                    <a:pt x="278041" y="171678"/>
                  </a:lnTo>
                  <a:lnTo>
                    <a:pt x="273596" y="171551"/>
                  </a:lnTo>
                  <a:lnTo>
                    <a:pt x="271386" y="172402"/>
                  </a:lnTo>
                  <a:lnTo>
                    <a:pt x="241515" y="201637"/>
                  </a:lnTo>
                  <a:lnTo>
                    <a:pt x="196913" y="201637"/>
                  </a:lnTo>
                  <a:lnTo>
                    <a:pt x="193217" y="205333"/>
                  </a:lnTo>
                  <a:lnTo>
                    <a:pt x="193217" y="252641"/>
                  </a:lnTo>
                  <a:lnTo>
                    <a:pt x="162648" y="279717"/>
                  </a:lnTo>
                  <a:lnTo>
                    <a:pt x="161632" y="282028"/>
                  </a:lnTo>
                  <a:lnTo>
                    <a:pt x="161721" y="286842"/>
                  </a:lnTo>
                  <a:lnTo>
                    <a:pt x="162801" y="289128"/>
                  </a:lnTo>
                  <a:lnTo>
                    <a:pt x="193929" y="314960"/>
                  </a:lnTo>
                  <a:lnTo>
                    <a:pt x="193929" y="362305"/>
                  </a:lnTo>
                  <a:lnTo>
                    <a:pt x="197637" y="366014"/>
                  </a:lnTo>
                  <a:lnTo>
                    <a:pt x="245643" y="366014"/>
                  </a:lnTo>
                  <a:lnTo>
                    <a:pt x="273913" y="398068"/>
                  </a:lnTo>
                  <a:lnTo>
                    <a:pt x="276174" y="399084"/>
                  </a:lnTo>
                  <a:lnTo>
                    <a:pt x="278688" y="399084"/>
                  </a:lnTo>
                  <a:lnTo>
                    <a:pt x="281101" y="399046"/>
                  </a:lnTo>
                  <a:lnTo>
                    <a:pt x="283387" y="397941"/>
                  </a:lnTo>
                  <a:lnTo>
                    <a:pt x="299732" y="378079"/>
                  </a:lnTo>
                  <a:lnTo>
                    <a:pt x="310197" y="365379"/>
                  </a:lnTo>
                  <a:lnTo>
                    <a:pt x="355917" y="365379"/>
                  </a:lnTo>
                  <a:lnTo>
                    <a:pt x="359613" y="361683"/>
                  </a:lnTo>
                  <a:lnTo>
                    <a:pt x="359613" y="312902"/>
                  </a:lnTo>
                  <a:lnTo>
                    <a:pt x="390512" y="287388"/>
                  </a:lnTo>
                  <a:lnTo>
                    <a:pt x="391604" y="285102"/>
                  </a:lnTo>
                  <a:lnTo>
                    <a:pt x="391680" y="280250"/>
                  </a:lnTo>
                  <a:close/>
                </a:path>
                <a:path w="553084" h="537209">
                  <a:moveTo>
                    <a:pt x="552983" y="438505"/>
                  </a:moveTo>
                  <a:lnTo>
                    <a:pt x="551713" y="431609"/>
                  </a:lnTo>
                  <a:lnTo>
                    <a:pt x="548030" y="425386"/>
                  </a:lnTo>
                  <a:lnTo>
                    <a:pt x="537743" y="415010"/>
                  </a:lnTo>
                  <a:lnTo>
                    <a:pt x="536676" y="414172"/>
                  </a:lnTo>
                  <a:lnTo>
                    <a:pt x="536676" y="437527"/>
                  </a:lnTo>
                  <a:lnTo>
                    <a:pt x="536638" y="439648"/>
                  </a:lnTo>
                  <a:lnTo>
                    <a:pt x="456933" y="473633"/>
                  </a:lnTo>
                  <a:lnTo>
                    <a:pt x="393915" y="495668"/>
                  </a:lnTo>
                  <a:lnTo>
                    <a:pt x="335508" y="513473"/>
                  </a:lnTo>
                  <a:lnTo>
                    <a:pt x="277406" y="520598"/>
                  </a:lnTo>
                  <a:lnTo>
                    <a:pt x="248272" y="518020"/>
                  </a:lnTo>
                  <a:lnTo>
                    <a:pt x="160604" y="492404"/>
                  </a:lnTo>
                  <a:lnTo>
                    <a:pt x="97497" y="471182"/>
                  </a:lnTo>
                  <a:lnTo>
                    <a:pt x="45313" y="453072"/>
                  </a:lnTo>
                  <a:lnTo>
                    <a:pt x="16865" y="438404"/>
                  </a:lnTo>
                  <a:lnTo>
                    <a:pt x="17348" y="436930"/>
                  </a:lnTo>
                  <a:lnTo>
                    <a:pt x="47332" y="412419"/>
                  </a:lnTo>
                  <a:lnTo>
                    <a:pt x="57873" y="406463"/>
                  </a:lnTo>
                  <a:lnTo>
                    <a:pt x="73202" y="411911"/>
                  </a:lnTo>
                  <a:lnTo>
                    <a:pt x="99529" y="419735"/>
                  </a:lnTo>
                  <a:lnTo>
                    <a:pt x="136055" y="428244"/>
                  </a:lnTo>
                  <a:lnTo>
                    <a:pt x="181978" y="435775"/>
                  </a:lnTo>
                  <a:lnTo>
                    <a:pt x="221145" y="439648"/>
                  </a:lnTo>
                  <a:lnTo>
                    <a:pt x="266407" y="441363"/>
                  </a:lnTo>
                  <a:lnTo>
                    <a:pt x="317106" y="439902"/>
                  </a:lnTo>
                  <a:lnTo>
                    <a:pt x="372579" y="434276"/>
                  </a:lnTo>
                  <a:lnTo>
                    <a:pt x="424637" y="424827"/>
                  </a:lnTo>
                  <a:lnTo>
                    <a:pt x="432155" y="423468"/>
                  </a:lnTo>
                  <a:lnTo>
                    <a:pt x="495185" y="406463"/>
                  </a:lnTo>
                  <a:lnTo>
                    <a:pt x="505955" y="412457"/>
                  </a:lnTo>
                  <a:lnTo>
                    <a:pt x="516483" y="419239"/>
                  </a:lnTo>
                  <a:lnTo>
                    <a:pt x="526453" y="427062"/>
                  </a:lnTo>
                  <a:lnTo>
                    <a:pt x="535520" y="436181"/>
                  </a:lnTo>
                  <a:lnTo>
                    <a:pt x="536676" y="437527"/>
                  </a:lnTo>
                  <a:lnTo>
                    <a:pt x="536676" y="414172"/>
                  </a:lnTo>
                  <a:lnTo>
                    <a:pt x="526948" y="406463"/>
                  </a:lnTo>
                  <a:lnTo>
                    <a:pt x="526605" y="406184"/>
                  </a:lnTo>
                  <a:lnTo>
                    <a:pt x="515061" y="398653"/>
                  </a:lnTo>
                  <a:lnTo>
                    <a:pt x="503593" y="392201"/>
                  </a:lnTo>
                  <a:lnTo>
                    <a:pt x="501853" y="379056"/>
                  </a:lnTo>
                  <a:lnTo>
                    <a:pt x="488899" y="286842"/>
                  </a:lnTo>
                  <a:lnTo>
                    <a:pt x="486854" y="271957"/>
                  </a:lnTo>
                  <a:lnTo>
                    <a:pt x="486854" y="391744"/>
                  </a:lnTo>
                  <a:lnTo>
                    <a:pt x="426072" y="407885"/>
                  </a:lnTo>
                  <a:lnTo>
                    <a:pt x="368617" y="418134"/>
                  </a:lnTo>
                  <a:lnTo>
                    <a:pt x="315137" y="423468"/>
                  </a:lnTo>
                  <a:lnTo>
                    <a:pt x="266242" y="424827"/>
                  </a:lnTo>
                  <a:lnTo>
                    <a:pt x="222567" y="423176"/>
                  </a:lnTo>
                  <a:lnTo>
                    <a:pt x="142557" y="412661"/>
                  </a:lnTo>
                  <a:lnTo>
                    <a:pt x="82588" y="397522"/>
                  </a:lnTo>
                  <a:lnTo>
                    <a:pt x="66484" y="391744"/>
                  </a:lnTo>
                  <a:lnTo>
                    <a:pt x="70751" y="360324"/>
                  </a:lnTo>
                  <a:lnTo>
                    <a:pt x="72377" y="348856"/>
                  </a:lnTo>
                  <a:lnTo>
                    <a:pt x="77457" y="314236"/>
                  </a:lnTo>
                  <a:lnTo>
                    <a:pt x="83223" y="274193"/>
                  </a:lnTo>
                  <a:lnTo>
                    <a:pt x="91516" y="220980"/>
                  </a:lnTo>
                  <a:lnTo>
                    <a:pt x="101358" y="174345"/>
                  </a:lnTo>
                  <a:lnTo>
                    <a:pt x="119164" y="135623"/>
                  </a:lnTo>
                  <a:lnTo>
                    <a:pt x="149301" y="97929"/>
                  </a:lnTo>
                  <a:lnTo>
                    <a:pt x="192633" y="70662"/>
                  </a:lnTo>
                  <a:lnTo>
                    <a:pt x="218732" y="62471"/>
                  </a:lnTo>
                  <a:lnTo>
                    <a:pt x="225717" y="67157"/>
                  </a:lnTo>
                  <a:lnTo>
                    <a:pt x="233273" y="70586"/>
                  </a:lnTo>
                  <a:lnTo>
                    <a:pt x="241198" y="72707"/>
                  </a:lnTo>
                  <a:lnTo>
                    <a:pt x="249313" y="73444"/>
                  </a:lnTo>
                  <a:lnTo>
                    <a:pt x="303860" y="73621"/>
                  </a:lnTo>
                  <a:lnTo>
                    <a:pt x="312293" y="72999"/>
                  </a:lnTo>
                  <a:lnTo>
                    <a:pt x="320408" y="71170"/>
                  </a:lnTo>
                  <a:lnTo>
                    <a:pt x="328104" y="68173"/>
                  </a:lnTo>
                  <a:lnTo>
                    <a:pt x="335267" y="64033"/>
                  </a:lnTo>
                  <a:lnTo>
                    <a:pt x="335965" y="63538"/>
                  </a:lnTo>
                  <a:lnTo>
                    <a:pt x="336829" y="63068"/>
                  </a:lnTo>
                  <a:lnTo>
                    <a:pt x="399275" y="93751"/>
                  </a:lnTo>
                  <a:lnTo>
                    <a:pt x="441858" y="151180"/>
                  </a:lnTo>
                  <a:lnTo>
                    <a:pt x="458825" y="201383"/>
                  </a:lnTo>
                  <a:lnTo>
                    <a:pt x="466940" y="247611"/>
                  </a:lnTo>
                  <a:lnTo>
                    <a:pt x="469836" y="269532"/>
                  </a:lnTo>
                  <a:lnTo>
                    <a:pt x="472909" y="291934"/>
                  </a:lnTo>
                  <a:lnTo>
                    <a:pt x="476123" y="314960"/>
                  </a:lnTo>
                  <a:lnTo>
                    <a:pt x="485470" y="381304"/>
                  </a:lnTo>
                  <a:lnTo>
                    <a:pt x="486854" y="391744"/>
                  </a:lnTo>
                  <a:lnTo>
                    <a:pt x="486854" y="271957"/>
                  </a:lnTo>
                  <a:lnTo>
                    <a:pt x="486219" y="267335"/>
                  </a:lnTo>
                  <a:lnTo>
                    <a:pt x="483247" y="244970"/>
                  </a:lnTo>
                  <a:lnTo>
                    <a:pt x="474814" y="197154"/>
                  </a:lnTo>
                  <a:lnTo>
                    <a:pt x="456844" y="144208"/>
                  </a:lnTo>
                  <a:lnTo>
                    <a:pt x="435838" y="108800"/>
                  </a:lnTo>
                  <a:lnTo>
                    <a:pt x="409194" y="80695"/>
                  </a:lnTo>
                  <a:lnTo>
                    <a:pt x="380898" y="62471"/>
                  </a:lnTo>
                  <a:lnTo>
                    <a:pt x="377012" y="59956"/>
                  </a:lnTo>
                  <a:lnTo>
                    <a:pt x="368858" y="57086"/>
                  </a:lnTo>
                  <a:lnTo>
                    <a:pt x="339407" y="46697"/>
                  </a:lnTo>
                  <a:lnTo>
                    <a:pt x="338709" y="46532"/>
                  </a:lnTo>
                  <a:lnTo>
                    <a:pt x="335356" y="43395"/>
                  </a:lnTo>
                  <a:lnTo>
                    <a:pt x="327901" y="39649"/>
                  </a:lnTo>
                  <a:lnTo>
                    <a:pt x="320548" y="37414"/>
                  </a:lnTo>
                  <a:lnTo>
                    <a:pt x="320548" y="54089"/>
                  </a:lnTo>
                  <a:lnTo>
                    <a:pt x="319532" y="54775"/>
                  </a:lnTo>
                  <a:lnTo>
                    <a:pt x="311912" y="57086"/>
                  </a:lnTo>
                  <a:lnTo>
                    <a:pt x="303720" y="57086"/>
                  </a:lnTo>
                  <a:lnTo>
                    <a:pt x="242087" y="56896"/>
                  </a:lnTo>
                  <a:lnTo>
                    <a:pt x="234759" y="54190"/>
                  </a:lnTo>
                  <a:lnTo>
                    <a:pt x="233743" y="53378"/>
                  </a:lnTo>
                  <a:lnTo>
                    <a:pt x="261315" y="48260"/>
                  </a:lnTo>
                  <a:lnTo>
                    <a:pt x="268274" y="43345"/>
                  </a:lnTo>
                  <a:lnTo>
                    <a:pt x="269379" y="41808"/>
                  </a:lnTo>
                  <a:lnTo>
                    <a:pt x="270827" y="37071"/>
                  </a:lnTo>
                  <a:lnTo>
                    <a:pt x="273939" y="21234"/>
                  </a:lnTo>
                  <a:lnTo>
                    <a:pt x="276542" y="17526"/>
                  </a:lnTo>
                  <a:lnTo>
                    <a:pt x="279476" y="21717"/>
                  </a:lnTo>
                  <a:lnTo>
                    <a:pt x="282638" y="40678"/>
                  </a:lnTo>
                  <a:lnTo>
                    <a:pt x="283768" y="42494"/>
                  </a:lnTo>
                  <a:lnTo>
                    <a:pt x="291122" y="47942"/>
                  </a:lnTo>
                  <a:lnTo>
                    <a:pt x="320548" y="54089"/>
                  </a:lnTo>
                  <a:lnTo>
                    <a:pt x="320548" y="37414"/>
                  </a:lnTo>
                  <a:lnTo>
                    <a:pt x="319582" y="37109"/>
                  </a:lnTo>
                  <a:lnTo>
                    <a:pt x="301231" y="33172"/>
                  </a:lnTo>
                  <a:lnTo>
                    <a:pt x="297840" y="31800"/>
                  </a:lnTo>
                  <a:lnTo>
                    <a:pt x="272415" y="0"/>
                  </a:lnTo>
                  <a:lnTo>
                    <a:pt x="268478" y="1714"/>
                  </a:lnTo>
                  <a:lnTo>
                    <a:pt x="258902" y="12065"/>
                  </a:lnTo>
                  <a:lnTo>
                    <a:pt x="254927" y="32067"/>
                  </a:lnTo>
                  <a:lnTo>
                    <a:pt x="252069" y="33159"/>
                  </a:lnTo>
                  <a:lnTo>
                    <a:pt x="236054" y="36271"/>
                  </a:lnTo>
                  <a:lnTo>
                    <a:pt x="228079" y="38709"/>
                  </a:lnTo>
                  <a:lnTo>
                    <a:pt x="220764" y="42672"/>
                  </a:lnTo>
                  <a:lnTo>
                    <a:pt x="217843" y="45720"/>
                  </a:lnTo>
                  <a:lnTo>
                    <a:pt x="217563" y="45783"/>
                  </a:lnTo>
                  <a:lnTo>
                    <a:pt x="161658" y="68008"/>
                  </a:lnTo>
                  <a:lnTo>
                    <a:pt x="118656" y="107162"/>
                  </a:lnTo>
                  <a:lnTo>
                    <a:pt x="93916" y="147955"/>
                  </a:lnTo>
                  <a:lnTo>
                    <a:pt x="79997" y="191452"/>
                  </a:lnTo>
                  <a:lnTo>
                    <a:pt x="70904" y="245021"/>
                  </a:lnTo>
                  <a:lnTo>
                    <a:pt x="60236" y="317830"/>
                  </a:lnTo>
                  <a:lnTo>
                    <a:pt x="55448" y="350494"/>
                  </a:lnTo>
                  <a:lnTo>
                    <a:pt x="53301" y="366014"/>
                  </a:lnTo>
                  <a:lnTo>
                    <a:pt x="49745" y="392061"/>
                  </a:lnTo>
                  <a:lnTo>
                    <a:pt x="38417" y="398500"/>
                  </a:lnTo>
                  <a:lnTo>
                    <a:pt x="5930" y="424878"/>
                  </a:lnTo>
                  <a:lnTo>
                    <a:pt x="0" y="435457"/>
                  </a:lnTo>
                  <a:lnTo>
                    <a:pt x="1104" y="447522"/>
                  </a:lnTo>
                  <a:lnTo>
                    <a:pt x="43268" y="469912"/>
                  </a:lnTo>
                  <a:lnTo>
                    <a:pt x="86588" y="484936"/>
                  </a:lnTo>
                  <a:lnTo>
                    <a:pt x="179070" y="515835"/>
                  </a:lnTo>
                  <a:lnTo>
                    <a:pt x="231140" y="531520"/>
                  </a:lnTo>
                  <a:lnTo>
                    <a:pt x="281228" y="537171"/>
                  </a:lnTo>
                  <a:lnTo>
                    <a:pt x="295973" y="536689"/>
                  </a:lnTo>
                  <a:lnTo>
                    <a:pt x="339788" y="529437"/>
                  </a:lnTo>
                  <a:lnTo>
                    <a:pt x="395516" y="512470"/>
                  </a:lnTo>
                  <a:lnTo>
                    <a:pt x="463892" y="488645"/>
                  </a:lnTo>
                  <a:lnTo>
                    <a:pt x="509460" y="471182"/>
                  </a:lnTo>
                  <a:lnTo>
                    <a:pt x="545211" y="454406"/>
                  </a:lnTo>
                  <a:lnTo>
                    <a:pt x="551827" y="445427"/>
                  </a:lnTo>
                  <a:lnTo>
                    <a:pt x="552983" y="438505"/>
                  </a:lnTo>
                  <a:close/>
                </a:path>
              </a:pathLst>
            </a:custGeom>
            <a:solidFill>
              <a:srgbClr val="231F20"/>
            </a:solidFill>
          </p:spPr>
          <p:txBody>
            <a:bodyPr wrap="square" lIns="0" tIns="0" rIns="0" bIns="0" rtlCol="0"/>
            <a:lstStyle/>
            <a:p>
              <a:endParaRPr lang="en-GB" dirty="0"/>
            </a:p>
          </p:txBody>
        </p:sp>
        <p:pic>
          <p:nvPicPr>
            <p:cNvPr id="77" name="object 46">
              <a:extLst>
                <a:ext uri="{FF2B5EF4-FFF2-40B4-BE49-F238E27FC236}">
                  <a16:creationId xmlns:a16="http://schemas.microsoft.com/office/drawing/2014/main" id="{BCFDDC95-DAC5-4E76-A1BB-FC2B15E12CD4}"/>
                </a:ext>
              </a:extLst>
            </p:cNvPr>
            <p:cNvPicPr/>
            <p:nvPr/>
          </p:nvPicPr>
          <p:blipFill>
            <a:blip r:embed="rId12" cstate="print"/>
            <a:stretch>
              <a:fillRect/>
            </a:stretch>
          </p:blipFill>
          <p:spPr>
            <a:xfrm>
              <a:off x="2884282" y="793580"/>
              <a:ext cx="104997" cy="105778"/>
            </a:xfrm>
            <a:prstGeom prst="rect">
              <a:avLst/>
            </a:prstGeom>
          </p:spPr>
        </p:pic>
      </p:grpSp>
      <p:sp>
        <p:nvSpPr>
          <p:cNvPr id="78" name="object 107">
            <a:extLst>
              <a:ext uri="{FF2B5EF4-FFF2-40B4-BE49-F238E27FC236}">
                <a16:creationId xmlns:a16="http://schemas.microsoft.com/office/drawing/2014/main" id="{D972BA7E-61C5-433E-B3B3-E56B312662D5}"/>
              </a:ext>
            </a:extLst>
          </p:cNvPr>
          <p:cNvSpPr txBox="1"/>
          <p:nvPr/>
        </p:nvSpPr>
        <p:spPr>
          <a:xfrm>
            <a:off x="7404750" y="3951685"/>
            <a:ext cx="1147992"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0.8%</a:t>
            </a:r>
            <a:endParaRPr lang="en-GB" sz="1600" dirty="0">
              <a:effectLst/>
              <a:latin typeface="Times New Roman" panose="02020603050405020304" pitchFamily="18" charset="0"/>
              <a:ea typeface="Times New Roman" panose="02020603050405020304" pitchFamily="18" charset="0"/>
            </a:endParaRPr>
          </a:p>
        </p:txBody>
      </p:sp>
      <p:sp>
        <p:nvSpPr>
          <p:cNvPr id="79" name="object 107">
            <a:extLst>
              <a:ext uri="{FF2B5EF4-FFF2-40B4-BE49-F238E27FC236}">
                <a16:creationId xmlns:a16="http://schemas.microsoft.com/office/drawing/2014/main" id="{58513EE5-7526-4A95-8550-4524FD5A8A3E}"/>
              </a:ext>
            </a:extLst>
          </p:cNvPr>
          <p:cNvSpPr txBox="1"/>
          <p:nvPr/>
        </p:nvSpPr>
        <p:spPr>
          <a:xfrm>
            <a:off x="10354933" y="3879568"/>
            <a:ext cx="1128476"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0.6%</a:t>
            </a:r>
            <a:endParaRPr lang="en-GB" sz="1600" dirty="0">
              <a:effectLst/>
              <a:latin typeface="Times New Roman" panose="02020603050405020304" pitchFamily="18" charset="0"/>
              <a:ea typeface="Times New Roman" panose="02020603050405020304" pitchFamily="18" charset="0"/>
            </a:endParaRPr>
          </a:p>
        </p:txBody>
      </p:sp>
      <p:sp>
        <p:nvSpPr>
          <p:cNvPr id="80" name="object 107">
            <a:extLst>
              <a:ext uri="{FF2B5EF4-FFF2-40B4-BE49-F238E27FC236}">
                <a16:creationId xmlns:a16="http://schemas.microsoft.com/office/drawing/2014/main" id="{328B3CAC-0FE7-4027-8CE3-814938F3CC2D}"/>
              </a:ext>
            </a:extLst>
          </p:cNvPr>
          <p:cNvSpPr txBox="1"/>
          <p:nvPr/>
        </p:nvSpPr>
        <p:spPr>
          <a:xfrm>
            <a:off x="7095479" y="5988762"/>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latin typeface="FrutigerLTStd-Black"/>
                <a:ea typeface="Times New Roman" panose="02020603050405020304" pitchFamily="18" charset="0"/>
                <a:cs typeface="FrutigerLTStd-Black"/>
              </a:rPr>
              <a:t>3</a:t>
            </a:r>
            <a:r>
              <a:rPr lang="en-GB" sz="4000" b="1" spc="-25" dirty="0">
                <a:effectLst/>
                <a:latin typeface="FrutigerLTStd-Black"/>
                <a:ea typeface="Times New Roman" panose="02020603050405020304" pitchFamily="18" charset="0"/>
                <a:cs typeface="FrutigerLTStd-Black"/>
              </a:rPr>
              <a:t>%</a:t>
            </a:r>
            <a:endParaRPr lang="en-GB" sz="1600" dirty="0">
              <a:effectLst/>
              <a:latin typeface="Times New Roman" panose="02020603050405020304" pitchFamily="18" charset="0"/>
              <a:ea typeface="Times New Roman" panose="02020603050405020304" pitchFamily="18" charset="0"/>
            </a:endParaRPr>
          </a:p>
        </p:txBody>
      </p:sp>
      <p:sp>
        <p:nvSpPr>
          <p:cNvPr id="81" name="object 107">
            <a:extLst>
              <a:ext uri="{FF2B5EF4-FFF2-40B4-BE49-F238E27FC236}">
                <a16:creationId xmlns:a16="http://schemas.microsoft.com/office/drawing/2014/main" id="{317E662E-3DB2-41A2-9A78-1A8819997992}"/>
              </a:ext>
            </a:extLst>
          </p:cNvPr>
          <p:cNvSpPr txBox="1"/>
          <p:nvPr/>
        </p:nvSpPr>
        <p:spPr>
          <a:xfrm>
            <a:off x="8790761" y="5949447"/>
            <a:ext cx="1013460"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latin typeface="FrutigerLTStd-Black"/>
                <a:ea typeface="Times New Roman" panose="02020603050405020304" pitchFamily="18" charset="0"/>
                <a:cs typeface="FrutigerLTStd-Black"/>
              </a:rPr>
              <a:t>3</a:t>
            </a:r>
            <a:r>
              <a:rPr lang="en-GB" sz="4000" b="1" spc="-25" dirty="0">
                <a:effectLst/>
                <a:latin typeface="FrutigerLTStd-Black"/>
                <a:ea typeface="Times New Roman" panose="02020603050405020304" pitchFamily="18" charset="0"/>
                <a:cs typeface="FrutigerLTStd-Black"/>
              </a:rPr>
              <a:t>%</a:t>
            </a:r>
            <a:endParaRPr lang="en-GB" sz="1600" dirty="0">
              <a:effectLst/>
              <a:latin typeface="Times New Roman" panose="02020603050405020304" pitchFamily="18" charset="0"/>
              <a:ea typeface="Times New Roman" panose="02020603050405020304" pitchFamily="18" charset="0"/>
            </a:endParaRPr>
          </a:p>
        </p:txBody>
      </p:sp>
      <p:sp>
        <p:nvSpPr>
          <p:cNvPr id="82" name="object 107">
            <a:extLst>
              <a:ext uri="{FF2B5EF4-FFF2-40B4-BE49-F238E27FC236}">
                <a16:creationId xmlns:a16="http://schemas.microsoft.com/office/drawing/2014/main" id="{3BE775AE-481D-45DB-A6D8-E550F2554813}"/>
              </a:ext>
            </a:extLst>
          </p:cNvPr>
          <p:cNvSpPr txBox="1"/>
          <p:nvPr/>
        </p:nvSpPr>
        <p:spPr>
          <a:xfrm>
            <a:off x="10800855" y="5877909"/>
            <a:ext cx="726991" cy="628377"/>
          </a:xfrm>
          <a:prstGeom prst="rect">
            <a:avLst/>
          </a:prstGeom>
        </p:spPr>
        <p:txBody>
          <a:bodyPr vert="horz" wrap="square" lIns="0" tIns="12700" rIns="0" bIns="0" rtlCol="0">
            <a:spAutoFit/>
          </a:bodyPr>
          <a:lstStyle/>
          <a:p>
            <a:pPr marL="8890">
              <a:spcBef>
                <a:spcPts val="100"/>
              </a:spcBef>
              <a:spcAft>
                <a:spcPts val="0"/>
              </a:spcAft>
            </a:pPr>
            <a:r>
              <a:rPr lang="en-GB" sz="4000" b="1" spc="-25" dirty="0">
                <a:effectLst/>
                <a:latin typeface="FrutigerLTStd-Black"/>
                <a:ea typeface="Times New Roman" panose="02020603050405020304" pitchFamily="18" charset="0"/>
                <a:cs typeface="FrutigerLTStd-Black"/>
              </a:rPr>
              <a:t>3%</a:t>
            </a:r>
            <a:endParaRPr lang="en-GB" sz="1600" dirty="0">
              <a:effectLst/>
              <a:latin typeface="Times New Roman" panose="02020603050405020304" pitchFamily="18" charset="0"/>
              <a:ea typeface="Times New Roman" panose="02020603050405020304" pitchFamily="18" charset="0"/>
            </a:endParaRPr>
          </a:p>
        </p:txBody>
      </p:sp>
      <p:sp>
        <p:nvSpPr>
          <p:cNvPr id="83" name="Text Box 2">
            <a:extLst>
              <a:ext uri="{FF2B5EF4-FFF2-40B4-BE49-F238E27FC236}">
                <a16:creationId xmlns:a16="http://schemas.microsoft.com/office/drawing/2014/main" id="{E97C5FE4-2422-4D54-ACAB-FBEE3C188E78}"/>
              </a:ext>
            </a:extLst>
          </p:cNvPr>
          <p:cNvSpPr txBox="1">
            <a:spLocks noChangeArrowheads="1"/>
          </p:cNvSpPr>
          <p:nvPr/>
        </p:nvSpPr>
        <p:spPr bwMode="auto">
          <a:xfrm>
            <a:off x="1617470" y="4542266"/>
            <a:ext cx="2467610" cy="25590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900" dirty="0">
                <a:effectLst/>
                <a:ea typeface="Calibri" panose="020F0502020204030204" pitchFamily="34" charset="0"/>
                <a:cs typeface="Times New Roman" panose="02020603050405020304" pitchFamily="18" charset="0"/>
              </a:rPr>
              <a:t>National baseline (2019) – Validated crime</a:t>
            </a:r>
            <a:endParaRPr lang="en-GB" sz="1100" dirty="0">
              <a:effectLst/>
              <a:ea typeface="Calibri" panose="020F0502020204030204" pitchFamily="34" charset="0"/>
              <a:cs typeface="Times New Roman" panose="02020603050405020304" pitchFamily="18" charset="0"/>
            </a:endParaRPr>
          </a:p>
        </p:txBody>
      </p:sp>
      <p:sp>
        <p:nvSpPr>
          <p:cNvPr id="84" name="Text Box 99">
            <a:extLst>
              <a:ext uri="{FF2B5EF4-FFF2-40B4-BE49-F238E27FC236}">
                <a16:creationId xmlns:a16="http://schemas.microsoft.com/office/drawing/2014/main" id="{07914042-E169-4CE4-9C05-A081F43CD217}"/>
              </a:ext>
            </a:extLst>
          </p:cNvPr>
          <p:cNvSpPr txBox="1"/>
          <p:nvPr/>
        </p:nvSpPr>
        <p:spPr>
          <a:xfrm>
            <a:off x="1971099" y="2480660"/>
            <a:ext cx="1422246" cy="384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Baseline 2019/2020 Validated crime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58">
            <a:extLst>
              <a:ext uri="{FF2B5EF4-FFF2-40B4-BE49-F238E27FC236}">
                <a16:creationId xmlns:a16="http://schemas.microsoft.com/office/drawing/2014/main" id="{CF105A75-CDA9-4985-89F5-DE2B60880B3E}"/>
              </a:ext>
            </a:extLst>
          </p:cNvPr>
          <p:cNvSpPr/>
          <p:nvPr/>
        </p:nvSpPr>
        <p:spPr>
          <a:xfrm>
            <a:off x="2374344" y="6640489"/>
            <a:ext cx="1135247" cy="230832"/>
          </a:xfrm>
          <a:prstGeom prst="rect">
            <a:avLst/>
          </a:prstGeom>
        </p:spPr>
        <p:txBody>
          <a:bodyPr wrap="none">
            <a:spAutoFit/>
          </a:bodyPr>
          <a:lstStyle/>
          <a:p>
            <a:r>
              <a:rPr lang="en-GB" sz="900" dirty="0">
                <a:latin typeface="Calibri" panose="020F0502020204030204" pitchFamily="34" charset="0"/>
                <a:ea typeface="Calibri" panose="020F0502020204030204" pitchFamily="34" charset="0"/>
                <a:cs typeface="Times New Roman" panose="02020603050405020304" pitchFamily="18" charset="0"/>
              </a:rPr>
              <a:t>Baseline 2019/2020 </a:t>
            </a:r>
            <a:endParaRPr lang="en-GB" sz="900" dirty="0"/>
          </a:p>
        </p:txBody>
      </p:sp>
      <p:sp>
        <p:nvSpPr>
          <p:cNvPr id="60" name="Rectangle 59">
            <a:extLst>
              <a:ext uri="{FF2B5EF4-FFF2-40B4-BE49-F238E27FC236}">
                <a16:creationId xmlns:a16="http://schemas.microsoft.com/office/drawing/2014/main" id="{7ADCF6DE-27D6-4FB3-8D1A-927F8B04A512}"/>
              </a:ext>
            </a:extLst>
          </p:cNvPr>
          <p:cNvSpPr/>
          <p:nvPr/>
        </p:nvSpPr>
        <p:spPr>
          <a:xfrm>
            <a:off x="8629243" y="4372823"/>
            <a:ext cx="1135247" cy="230832"/>
          </a:xfrm>
          <a:prstGeom prst="rect">
            <a:avLst/>
          </a:prstGeom>
        </p:spPr>
        <p:txBody>
          <a:bodyPr wrap="none">
            <a:spAutoFit/>
          </a:bodyPr>
          <a:lstStyle/>
          <a:p>
            <a:r>
              <a:rPr lang="en-GB" sz="900" dirty="0">
                <a:latin typeface="Calibri" panose="020F0502020204030204" pitchFamily="34" charset="0"/>
                <a:ea typeface="Calibri" panose="020F0502020204030204" pitchFamily="34" charset="0"/>
                <a:cs typeface="Times New Roman" panose="02020603050405020304" pitchFamily="18" charset="0"/>
              </a:rPr>
              <a:t>Baseline 2019/2020 </a:t>
            </a:r>
            <a:endParaRPr lang="en-GB" sz="900" dirty="0"/>
          </a:p>
        </p:txBody>
      </p:sp>
      <p:sp>
        <p:nvSpPr>
          <p:cNvPr id="87" name="Text Box 120">
            <a:extLst>
              <a:ext uri="{FF2B5EF4-FFF2-40B4-BE49-F238E27FC236}">
                <a16:creationId xmlns:a16="http://schemas.microsoft.com/office/drawing/2014/main" id="{2EE020CF-55B2-488E-B098-69D963EB6287}"/>
              </a:ext>
            </a:extLst>
          </p:cNvPr>
          <p:cNvSpPr txBox="1"/>
          <p:nvPr/>
        </p:nvSpPr>
        <p:spPr>
          <a:xfrm>
            <a:off x="6437567" y="6538948"/>
            <a:ext cx="1675917" cy="2679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Previous Year Apr</a:t>
            </a:r>
            <a:r>
              <a:rPr lang="en-GB" sz="900" dirty="0">
                <a:latin typeface="Calibri" panose="020F0502020204030204" pitchFamily="34" charset="0"/>
                <a:ea typeface="Calibri" panose="020F0502020204030204" pitchFamily="34" charset="0"/>
                <a:cs typeface="Times New Roman" panose="02020603050405020304" pitchFamily="18" charset="0"/>
              </a:rPr>
              <a:t> 24</a:t>
            </a:r>
            <a:r>
              <a:rPr lang="en-GB" sz="900" dirty="0">
                <a:effectLst/>
                <a:latin typeface="Calibri" panose="020F0502020204030204" pitchFamily="34" charset="0"/>
                <a:ea typeface="Calibri" panose="020F0502020204030204" pitchFamily="34" charset="0"/>
                <a:cs typeface="Times New Roman" panose="02020603050405020304" pitchFamily="18" charset="0"/>
              </a:rPr>
              <a:t> to Mar</a:t>
            </a:r>
            <a:r>
              <a:rPr lang="en-GB" sz="900" dirty="0">
                <a:latin typeface="Calibri" panose="020F0502020204030204" pitchFamily="34" charset="0"/>
                <a:ea typeface="Calibri" panose="020F0502020204030204" pitchFamily="34" charset="0"/>
                <a:cs typeface="Times New Roman" panose="02020603050405020304" pitchFamily="18" charset="0"/>
              </a:rPr>
              <a:t> 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87">
            <a:extLst>
              <a:ext uri="{FF2B5EF4-FFF2-40B4-BE49-F238E27FC236}">
                <a16:creationId xmlns:a16="http://schemas.microsoft.com/office/drawing/2014/main" id="{876B75F6-D48F-4419-9509-F333247D55DF}"/>
              </a:ext>
            </a:extLst>
          </p:cNvPr>
          <p:cNvSpPr/>
          <p:nvPr/>
        </p:nvSpPr>
        <p:spPr>
          <a:xfrm>
            <a:off x="10356088" y="6489586"/>
            <a:ext cx="1135247" cy="230832"/>
          </a:xfrm>
          <a:prstGeom prst="rect">
            <a:avLst/>
          </a:prstGeom>
        </p:spPr>
        <p:txBody>
          <a:bodyPr wrap="none">
            <a:spAutoFit/>
          </a:bodyPr>
          <a:lstStyle/>
          <a:p>
            <a:r>
              <a:rPr lang="en-GB" sz="900" dirty="0">
                <a:latin typeface="Calibri" panose="020F0502020204030204" pitchFamily="34" charset="0"/>
                <a:ea typeface="Calibri" panose="020F0502020204030204" pitchFamily="34" charset="0"/>
                <a:cs typeface="Times New Roman" panose="02020603050405020304" pitchFamily="18" charset="0"/>
              </a:rPr>
              <a:t>Baseline 2019/2020 </a:t>
            </a:r>
            <a:endParaRPr lang="en-GB" sz="900" dirty="0"/>
          </a:p>
        </p:txBody>
      </p:sp>
      <p:sp>
        <p:nvSpPr>
          <p:cNvPr id="89" name="Text Box 76">
            <a:extLst>
              <a:ext uri="{FF2B5EF4-FFF2-40B4-BE49-F238E27FC236}">
                <a16:creationId xmlns:a16="http://schemas.microsoft.com/office/drawing/2014/main" id="{BF21672B-883D-4679-924C-3B8B7E5DE6A8}"/>
              </a:ext>
            </a:extLst>
          </p:cNvPr>
          <p:cNvSpPr txBox="1"/>
          <p:nvPr/>
        </p:nvSpPr>
        <p:spPr>
          <a:xfrm>
            <a:off x="8171028" y="6518141"/>
            <a:ext cx="2080394" cy="267970"/>
          </a:xfrm>
          <a:prstGeom prst="rect">
            <a:avLst/>
          </a:prstGeom>
          <a:no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CSEW Survey in </a:t>
            </a:r>
            <a:r>
              <a:rPr lang="en-GB" sz="900" dirty="0">
                <a:latin typeface="Calibri" panose="020F0502020204030204" pitchFamily="34" charset="0"/>
                <a:ea typeface="Calibri" panose="020F0502020204030204" pitchFamily="34" charset="0"/>
                <a:cs typeface="Times New Roman" panose="02020603050405020304" pitchFamily="18" charset="0"/>
              </a:rPr>
              <a:t>Sep 2025 vs Sept 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60383994-6F4E-4CF5-B4CE-171CB70931A0}"/>
              </a:ext>
            </a:extLst>
          </p:cNvPr>
          <p:cNvSpPr/>
          <p:nvPr/>
        </p:nvSpPr>
        <p:spPr>
          <a:xfrm>
            <a:off x="15721" y="1341371"/>
            <a:ext cx="2538708" cy="369332"/>
          </a:xfrm>
          <a:prstGeom prst="rect">
            <a:avLst/>
          </a:prstGeom>
        </p:spPr>
        <p:txBody>
          <a:bodyPr wrap="none">
            <a:spAutoFit/>
          </a:bodyPr>
          <a:lstStyle/>
          <a:p>
            <a:pPr marL="8890">
              <a:spcAft>
                <a:spcPts val="600"/>
              </a:spcAft>
            </a:pPr>
            <a:r>
              <a:rPr lang="en-GB" b="1" dirty="0">
                <a:latin typeface="FrutigerLTStd-Bold"/>
                <a:ea typeface="Times New Roman" panose="02020603050405020304" pitchFamily="18" charset="0"/>
                <a:cs typeface="FrutigerLTStd-Bold"/>
              </a:rPr>
              <a:t>All crime in </a:t>
            </a:r>
            <a:r>
              <a:rPr lang="en-GB" b="1" spc="-10" dirty="0">
                <a:latin typeface="FrutigerLTStd-Bold"/>
                <a:ea typeface="Times New Roman" panose="02020603050405020304" pitchFamily="18" charset="0"/>
                <a:cs typeface="FrutigerLTStd-Bold"/>
              </a:rPr>
              <a:t>Staffordshire</a:t>
            </a:r>
            <a:endParaRPr lang="en-GB" dirty="0">
              <a:latin typeface="Times New Roman" panose="02020603050405020304" pitchFamily="18" charset="0"/>
              <a:ea typeface="Times New Roman" panose="02020603050405020304" pitchFamily="18" charset="0"/>
            </a:endParaRPr>
          </a:p>
        </p:txBody>
      </p:sp>
      <p:sp>
        <p:nvSpPr>
          <p:cNvPr id="85" name="Rectangle 84">
            <a:extLst>
              <a:ext uri="{FF2B5EF4-FFF2-40B4-BE49-F238E27FC236}">
                <a16:creationId xmlns:a16="http://schemas.microsoft.com/office/drawing/2014/main" id="{A3394C9C-1936-457A-9D62-4CE3ADD49EB4}"/>
              </a:ext>
            </a:extLst>
          </p:cNvPr>
          <p:cNvSpPr/>
          <p:nvPr/>
        </p:nvSpPr>
        <p:spPr>
          <a:xfrm>
            <a:off x="3490651" y="1340255"/>
            <a:ext cx="1662699" cy="369332"/>
          </a:xfrm>
          <a:prstGeom prst="rect">
            <a:avLst/>
          </a:prstGeom>
        </p:spPr>
        <p:txBody>
          <a:bodyPr wrap="none">
            <a:spAutoFit/>
          </a:bodyPr>
          <a:lstStyle/>
          <a:p>
            <a:pPr marL="8890">
              <a:spcBef>
                <a:spcPts val="630"/>
              </a:spcBef>
              <a:spcAft>
                <a:spcPts val="0"/>
              </a:spcAft>
            </a:pPr>
            <a:r>
              <a:rPr lang="en-GB" b="1" dirty="0">
                <a:latin typeface="FrutigerLTStd-Bold"/>
                <a:ea typeface="Times New Roman" panose="02020603050405020304" pitchFamily="18" charset="0"/>
                <a:cs typeface="FrutigerLTStd-Bold"/>
              </a:rPr>
              <a:t>Sexual </a:t>
            </a:r>
            <a:r>
              <a:rPr lang="en-GB" b="1" spc="-10" dirty="0">
                <a:latin typeface="FrutigerLTStd-Bold"/>
                <a:ea typeface="Times New Roman" panose="02020603050405020304" pitchFamily="18" charset="0"/>
                <a:cs typeface="FrutigerLTStd-Bold"/>
              </a:rPr>
              <a:t>offences</a:t>
            </a:r>
            <a:endParaRPr lang="en-GB" dirty="0">
              <a:latin typeface="Times New Roman" panose="02020603050405020304" pitchFamily="18" charset="0"/>
              <a:ea typeface="Times New Roman" panose="02020603050405020304" pitchFamily="18" charset="0"/>
            </a:endParaRPr>
          </a:p>
        </p:txBody>
      </p:sp>
      <p:sp>
        <p:nvSpPr>
          <p:cNvPr id="86" name="Rectangle 85">
            <a:extLst>
              <a:ext uri="{FF2B5EF4-FFF2-40B4-BE49-F238E27FC236}">
                <a16:creationId xmlns:a16="http://schemas.microsoft.com/office/drawing/2014/main" id="{CAA52B14-3A34-420A-B6DE-B9160B52F97E}"/>
              </a:ext>
            </a:extLst>
          </p:cNvPr>
          <p:cNvSpPr/>
          <p:nvPr/>
        </p:nvSpPr>
        <p:spPr>
          <a:xfrm>
            <a:off x="-38549" y="3178579"/>
            <a:ext cx="2279150" cy="369332"/>
          </a:xfrm>
          <a:prstGeom prst="rect">
            <a:avLst/>
          </a:prstGeom>
        </p:spPr>
        <p:txBody>
          <a:bodyPr wrap="none">
            <a:spAutoFit/>
          </a:bodyPr>
          <a:lstStyle/>
          <a:p>
            <a:pPr marL="8890">
              <a:spcBef>
                <a:spcPts val="630"/>
              </a:spcBef>
              <a:spcAft>
                <a:spcPts val="0"/>
              </a:spcAft>
            </a:pPr>
            <a:r>
              <a:rPr lang="en-GB" b="1" dirty="0">
                <a:solidFill>
                  <a:srgbClr val="231F20"/>
                </a:solidFill>
                <a:latin typeface="FrutigerLTStd-Bold"/>
                <a:ea typeface="Times New Roman" panose="02020603050405020304" pitchFamily="18" charset="0"/>
                <a:cs typeface="FrutigerLTStd-Bold"/>
              </a:rPr>
              <a:t>Neighbourhood </a:t>
            </a:r>
            <a:r>
              <a:rPr lang="en-GB" b="1" spc="-10" dirty="0">
                <a:solidFill>
                  <a:srgbClr val="231F20"/>
                </a:solidFill>
                <a:latin typeface="FrutigerLTStd-Bold"/>
                <a:ea typeface="Times New Roman" panose="02020603050405020304" pitchFamily="18" charset="0"/>
                <a:cs typeface="FrutigerLTStd-Bold"/>
              </a:rPr>
              <a:t>crime</a:t>
            </a:r>
            <a:endParaRPr lang="en-GB" dirty="0">
              <a:latin typeface="Times New Roman" panose="02020603050405020304" pitchFamily="18" charset="0"/>
              <a:ea typeface="Times New Roman" panose="02020603050405020304" pitchFamily="18" charset="0"/>
            </a:endParaRPr>
          </a:p>
        </p:txBody>
      </p:sp>
      <p:sp>
        <p:nvSpPr>
          <p:cNvPr id="90" name="Rectangle 89">
            <a:extLst>
              <a:ext uri="{FF2B5EF4-FFF2-40B4-BE49-F238E27FC236}">
                <a16:creationId xmlns:a16="http://schemas.microsoft.com/office/drawing/2014/main" id="{D9125872-B9F3-4944-97AC-4FAE53AB0CF2}"/>
              </a:ext>
            </a:extLst>
          </p:cNvPr>
          <p:cNvSpPr/>
          <p:nvPr/>
        </p:nvSpPr>
        <p:spPr>
          <a:xfrm>
            <a:off x="2275454" y="3186475"/>
            <a:ext cx="1265924" cy="369332"/>
          </a:xfrm>
          <a:prstGeom prst="rect">
            <a:avLst/>
          </a:prstGeom>
        </p:spPr>
        <p:txBody>
          <a:bodyPr wrap="none">
            <a:spAutoFit/>
          </a:bodyPr>
          <a:lstStyle/>
          <a:p>
            <a:pPr marL="8890">
              <a:spcBef>
                <a:spcPts val="630"/>
              </a:spcBef>
              <a:spcAft>
                <a:spcPts val="0"/>
              </a:spcAft>
            </a:pPr>
            <a:r>
              <a:rPr lang="en-GB" b="1" dirty="0">
                <a:solidFill>
                  <a:srgbClr val="231F20"/>
                </a:solidFill>
                <a:latin typeface="FrutigerLTStd-Bold"/>
                <a:ea typeface="Times New Roman" panose="02020603050405020304" pitchFamily="18" charset="0"/>
                <a:cs typeface="FrutigerLTStd-Bold"/>
              </a:rPr>
              <a:t>Knife </a:t>
            </a:r>
            <a:r>
              <a:rPr lang="en-GB" b="1" spc="-10" dirty="0">
                <a:solidFill>
                  <a:srgbClr val="231F20"/>
                </a:solidFill>
                <a:latin typeface="FrutigerLTStd-Bold"/>
                <a:ea typeface="Times New Roman" panose="02020603050405020304" pitchFamily="18" charset="0"/>
                <a:cs typeface="FrutigerLTStd-Bold"/>
              </a:rPr>
              <a:t>crime</a:t>
            </a:r>
            <a:endParaRPr lang="en-GB" dirty="0">
              <a:latin typeface="Times New Roman" panose="02020603050405020304" pitchFamily="18" charset="0"/>
              <a:ea typeface="Times New Roman" panose="02020603050405020304" pitchFamily="18" charset="0"/>
            </a:endParaRPr>
          </a:p>
        </p:txBody>
      </p:sp>
      <p:sp>
        <p:nvSpPr>
          <p:cNvPr id="91" name="Rectangle 90">
            <a:extLst>
              <a:ext uri="{FF2B5EF4-FFF2-40B4-BE49-F238E27FC236}">
                <a16:creationId xmlns:a16="http://schemas.microsoft.com/office/drawing/2014/main" id="{13449DED-2CB9-4541-8F49-ED6B0A8C4B32}"/>
              </a:ext>
            </a:extLst>
          </p:cNvPr>
          <p:cNvSpPr/>
          <p:nvPr/>
        </p:nvSpPr>
        <p:spPr>
          <a:xfrm>
            <a:off x="3678179" y="3196797"/>
            <a:ext cx="2416046" cy="369332"/>
          </a:xfrm>
          <a:prstGeom prst="rect">
            <a:avLst/>
          </a:prstGeom>
        </p:spPr>
        <p:txBody>
          <a:bodyPr wrap="none">
            <a:spAutoFit/>
          </a:bodyPr>
          <a:lstStyle/>
          <a:p>
            <a:r>
              <a:rPr lang="en-GB" b="1" dirty="0">
                <a:solidFill>
                  <a:srgbClr val="231F20"/>
                </a:solidFill>
                <a:latin typeface="FrutigerLTStd-Bold"/>
                <a:ea typeface="Calibri" panose="020F0502020204030204" pitchFamily="34" charset="0"/>
                <a:cs typeface="FrutigerLTStd-Bold"/>
              </a:rPr>
              <a:t>Domestic </a:t>
            </a:r>
            <a:r>
              <a:rPr lang="en-GB" b="1" spc="-10" dirty="0">
                <a:solidFill>
                  <a:srgbClr val="231F20"/>
                </a:solidFill>
                <a:latin typeface="FrutigerLTStd-Bold"/>
                <a:ea typeface="Calibri" panose="020F0502020204030204" pitchFamily="34" charset="0"/>
                <a:cs typeface="FrutigerLTStd-Bold"/>
              </a:rPr>
              <a:t>abuse (crime)</a:t>
            </a:r>
            <a:endParaRPr lang="en-GB" dirty="0"/>
          </a:p>
        </p:txBody>
      </p:sp>
      <p:sp>
        <p:nvSpPr>
          <p:cNvPr id="92" name="Rectangle 91">
            <a:extLst>
              <a:ext uri="{FF2B5EF4-FFF2-40B4-BE49-F238E27FC236}">
                <a16:creationId xmlns:a16="http://schemas.microsoft.com/office/drawing/2014/main" id="{D3DAE4B2-A59C-440D-823D-B2EEF2B721B1}"/>
              </a:ext>
            </a:extLst>
          </p:cNvPr>
          <p:cNvSpPr/>
          <p:nvPr/>
        </p:nvSpPr>
        <p:spPr>
          <a:xfrm>
            <a:off x="-18893" y="5039316"/>
            <a:ext cx="2294347" cy="628377"/>
          </a:xfrm>
          <a:prstGeom prst="rect">
            <a:avLst/>
          </a:prstGeom>
        </p:spPr>
        <p:txBody>
          <a:bodyPr wrap="square">
            <a:spAutoFit/>
          </a:bodyPr>
          <a:lstStyle/>
          <a:p>
            <a:pPr marL="8890">
              <a:spcBef>
                <a:spcPts val="100"/>
              </a:spcBef>
              <a:spcAft>
                <a:spcPts val="0"/>
              </a:spcAft>
            </a:pPr>
            <a:r>
              <a:rPr lang="en-GB" b="1" dirty="0">
                <a:solidFill>
                  <a:srgbClr val="231F20"/>
                </a:solidFill>
                <a:latin typeface="FrutigerLTStd-Bold"/>
                <a:ea typeface="Times New Roman" panose="02020603050405020304" pitchFamily="18" charset="0"/>
                <a:cs typeface="FrutigerLTStd-Bold"/>
              </a:rPr>
              <a:t>999 calls</a:t>
            </a:r>
            <a:endParaRPr lang="en-GB" dirty="0">
              <a:latin typeface="Times New Roman" panose="02020603050405020304" pitchFamily="18" charset="0"/>
              <a:ea typeface="Times New Roman" panose="02020603050405020304" pitchFamily="18" charset="0"/>
            </a:endParaRPr>
          </a:p>
          <a:p>
            <a:pPr marL="8890">
              <a:spcBef>
                <a:spcPts val="100"/>
              </a:spcBef>
              <a:spcAft>
                <a:spcPts val="0"/>
              </a:spcAft>
            </a:pPr>
            <a:r>
              <a:rPr lang="en-GB" sz="1600" b="1" dirty="0">
                <a:solidFill>
                  <a:srgbClr val="231F20"/>
                </a:solidFill>
                <a:latin typeface="FrutigerLTStd-Bold"/>
                <a:ea typeface="Times New Roman" panose="02020603050405020304" pitchFamily="18" charset="0"/>
                <a:cs typeface="FrutigerLTStd-Bold"/>
              </a:rPr>
              <a:t>(emergency </a:t>
            </a:r>
            <a:r>
              <a:rPr lang="en-GB" sz="1600" b="1" spc="-10" dirty="0">
                <a:solidFill>
                  <a:srgbClr val="231F20"/>
                </a:solidFill>
                <a:latin typeface="FrutigerLTStd-Bold"/>
                <a:ea typeface="Times New Roman" panose="02020603050405020304" pitchFamily="18" charset="0"/>
                <a:cs typeface="FrutigerLTStd-Bold"/>
              </a:rPr>
              <a:t>demand)</a:t>
            </a:r>
            <a:endParaRPr lang="en-GB" sz="1600" dirty="0">
              <a:latin typeface="Times New Roman" panose="02020603050405020304" pitchFamily="18" charset="0"/>
              <a:ea typeface="Times New Roman" panose="02020603050405020304" pitchFamily="18" charset="0"/>
            </a:endParaRPr>
          </a:p>
        </p:txBody>
      </p:sp>
      <p:sp>
        <p:nvSpPr>
          <p:cNvPr id="93" name="Rectangle 92">
            <a:extLst>
              <a:ext uri="{FF2B5EF4-FFF2-40B4-BE49-F238E27FC236}">
                <a16:creationId xmlns:a16="http://schemas.microsoft.com/office/drawing/2014/main" id="{EEF5AFAC-60ED-4462-90CC-53D6200DACF9}"/>
              </a:ext>
            </a:extLst>
          </p:cNvPr>
          <p:cNvSpPr/>
          <p:nvPr/>
        </p:nvSpPr>
        <p:spPr>
          <a:xfrm>
            <a:off x="1892351" y="5045802"/>
            <a:ext cx="2667269" cy="628377"/>
          </a:xfrm>
          <a:prstGeom prst="rect">
            <a:avLst/>
          </a:prstGeom>
        </p:spPr>
        <p:txBody>
          <a:bodyPr wrap="none">
            <a:spAutoFit/>
          </a:bodyPr>
          <a:lstStyle/>
          <a:p>
            <a:pPr marL="8890" marR="8890">
              <a:spcBef>
                <a:spcPts val="100"/>
              </a:spcBef>
              <a:spcAft>
                <a:spcPts val="0"/>
              </a:spcAft>
            </a:pPr>
            <a:r>
              <a:rPr lang="en-GB" b="1" dirty="0">
                <a:solidFill>
                  <a:srgbClr val="231F20"/>
                </a:solidFill>
                <a:latin typeface="FrutigerLTStd-Bold"/>
                <a:ea typeface="Times New Roman" panose="02020603050405020304" pitchFamily="18" charset="0"/>
                <a:cs typeface="FrutigerLTStd-Bold"/>
              </a:rPr>
              <a:t>Non-emergency </a:t>
            </a:r>
            <a:r>
              <a:rPr lang="en-GB" b="1" spc="-10" dirty="0">
                <a:solidFill>
                  <a:srgbClr val="231F20"/>
                </a:solidFill>
                <a:latin typeface="FrutigerLTStd-Bold"/>
                <a:ea typeface="Times New Roman" panose="02020603050405020304" pitchFamily="18" charset="0"/>
                <a:cs typeface="FrutigerLTStd-Bold"/>
              </a:rPr>
              <a:t>demand</a:t>
            </a:r>
            <a:r>
              <a:rPr lang="en-GB" b="1" spc="500" dirty="0">
                <a:solidFill>
                  <a:srgbClr val="231F20"/>
                </a:solidFill>
                <a:latin typeface="FrutigerLTStd-Bold"/>
                <a:ea typeface="Times New Roman" panose="02020603050405020304" pitchFamily="18" charset="0"/>
                <a:cs typeface="FrutigerLTStd-Bold"/>
              </a:rPr>
              <a:t> </a:t>
            </a:r>
          </a:p>
          <a:p>
            <a:pPr marL="8890" marR="8890">
              <a:spcBef>
                <a:spcPts val="100"/>
              </a:spcBef>
              <a:spcAft>
                <a:spcPts val="0"/>
              </a:spcAft>
            </a:pPr>
            <a:r>
              <a:rPr lang="en-GB" sz="1600" b="1" dirty="0">
                <a:solidFill>
                  <a:srgbClr val="231F20"/>
                </a:solidFill>
                <a:latin typeface="FrutigerLTStd-Bold"/>
                <a:ea typeface="Times New Roman" panose="02020603050405020304" pitchFamily="18" charset="0"/>
                <a:cs typeface="FrutigerLTStd-Bold"/>
              </a:rPr>
              <a:t>(101 </a:t>
            </a:r>
            <a:r>
              <a:rPr lang="en-GB" sz="1600" b="1" dirty="0">
                <a:latin typeface="FrutigerLTStd-Bold"/>
                <a:ea typeface="Times New Roman" panose="02020603050405020304" pitchFamily="18" charset="0"/>
                <a:cs typeface="FrutigerLTStd-Bold"/>
              </a:rPr>
              <a:t>calls and digital </a:t>
            </a:r>
            <a:r>
              <a:rPr lang="en-GB" sz="1600" b="1" spc="-10" dirty="0">
                <a:latin typeface="FrutigerLTStd-Bold"/>
                <a:ea typeface="Times New Roman" panose="02020603050405020304" pitchFamily="18" charset="0"/>
                <a:cs typeface="FrutigerLTStd-Bold"/>
              </a:rPr>
              <a:t>contact</a:t>
            </a:r>
            <a:r>
              <a:rPr lang="en-GB" sz="1600" b="1" spc="-10" dirty="0">
                <a:solidFill>
                  <a:srgbClr val="231F20"/>
                </a:solidFill>
                <a:latin typeface="FrutigerLTStd-Bold"/>
                <a:ea typeface="Times New Roman" panose="02020603050405020304" pitchFamily="18" charset="0"/>
                <a:cs typeface="FrutigerLTStd-Bold"/>
              </a:rPr>
              <a:t>)</a:t>
            </a:r>
            <a:endParaRPr lang="en-GB" sz="1600" dirty="0">
              <a:latin typeface="Times New Roman" panose="02020603050405020304" pitchFamily="18" charset="0"/>
              <a:ea typeface="Times New Roman" panose="02020603050405020304" pitchFamily="18" charset="0"/>
            </a:endParaRPr>
          </a:p>
        </p:txBody>
      </p:sp>
      <p:sp>
        <p:nvSpPr>
          <p:cNvPr id="94" name="Rectangle 93">
            <a:extLst>
              <a:ext uri="{FF2B5EF4-FFF2-40B4-BE49-F238E27FC236}">
                <a16:creationId xmlns:a16="http://schemas.microsoft.com/office/drawing/2014/main" id="{F4BF5E94-4819-4968-9F78-CB75A17DA60F}"/>
              </a:ext>
            </a:extLst>
          </p:cNvPr>
          <p:cNvSpPr/>
          <p:nvPr/>
        </p:nvSpPr>
        <p:spPr>
          <a:xfrm>
            <a:off x="4539422" y="5052311"/>
            <a:ext cx="1260089" cy="659155"/>
          </a:xfrm>
          <a:prstGeom prst="rect">
            <a:avLst/>
          </a:prstGeom>
        </p:spPr>
        <p:txBody>
          <a:bodyPr wrap="none">
            <a:spAutoFit/>
          </a:bodyPr>
          <a:lstStyle/>
          <a:p>
            <a:pPr marL="8890" marR="8890">
              <a:spcBef>
                <a:spcPts val="100"/>
              </a:spcBef>
              <a:spcAft>
                <a:spcPts val="0"/>
              </a:spcAft>
            </a:pPr>
            <a:r>
              <a:rPr lang="en-GB" b="1" dirty="0">
                <a:solidFill>
                  <a:srgbClr val="231F20"/>
                </a:solidFill>
                <a:latin typeface="FrutigerLTStd-Bold"/>
                <a:ea typeface="Times New Roman" panose="02020603050405020304" pitchFamily="18" charset="0"/>
                <a:cs typeface="FrutigerLTStd-Bold"/>
              </a:rPr>
              <a:t>Anti-social </a:t>
            </a:r>
          </a:p>
          <a:p>
            <a:pPr marL="8890" marR="8890">
              <a:spcBef>
                <a:spcPts val="100"/>
              </a:spcBef>
              <a:spcAft>
                <a:spcPts val="0"/>
              </a:spcAft>
            </a:pPr>
            <a:r>
              <a:rPr lang="en-GB" b="1" dirty="0">
                <a:solidFill>
                  <a:srgbClr val="231F20"/>
                </a:solidFill>
                <a:latin typeface="FrutigerLTStd-Bold"/>
                <a:ea typeface="Times New Roman" panose="02020603050405020304" pitchFamily="18" charset="0"/>
                <a:cs typeface="FrutigerLTStd-Bold"/>
              </a:rPr>
              <a:t>behaviour</a:t>
            </a:r>
            <a:endParaRPr lang="en-GB" dirty="0">
              <a:latin typeface="Times New Roman" panose="02020603050405020304" pitchFamily="18" charset="0"/>
              <a:ea typeface="Times New Roman" panose="02020603050405020304" pitchFamily="18" charset="0"/>
            </a:endParaRPr>
          </a:p>
        </p:txBody>
      </p:sp>
      <p:sp>
        <p:nvSpPr>
          <p:cNvPr id="95" name="Rectangle 94">
            <a:extLst>
              <a:ext uri="{FF2B5EF4-FFF2-40B4-BE49-F238E27FC236}">
                <a16:creationId xmlns:a16="http://schemas.microsoft.com/office/drawing/2014/main" id="{24FFFA2B-C4E9-4423-A9B9-E249C386CF06}"/>
              </a:ext>
            </a:extLst>
          </p:cNvPr>
          <p:cNvSpPr/>
          <p:nvPr/>
        </p:nvSpPr>
        <p:spPr>
          <a:xfrm>
            <a:off x="6391558" y="3207265"/>
            <a:ext cx="2888451" cy="646331"/>
          </a:xfrm>
          <a:prstGeom prst="rect">
            <a:avLst/>
          </a:prstGeom>
        </p:spPr>
        <p:txBody>
          <a:bodyPr wrap="square">
            <a:spAutoFit/>
          </a:bodyPr>
          <a:lstStyle/>
          <a:p>
            <a:pPr marL="8890">
              <a:spcBef>
                <a:spcPts val="825"/>
              </a:spcBef>
              <a:spcAft>
                <a:spcPts val="0"/>
              </a:spcAft>
            </a:pPr>
            <a:r>
              <a:rPr lang="en-GB" b="1" dirty="0">
                <a:latin typeface="FrutigerLTStd-Bold"/>
                <a:ea typeface="Times New Roman" panose="02020603050405020304" pitchFamily="18" charset="0"/>
                <a:cs typeface="FrutigerLTStd-Bold"/>
              </a:rPr>
              <a:t>Criminal justice outcome </a:t>
            </a:r>
            <a:r>
              <a:rPr lang="en-GB" b="1" spc="-20" dirty="0">
                <a:latin typeface="FrutigerLTStd-Bold"/>
                <a:ea typeface="Times New Roman" panose="02020603050405020304" pitchFamily="18" charset="0"/>
                <a:cs typeface="FrutigerLTStd-Bold"/>
              </a:rPr>
              <a:t>Rate</a:t>
            </a:r>
            <a:endParaRPr lang="en-GB" dirty="0">
              <a:latin typeface="Times New Roman" panose="02020603050405020304" pitchFamily="18" charset="0"/>
              <a:ea typeface="Times New Roman" panose="02020603050405020304" pitchFamily="18" charset="0"/>
            </a:endParaRPr>
          </a:p>
        </p:txBody>
      </p:sp>
      <p:sp>
        <p:nvSpPr>
          <p:cNvPr id="96" name="Rectangle 95">
            <a:extLst>
              <a:ext uri="{FF2B5EF4-FFF2-40B4-BE49-F238E27FC236}">
                <a16:creationId xmlns:a16="http://schemas.microsoft.com/office/drawing/2014/main" id="{D33067CB-8FD6-418E-99E3-49D6C2701330}"/>
              </a:ext>
            </a:extLst>
          </p:cNvPr>
          <p:cNvSpPr/>
          <p:nvPr/>
        </p:nvSpPr>
        <p:spPr>
          <a:xfrm>
            <a:off x="9359686" y="3217621"/>
            <a:ext cx="2928593" cy="646331"/>
          </a:xfrm>
          <a:prstGeom prst="rect">
            <a:avLst/>
          </a:prstGeom>
        </p:spPr>
        <p:txBody>
          <a:bodyPr wrap="square">
            <a:spAutoFit/>
          </a:bodyPr>
          <a:lstStyle/>
          <a:p>
            <a:pPr marL="8890" marR="8890">
              <a:spcBef>
                <a:spcPts val="100"/>
              </a:spcBef>
              <a:spcAft>
                <a:spcPts val="0"/>
              </a:spcAft>
            </a:pPr>
            <a:r>
              <a:rPr lang="en-GB" b="1" dirty="0">
                <a:latin typeface="FrutigerLTStd-Bold"/>
                <a:ea typeface="Times New Roman" panose="02020603050405020304" pitchFamily="18" charset="0"/>
                <a:cs typeface="FrutigerLTStd-Bold"/>
              </a:rPr>
              <a:t>Charge &amp; postal requisition </a:t>
            </a:r>
            <a:r>
              <a:rPr lang="en-GB" b="1" spc="-20" dirty="0">
                <a:latin typeface="FrutigerLTStd-Bold"/>
                <a:ea typeface="Times New Roman" panose="02020603050405020304" pitchFamily="18" charset="0"/>
                <a:cs typeface="FrutigerLTStd-Bold"/>
              </a:rPr>
              <a:t>rate </a:t>
            </a:r>
            <a:endParaRPr lang="en-GB" dirty="0">
              <a:latin typeface="Times New Roman" panose="02020603050405020304" pitchFamily="18" charset="0"/>
              <a:ea typeface="Times New Roman" panose="02020603050405020304" pitchFamily="18" charset="0"/>
            </a:endParaRPr>
          </a:p>
        </p:txBody>
      </p:sp>
      <p:sp>
        <p:nvSpPr>
          <p:cNvPr id="97" name="Rectangle 96">
            <a:extLst>
              <a:ext uri="{FF2B5EF4-FFF2-40B4-BE49-F238E27FC236}">
                <a16:creationId xmlns:a16="http://schemas.microsoft.com/office/drawing/2014/main" id="{66446AE7-7058-4EE0-900C-1C7EFE567C59}"/>
              </a:ext>
            </a:extLst>
          </p:cNvPr>
          <p:cNvSpPr/>
          <p:nvPr/>
        </p:nvSpPr>
        <p:spPr>
          <a:xfrm>
            <a:off x="6361992" y="4968519"/>
            <a:ext cx="2160670" cy="584775"/>
          </a:xfrm>
          <a:prstGeom prst="rect">
            <a:avLst/>
          </a:prstGeom>
        </p:spPr>
        <p:txBody>
          <a:bodyPr wrap="square">
            <a:spAutoFit/>
          </a:bodyPr>
          <a:lstStyle/>
          <a:p>
            <a:pPr marL="8890" marR="8890">
              <a:spcAft>
                <a:spcPts val="0"/>
              </a:spcAft>
            </a:pPr>
            <a:r>
              <a:rPr lang="en-GB" sz="1600" b="1" dirty="0">
                <a:latin typeface="FrutigerLTStd-Bold"/>
                <a:ea typeface="Times New Roman" panose="02020603050405020304" pitchFamily="18" charset="0"/>
                <a:cs typeface="FrutigerLTStd-Bold"/>
              </a:rPr>
              <a:t>Positive opinion </a:t>
            </a:r>
            <a:r>
              <a:rPr lang="en-GB" sz="1600" b="1" spc="-10" dirty="0">
                <a:latin typeface="FrutigerLTStd-Bold"/>
                <a:ea typeface="Times New Roman" panose="02020603050405020304" pitchFamily="18" charset="0"/>
                <a:cs typeface="FrutigerLTStd-Bold"/>
              </a:rPr>
              <a:t>after </a:t>
            </a:r>
            <a:r>
              <a:rPr lang="en-GB" sz="1600" b="1" dirty="0">
                <a:latin typeface="FrutigerLTStd-Bold"/>
                <a:ea typeface="Times New Roman" panose="02020603050405020304" pitchFamily="18" charset="0"/>
                <a:cs typeface="FrutigerLTStd-Bold"/>
              </a:rPr>
              <a:t>contact with the </a:t>
            </a:r>
            <a:r>
              <a:rPr lang="en-GB" sz="1600" b="1" spc="-10" dirty="0">
                <a:latin typeface="FrutigerLTStd-Bold"/>
                <a:ea typeface="Times New Roman" panose="02020603050405020304" pitchFamily="18" charset="0"/>
                <a:cs typeface="FrutigerLTStd-Bold"/>
              </a:rPr>
              <a:t>police </a:t>
            </a:r>
            <a:endParaRPr lang="en-GB" sz="1600" dirty="0">
              <a:latin typeface="Times New Roman" panose="02020603050405020304" pitchFamily="18" charset="0"/>
              <a:ea typeface="Times New Roman" panose="02020603050405020304" pitchFamily="18" charset="0"/>
            </a:endParaRPr>
          </a:p>
        </p:txBody>
      </p:sp>
      <p:sp>
        <p:nvSpPr>
          <p:cNvPr id="98" name="Rectangle 97">
            <a:extLst>
              <a:ext uri="{FF2B5EF4-FFF2-40B4-BE49-F238E27FC236}">
                <a16:creationId xmlns:a16="http://schemas.microsoft.com/office/drawing/2014/main" id="{FEF4EF7E-FA29-4959-8ACF-DEF1F25D4CF1}"/>
              </a:ext>
            </a:extLst>
          </p:cNvPr>
          <p:cNvSpPr/>
          <p:nvPr/>
        </p:nvSpPr>
        <p:spPr>
          <a:xfrm>
            <a:off x="8400534" y="4960883"/>
            <a:ext cx="1736318" cy="584775"/>
          </a:xfrm>
          <a:prstGeom prst="rect">
            <a:avLst/>
          </a:prstGeom>
        </p:spPr>
        <p:txBody>
          <a:bodyPr wrap="square">
            <a:spAutoFit/>
          </a:bodyPr>
          <a:lstStyle/>
          <a:p>
            <a:pPr marL="8890" marR="8890">
              <a:spcAft>
                <a:spcPts val="0"/>
              </a:spcAft>
            </a:pPr>
            <a:r>
              <a:rPr lang="en-GB" sz="1600" b="1" dirty="0">
                <a:latin typeface="FrutigerLTStd-Bold"/>
                <a:ea typeface="Times New Roman" panose="02020603050405020304" pitchFamily="18" charset="0"/>
                <a:cs typeface="FrutigerLTStd-Bold"/>
              </a:rPr>
              <a:t>Public confidence in the </a:t>
            </a:r>
            <a:r>
              <a:rPr lang="en-GB" sz="1600" b="1" spc="-10" dirty="0">
                <a:latin typeface="FrutigerLTStd-Bold"/>
                <a:ea typeface="Times New Roman" panose="02020603050405020304" pitchFamily="18" charset="0"/>
                <a:cs typeface="FrutigerLTStd-Bold"/>
              </a:rPr>
              <a:t>police </a:t>
            </a:r>
            <a:endParaRPr lang="en-GB" sz="1600" dirty="0">
              <a:latin typeface="Times New Roman" panose="02020603050405020304" pitchFamily="18" charset="0"/>
              <a:ea typeface="Times New Roman" panose="02020603050405020304" pitchFamily="18" charset="0"/>
            </a:endParaRPr>
          </a:p>
        </p:txBody>
      </p:sp>
      <p:sp>
        <p:nvSpPr>
          <p:cNvPr id="99" name="Rectangle 98">
            <a:extLst>
              <a:ext uri="{FF2B5EF4-FFF2-40B4-BE49-F238E27FC236}">
                <a16:creationId xmlns:a16="http://schemas.microsoft.com/office/drawing/2014/main" id="{CC2EAEE7-BBB9-46F4-8C80-5ED99C945095}"/>
              </a:ext>
            </a:extLst>
          </p:cNvPr>
          <p:cNvSpPr/>
          <p:nvPr/>
        </p:nvSpPr>
        <p:spPr>
          <a:xfrm>
            <a:off x="10024350" y="4952428"/>
            <a:ext cx="2122057" cy="584775"/>
          </a:xfrm>
          <a:prstGeom prst="rect">
            <a:avLst/>
          </a:prstGeom>
        </p:spPr>
        <p:txBody>
          <a:bodyPr wrap="square">
            <a:spAutoFit/>
          </a:bodyPr>
          <a:lstStyle/>
          <a:p>
            <a:pPr marL="8890" marR="8890">
              <a:spcBef>
                <a:spcPts val="100"/>
              </a:spcBef>
              <a:spcAft>
                <a:spcPts val="0"/>
              </a:spcAft>
            </a:pPr>
            <a:r>
              <a:rPr lang="en-GB" sz="1600" b="1" dirty="0">
                <a:solidFill>
                  <a:srgbClr val="231F20"/>
                </a:solidFill>
                <a:latin typeface="FrutigerLTStd-Bold"/>
                <a:ea typeface="Times New Roman" panose="02020603050405020304" pitchFamily="18" charset="0"/>
                <a:cs typeface="FrutigerLTStd-Bold"/>
              </a:rPr>
              <a:t>Officer</a:t>
            </a:r>
            <a:r>
              <a:rPr lang="en-GB" sz="1600" b="1" spc="-25" dirty="0">
                <a:solidFill>
                  <a:srgbClr val="231F20"/>
                </a:solidFill>
                <a:latin typeface="FrutigerLTStd-Bold"/>
                <a:ea typeface="Times New Roman" panose="02020603050405020304" pitchFamily="18" charset="0"/>
                <a:cs typeface="FrutigerLTStd-Bold"/>
              </a:rPr>
              <a:t> u</a:t>
            </a:r>
            <a:r>
              <a:rPr lang="en-GB" sz="1600" b="1" dirty="0">
                <a:solidFill>
                  <a:srgbClr val="231F20"/>
                </a:solidFill>
                <a:latin typeface="FrutigerLTStd-Bold"/>
                <a:ea typeface="Times New Roman" panose="02020603050405020304" pitchFamily="18" charset="0"/>
                <a:cs typeface="FrutigerLTStd-Bold"/>
              </a:rPr>
              <a:t>plift</a:t>
            </a:r>
            <a:r>
              <a:rPr lang="en-GB" sz="1600" b="1" spc="-10" dirty="0">
                <a:solidFill>
                  <a:srgbClr val="231F20"/>
                </a:solidFill>
                <a:latin typeface="FrutigerLTStd-Bold"/>
                <a:ea typeface="Times New Roman" panose="02020603050405020304" pitchFamily="18" charset="0"/>
                <a:cs typeface="FrutigerLTStd-Bold"/>
              </a:rPr>
              <a:t> (number </a:t>
            </a:r>
            <a:r>
              <a:rPr lang="en-GB" sz="1600" b="1" dirty="0">
                <a:solidFill>
                  <a:srgbClr val="231F20"/>
                </a:solidFill>
                <a:latin typeface="FrutigerLTStd-Bold"/>
                <a:ea typeface="Times New Roman" panose="02020603050405020304" pitchFamily="18" charset="0"/>
                <a:cs typeface="FrutigerLTStd-Bold"/>
              </a:rPr>
              <a:t>of </a:t>
            </a:r>
            <a:r>
              <a:rPr lang="en-GB" sz="1600" b="1" spc="-10" dirty="0">
                <a:solidFill>
                  <a:srgbClr val="231F20"/>
                </a:solidFill>
                <a:latin typeface="FrutigerLTStd-Bold"/>
                <a:ea typeface="Times New Roman" panose="02020603050405020304" pitchFamily="18" charset="0"/>
                <a:cs typeface="FrutigerLTStd-Bold"/>
              </a:rPr>
              <a:t>officers) </a:t>
            </a:r>
            <a:endParaRPr lang="en-GB" sz="1600" dirty="0">
              <a:latin typeface="Times New Roman" panose="02020603050405020304" pitchFamily="18" charset="0"/>
              <a:ea typeface="Times New Roman" panose="02020603050405020304" pitchFamily="18" charset="0"/>
            </a:endParaRPr>
          </a:p>
        </p:txBody>
      </p:sp>
      <p:grpSp>
        <p:nvGrpSpPr>
          <p:cNvPr id="103" name="object 41">
            <a:extLst>
              <a:ext uri="{FF2B5EF4-FFF2-40B4-BE49-F238E27FC236}">
                <a16:creationId xmlns:a16="http://schemas.microsoft.com/office/drawing/2014/main" id="{0A474CF4-EBCE-44F1-85E3-366574452773}"/>
              </a:ext>
            </a:extLst>
          </p:cNvPr>
          <p:cNvGrpSpPr/>
          <p:nvPr/>
        </p:nvGrpSpPr>
        <p:grpSpPr>
          <a:xfrm rot="16200000">
            <a:off x="1583355" y="2085812"/>
            <a:ext cx="419100" cy="344805"/>
            <a:chOff x="3485269" y="7089594"/>
            <a:chExt cx="444923" cy="344805"/>
          </a:xfrm>
        </p:grpSpPr>
        <p:sp>
          <p:nvSpPr>
            <p:cNvPr id="104" name="object 42">
              <a:extLst>
                <a:ext uri="{FF2B5EF4-FFF2-40B4-BE49-F238E27FC236}">
                  <a16:creationId xmlns:a16="http://schemas.microsoft.com/office/drawing/2014/main" id="{95022E52-8B44-474C-9476-D6AAA4479823}"/>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05" name="object 43">
              <a:extLst>
                <a:ext uri="{FF2B5EF4-FFF2-40B4-BE49-F238E27FC236}">
                  <a16:creationId xmlns:a16="http://schemas.microsoft.com/office/drawing/2014/main" id="{DCF7CDF9-0CCF-441E-9CE9-D74B9256CFAC}"/>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06" name="object 41">
            <a:extLst>
              <a:ext uri="{FF2B5EF4-FFF2-40B4-BE49-F238E27FC236}">
                <a16:creationId xmlns:a16="http://schemas.microsoft.com/office/drawing/2014/main" id="{01D5C620-6516-49E0-9C7E-11EF6937D2DE}"/>
              </a:ext>
            </a:extLst>
          </p:cNvPr>
          <p:cNvGrpSpPr/>
          <p:nvPr/>
        </p:nvGrpSpPr>
        <p:grpSpPr>
          <a:xfrm rot="16200000">
            <a:off x="5235395" y="2049054"/>
            <a:ext cx="419100" cy="344805"/>
            <a:chOff x="3485269" y="7089594"/>
            <a:chExt cx="444923" cy="344805"/>
          </a:xfrm>
        </p:grpSpPr>
        <p:sp>
          <p:nvSpPr>
            <p:cNvPr id="107" name="object 42">
              <a:extLst>
                <a:ext uri="{FF2B5EF4-FFF2-40B4-BE49-F238E27FC236}">
                  <a16:creationId xmlns:a16="http://schemas.microsoft.com/office/drawing/2014/main" id="{B378DFDE-F4FF-426B-8830-D36360C1E751}"/>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08" name="object 43">
              <a:extLst>
                <a:ext uri="{FF2B5EF4-FFF2-40B4-BE49-F238E27FC236}">
                  <a16:creationId xmlns:a16="http://schemas.microsoft.com/office/drawing/2014/main" id="{452A441E-5934-409C-9DDF-B0846B94CF1D}"/>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09" name="object 41">
            <a:extLst>
              <a:ext uri="{FF2B5EF4-FFF2-40B4-BE49-F238E27FC236}">
                <a16:creationId xmlns:a16="http://schemas.microsoft.com/office/drawing/2014/main" id="{B68CB50B-3288-4D46-8610-0D7286273BCD}"/>
              </a:ext>
            </a:extLst>
          </p:cNvPr>
          <p:cNvGrpSpPr/>
          <p:nvPr/>
        </p:nvGrpSpPr>
        <p:grpSpPr>
          <a:xfrm rot="5400000">
            <a:off x="1371983" y="3847258"/>
            <a:ext cx="419100" cy="344805"/>
            <a:chOff x="3485269" y="7089594"/>
            <a:chExt cx="444923" cy="344805"/>
          </a:xfrm>
        </p:grpSpPr>
        <p:sp>
          <p:nvSpPr>
            <p:cNvPr id="110" name="object 42">
              <a:extLst>
                <a:ext uri="{FF2B5EF4-FFF2-40B4-BE49-F238E27FC236}">
                  <a16:creationId xmlns:a16="http://schemas.microsoft.com/office/drawing/2014/main" id="{8E0239BD-D3F5-44CD-88E2-9B01768058DB}"/>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11" name="object 43">
              <a:extLst>
                <a:ext uri="{FF2B5EF4-FFF2-40B4-BE49-F238E27FC236}">
                  <a16:creationId xmlns:a16="http://schemas.microsoft.com/office/drawing/2014/main" id="{1470689E-2C8B-4DEC-9F87-20D2D909E616}"/>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15" name="object 41">
            <a:extLst>
              <a:ext uri="{FF2B5EF4-FFF2-40B4-BE49-F238E27FC236}">
                <a16:creationId xmlns:a16="http://schemas.microsoft.com/office/drawing/2014/main" id="{7869E7F6-3285-4323-AD2F-725E73E6EC58}"/>
              </a:ext>
            </a:extLst>
          </p:cNvPr>
          <p:cNvGrpSpPr/>
          <p:nvPr/>
        </p:nvGrpSpPr>
        <p:grpSpPr>
          <a:xfrm rot="16200000">
            <a:off x="5264648" y="3860801"/>
            <a:ext cx="419100" cy="344805"/>
            <a:chOff x="3485269" y="7089594"/>
            <a:chExt cx="444923" cy="344805"/>
          </a:xfrm>
        </p:grpSpPr>
        <p:sp>
          <p:nvSpPr>
            <p:cNvPr id="116" name="object 42">
              <a:extLst>
                <a:ext uri="{FF2B5EF4-FFF2-40B4-BE49-F238E27FC236}">
                  <a16:creationId xmlns:a16="http://schemas.microsoft.com/office/drawing/2014/main" id="{93824827-65DF-49D4-B649-153F779B62DC}"/>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17" name="object 43">
              <a:extLst>
                <a:ext uri="{FF2B5EF4-FFF2-40B4-BE49-F238E27FC236}">
                  <a16:creationId xmlns:a16="http://schemas.microsoft.com/office/drawing/2014/main" id="{2BC0A85E-5F0F-4469-9808-2E90DF8BE39B}"/>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18" name="object 41">
            <a:extLst>
              <a:ext uri="{FF2B5EF4-FFF2-40B4-BE49-F238E27FC236}">
                <a16:creationId xmlns:a16="http://schemas.microsoft.com/office/drawing/2014/main" id="{86E7BF53-5BA1-4FD9-8F00-76881C293552}"/>
              </a:ext>
            </a:extLst>
          </p:cNvPr>
          <p:cNvGrpSpPr/>
          <p:nvPr/>
        </p:nvGrpSpPr>
        <p:grpSpPr>
          <a:xfrm rot="16200000">
            <a:off x="8419693" y="3938425"/>
            <a:ext cx="419100" cy="344805"/>
            <a:chOff x="3485269" y="7089594"/>
            <a:chExt cx="444923" cy="344805"/>
          </a:xfrm>
        </p:grpSpPr>
        <p:sp>
          <p:nvSpPr>
            <p:cNvPr id="119" name="object 42">
              <a:extLst>
                <a:ext uri="{FF2B5EF4-FFF2-40B4-BE49-F238E27FC236}">
                  <a16:creationId xmlns:a16="http://schemas.microsoft.com/office/drawing/2014/main" id="{E29388F6-DD7B-4F86-A500-8CB0AA1DBA6C}"/>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20" name="object 43">
              <a:extLst>
                <a:ext uri="{FF2B5EF4-FFF2-40B4-BE49-F238E27FC236}">
                  <a16:creationId xmlns:a16="http://schemas.microsoft.com/office/drawing/2014/main" id="{EF48666B-A074-4597-A6C8-FC17CB1670BB}"/>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21" name="object 41">
            <a:extLst>
              <a:ext uri="{FF2B5EF4-FFF2-40B4-BE49-F238E27FC236}">
                <a16:creationId xmlns:a16="http://schemas.microsoft.com/office/drawing/2014/main" id="{5789F086-7103-42D7-B646-CD85E839D736}"/>
              </a:ext>
            </a:extLst>
          </p:cNvPr>
          <p:cNvGrpSpPr/>
          <p:nvPr/>
        </p:nvGrpSpPr>
        <p:grpSpPr>
          <a:xfrm rot="16200000">
            <a:off x="11423011" y="3908750"/>
            <a:ext cx="419100" cy="344805"/>
            <a:chOff x="3485269" y="7089594"/>
            <a:chExt cx="444923" cy="344805"/>
          </a:xfrm>
        </p:grpSpPr>
        <p:sp>
          <p:nvSpPr>
            <p:cNvPr id="122" name="object 42">
              <a:extLst>
                <a:ext uri="{FF2B5EF4-FFF2-40B4-BE49-F238E27FC236}">
                  <a16:creationId xmlns:a16="http://schemas.microsoft.com/office/drawing/2014/main" id="{3589F0E3-4968-4B33-B751-C0FCA4F49EEE}"/>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23" name="object 43">
              <a:extLst>
                <a:ext uri="{FF2B5EF4-FFF2-40B4-BE49-F238E27FC236}">
                  <a16:creationId xmlns:a16="http://schemas.microsoft.com/office/drawing/2014/main" id="{EA2B2A21-8A53-46F7-85CA-F7F22695E003}"/>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27" name="object 41">
            <a:extLst>
              <a:ext uri="{FF2B5EF4-FFF2-40B4-BE49-F238E27FC236}">
                <a16:creationId xmlns:a16="http://schemas.microsoft.com/office/drawing/2014/main" id="{A2031949-23AC-4C09-BF57-2C0C514286F0}"/>
              </a:ext>
            </a:extLst>
          </p:cNvPr>
          <p:cNvGrpSpPr/>
          <p:nvPr/>
        </p:nvGrpSpPr>
        <p:grpSpPr>
          <a:xfrm rot="5400000">
            <a:off x="3611519" y="6020209"/>
            <a:ext cx="419100" cy="344805"/>
            <a:chOff x="3485269" y="7089594"/>
            <a:chExt cx="444923" cy="344805"/>
          </a:xfrm>
        </p:grpSpPr>
        <p:sp>
          <p:nvSpPr>
            <p:cNvPr id="128" name="object 42">
              <a:extLst>
                <a:ext uri="{FF2B5EF4-FFF2-40B4-BE49-F238E27FC236}">
                  <a16:creationId xmlns:a16="http://schemas.microsoft.com/office/drawing/2014/main" id="{A08A17B3-A89A-4831-8AE8-30F0670265A4}"/>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29" name="object 43">
              <a:extLst>
                <a:ext uri="{FF2B5EF4-FFF2-40B4-BE49-F238E27FC236}">
                  <a16:creationId xmlns:a16="http://schemas.microsoft.com/office/drawing/2014/main" id="{E07BC6C7-CCBE-43B4-BC4B-76300040CC37}"/>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30" name="object 41">
            <a:extLst>
              <a:ext uri="{FF2B5EF4-FFF2-40B4-BE49-F238E27FC236}">
                <a16:creationId xmlns:a16="http://schemas.microsoft.com/office/drawing/2014/main" id="{1D43C37F-FF9B-4370-A76A-9DA1B297211D}"/>
              </a:ext>
            </a:extLst>
          </p:cNvPr>
          <p:cNvGrpSpPr/>
          <p:nvPr/>
        </p:nvGrpSpPr>
        <p:grpSpPr>
          <a:xfrm rot="16200000">
            <a:off x="5588243" y="5986594"/>
            <a:ext cx="419100" cy="344805"/>
            <a:chOff x="3485269" y="7089594"/>
            <a:chExt cx="444923" cy="344805"/>
          </a:xfrm>
        </p:grpSpPr>
        <p:sp>
          <p:nvSpPr>
            <p:cNvPr id="131" name="object 42">
              <a:extLst>
                <a:ext uri="{FF2B5EF4-FFF2-40B4-BE49-F238E27FC236}">
                  <a16:creationId xmlns:a16="http://schemas.microsoft.com/office/drawing/2014/main" id="{5D411DE8-AB54-4AD7-B530-292669136B86}"/>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32" name="object 43">
              <a:extLst>
                <a:ext uri="{FF2B5EF4-FFF2-40B4-BE49-F238E27FC236}">
                  <a16:creationId xmlns:a16="http://schemas.microsoft.com/office/drawing/2014/main" id="{94405D26-CE4D-4A3B-85BD-0CAB3A0A6C9B}"/>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33" name="object 41">
            <a:extLst>
              <a:ext uri="{FF2B5EF4-FFF2-40B4-BE49-F238E27FC236}">
                <a16:creationId xmlns:a16="http://schemas.microsoft.com/office/drawing/2014/main" id="{5244670A-B2D0-4019-82EC-874EB5B19033}"/>
              </a:ext>
            </a:extLst>
          </p:cNvPr>
          <p:cNvGrpSpPr/>
          <p:nvPr/>
        </p:nvGrpSpPr>
        <p:grpSpPr>
          <a:xfrm rot="16200000">
            <a:off x="7623923" y="5811637"/>
            <a:ext cx="419100" cy="344805"/>
            <a:chOff x="3485269" y="7089594"/>
            <a:chExt cx="444923" cy="344805"/>
          </a:xfrm>
        </p:grpSpPr>
        <p:sp>
          <p:nvSpPr>
            <p:cNvPr id="134" name="object 42">
              <a:extLst>
                <a:ext uri="{FF2B5EF4-FFF2-40B4-BE49-F238E27FC236}">
                  <a16:creationId xmlns:a16="http://schemas.microsoft.com/office/drawing/2014/main" id="{8B829182-91CB-4433-8701-67329BF3EE58}"/>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35" name="object 43">
              <a:extLst>
                <a:ext uri="{FF2B5EF4-FFF2-40B4-BE49-F238E27FC236}">
                  <a16:creationId xmlns:a16="http://schemas.microsoft.com/office/drawing/2014/main" id="{5C44FD81-F590-4F47-B9B3-3C0B28768E1E}"/>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36" name="object 41">
            <a:extLst>
              <a:ext uri="{FF2B5EF4-FFF2-40B4-BE49-F238E27FC236}">
                <a16:creationId xmlns:a16="http://schemas.microsoft.com/office/drawing/2014/main" id="{65B772EB-AD8C-4751-A0A9-611251386787}"/>
              </a:ext>
            </a:extLst>
          </p:cNvPr>
          <p:cNvGrpSpPr/>
          <p:nvPr/>
        </p:nvGrpSpPr>
        <p:grpSpPr>
          <a:xfrm rot="16200000">
            <a:off x="9409747" y="5825253"/>
            <a:ext cx="419100" cy="344805"/>
            <a:chOff x="3485269" y="7089594"/>
            <a:chExt cx="444923" cy="344805"/>
          </a:xfrm>
        </p:grpSpPr>
        <p:sp>
          <p:nvSpPr>
            <p:cNvPr id="137" name="object 42">
              <a:extLst>
                <a:ext uri="{FF2B5EF4-FFF2-40B4-BE49-F238E27FC236}">
                  <a16:creationId xmlns:a16="http://schemas.microsoft.com/office/drawing/2014/main" id="{4AE60432-81C5-4F51-AA64-9D095C7DCDB6}"/>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38" name="object 43">
              <a:extLst>
                <a:ext uri="{FF2B5EF4-FFF2-40B4-BE49-F238E27FC236}">
                  <a16:creationId xmlns:a16="http://schemas.microsoft.com/office/drawing/2014/main" id="{58F854F0-2101-464C-956F-850BAD3C547B}"/>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aphicFrame>
        <p:nvGraphicFramePr>
          <p:cNvPr id="100" name="Table 99">
            <a:extLst>
              <a:ext uri="{FF2B5EF4-FFF2-40B4-BE49-F238E27FC236}">
                <a16:creationId xmlns:a16="http://schemas.microsoft.com/office/drawing/2014/main" id="{97F47113-EE10-4BB8-8B68-A613C9A379E6}"/>
              </a:ext>
            </a:extLst>
          </p:cNvPr>
          <p:cNvGraphicFramePr>
            <a:graphicFrameLocks noGrp="1"/>
          </p:cNvGraphicFramePr>
          <p:nvPr/>
        </p:nvGraphicFramePr>
        <p:xfrm>
          <a:off x="373923" y="1678504"/>
          <a:ext cx="1747188" cy="259080"/>
        </p:xfrm>
        <a:graphic>
          <a:graphicData uri="http://schemas.openxmlformats.org/drawingml/2006/table">
            <a:tbl>
              <a:tblPr firstRow="1" bandRow="1">
                <a:tableStyleId>{5C22544A-7EE6-4342-B048-85BDC9FD1C3A}</a:tableStyleId>
              </a:tblPr>
              <a:tblGrid>
                <a:gridCol w="582396">
                  <a:extLst>
                    <a:ext uri="{9D8B030D-6E8A-4147-A177-3AD203B41FA5}">
                      <a16:colId xmlns:a16="http://schemas.microsoft.com/office/drawing/2014/main" val="2278350827"/>
                    </a:ext>
                  </a:extLst>
                </a:gridCol>
                <a:gridCol w="582396">
                  <a:extLst>
                    <a:ext uri="{9D8B030D-6E8A-4147-A177-3AD203B41FA5}">
                      <a16:colId xmlns:a16="http://schemas.microsoft.com/office/drawing/2014/main" val="2661175983"/>
                    </a:ext>
                  </a:extLst>
                </a:gridCol>
                <a:gridCol w="582396">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88,238</a:t>
                      </a:r>
                    </a:p>
                  </a:txBody>
                  <a:tcPr>
                    <a:solidFill>
                      <a:schemeClr val="accent6"/>
                    </a:solidFill>
                  </a:tcPr>
                </a:tc>
                <a:tc>
                  <a:txBody>
                    <a:bodyPr/>
                    <a:lstStyle/>
                    <a:p>
                      <a:r>
                        <a:rPr lang="en-GB" sz="1100" dirty="0">
                          <a:solidFill>
                            <a:schemeClr val="bg1"/>
                          </a:solidFill>
                        </a:rPr>
                        <a:t>85,907</a:t>
                      </a:r>
                    </a:p>
                  </a:txBody>
                  <a:tcPr>
                    <a:solidFill>
                      <a:schemeClr val="accent2"/>
                    </a:solidFill>
                  </a:tcPr>
                </a:tc>
                <a:tc>
                  <a:txBody>
                    <a:bodyPr/>
                    <a:lstStyle/>
                    <a:p>
                      <a:r>
                        <a:rPr lang="en-GB" sz="1100" dirty="0">
                          <a:solidFill>
                            <a:schemeClr val="bg1"/>
                          </a:solidFill>
                        </a:rPr>
                        <a:t>78,851</a:t>
                      </a:r>
                    </a:p>
                  </a:txBody>
                  <a:tcPr/>
                </a:tc>
                <a:extLst>
                  <a:ext uri="{0D108BD9-81ED-4DB2-BD59-A6C34878D82A}">
                    <a16:rowId xmlns:a16="http://schemas.microsoft.com/office/drawing/2014/main" val="813213702"/>
                  </a:ext>
                </a:extLst>
              </a:tr>
            </a:tbl>
          </a:graphicData>
        </a:graphic>
      </p:graphicFrame>
      <p:graphicFrame>
        <p:nvGraphicFramePr>
          <p:cNvPr id="143" name="Table 142">
            <a:extLst>
              <a:ext uri="{FF2B5EF4-FFF2-40B4-BE49-F238E27FC236}">
                <a16:creationId xmlns:a16="http://schemas.microsoft.com/office/drawing/2014/main" id="{DFF6B1CE-5DAA-473E-847B-BD38F0F2A032}"/>
              </a:ext>
            </a:extLst>
          </p:cNvPr>
          <p:cNvGraphicFramePr>
            <a:graphicFrameLocks noGrp="1"/>
          </p:cNvGraphicFramePr>
          <p:nvPr/>
        </p:nvGraphicFramePr>
        <p:xfrm>
          <a:off x="3884090" y="1672531"/>
          <a:ext cx="1664979" cy="259080"/>
        </p:xfrm>
        <a:graphic>
          <a:graphicData uri="http://schemas.openxmlformats.org/drawingml/2006/table">
            <a:tbl>
              <a:tblPr firstRow="1" bandRow="1">
                <a:tableStyleId>{5C22544A-7EE6-4342-B048-85BDC9FD1C3A}</a:tableStyleId>
              </a:tblPr>
              <a:tblGrid>
                <a:gridCol w="554993">
                  <a:extLst>
                    <a:ext uri="{9D8B030D-6E8A-4147-A177-3AD203B41FA5}">
                      <a16:colId xmlns:a16="http://schemas.microsoft.com/office/drawing/2014/main" val="2278350827"/>
                    </a:ext>
                  </a:extLst>
                </a:gridCol>
                <a:gridCol w="554993">
                  <a:extLst>
                    <a:ext uri="{9D8B030D-6E8A-4147-A177-3AD203B41FA5}">
                      <a16:colId xmlns:a16="http://schemas.microsoft.com/office/drawing/2014/main" val="2661175983"/>
                    </a:ext>
                  </a:extLst>
                </a:gridCol>
                <a:gridCol w="554993">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4,249</a:t>
                      </a:r>
                    </a:p>
                  </a:txBody>
                  <a:tcPr>
                    <a:solidFill>
                      <a:schemeClr val="accent6"/>
                    </a:solidFill>
                  </a:tcPr>
                </a:tc>
                <a:tc>
                  <a:txBody>
                    <a:bodyPr/>
                    <a:lstStyle/>
                    <a:p>
                      <a:r>
                        <a:rPr lang="en-GB" sz="1100" dirty="0">
                          <a:solidFill>
                            <a:schemeClr val="bg1"/>
                          </a:solidFill>
                        </a:rPr>
                        <a:t>3,828</a:t>
                      </a:r>
                    </a:p>
                  </a:txBody>
                  <a:tcPr>
                    <a:solidFill>
                      <a:schemeClr val="accent2"/>
                    </a:solidFill>
                  </a:tcPr>
                </a:tc>
                <a:tc>
                  <a:txBody>
                    <a:bodyPr/>
                    <a:lstStyle/>
                    <a:p>
                      <a:r>
                        <a:rPr lang="en-GB" sz="1100" dirty="0">
                          <a:solidFill>
                            <a:schemeClr val="bg1"/>
                          </a:solidFill>
                        </a:rPr>
                        <a:t>2,948</a:t>
                      </a:r>
                    </a:p>
                  </a:txBody>
                  <a:tcPr/>
                </a:tc>
                <a:extLst>
                  <a:ext uri="{0D108BD9-81ED-4DB2-BD59-A6C34878D82A}">
                    <a16:rowId xmlns:a16="http://schemas.microsoft.com/office/drawing/2014/main" val="813213702"/>
                  </a:ext>
                </a:extLst>
              </a:tr>
            </a:tbl>
          </a:graphicData>
        </a:graphic>
      </p:graphicFrame>
      <p:graphicFrame>
        <p:nvGraphicFramePr>
          <p:cNvPr id="144" name="Table 143">
            <a:extLst>
              <a:ext uri="{FF2B5EF4-FFF2-40B4-BE49-F238E27FC236}">
                <a16:creationId xmlns:a16="http://schemas.microsoft.com/office/drawing/2014/main" id="{B3929958-8CFB-483D-B06F-6C22918DC4A7}"/>
              </a:ext>
            </a:extLst>
          </p:cNvPr>
          <p:cNvGraphicFramePr>
            <a:graphicFrameLocks noGrp="1"/>
          </p:cNvGraphicFramePr>
          <p:nvPr>
            <p:extLst>
              <p:ext uri="{D42A27DB-BD31-4B8C-83A1-F6EECF244321}">
                <p14:modId xmlns:p14="http://schemas.microsoft.com/office/powerpoint/2010/main" val="966987317"/>
              </p:ext>
            </p:extLst>
          </p:nvPr>
        </p:nvGraphicFramePr>
        <p:xfrm>
          <a:off x="257651" y="3520052"/>
          <a:ext cx="1588280" cy="259080"/>
        </p:xfrm>
        <a:graphic>
          <a:graphicData uri="http://schemas.openxmlformats.org/drawingml/2006/table">
            <a:tbl>
              <a:tblPr firstRow="1" bandRow="1">
                <a:tableStyleId>{5C22544A-7EE6-4342-B048-85BDC9FD1C3A}</a:tableStyleId>
              </a:tblPr>
              <a:tblGrid>
                <a:gridCol w="529427">
                  <a:extLst>
                    <a:ext uri="{9D8B030D-6E8A-4147-A177-3AD203B41FA5}">
                      <a16:colId xmlns:a16="http://schemas.microsoft.com/office/drawing/2014/main" val="2278350827"/>
                    </a:ext>
                  </a:extLst>
                </a:gridCol>
                <a:gridCol w="519719">
                  <a:extLst>
                    <a:ext uri="{9D8B030D-6E8A-4147-A177-3AD203B41FA5}">
                      <a16:colId xmlns:a16="http://schemas.microsoft.com/office/drawing/2014/main" val="2661175983"/>
                    </a:ext>
                  </a:extLst>
                </a:gridCol>
                <a:gridCol w="539134">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8,316</a:t>
                      </a:r>
                    </a:p>
                  </a:txBody>
                  <a:tcPr>
                    <a:solidFill>
                      <a:schemeClr val="accent6"/>
                    </a:solidFill>
                  </a:tcPr>
                </a:tc>
                <a:tc>
                  <a:txBody>
                    <a:bodyPr/>
                    <a:lstStyle/>
                    <a:p>
                      <a:r>
                        <a:rPr lang="en-GB" sz="1100" dirty="0">
                          <a:solidFill>
                            <a:schemeClr val="bg1"/>
                          </a:solidFill>
                        </a:rPr>
                        <a:t>8,602</a:t>
                      </a:r>
                    </a:p>
                  </a:txBody>
                  <a:tcPr>
                    <a:solidFill>
                      <a:schemeClr val="accent2"/>
                    </a:solidFill>
                  </a:tcPr>
                </a:tc>
                <a:tc>
                  <a:txBody>
                    <a:bodyPr/>
                    <a:lstStyle/>
                    <a:p>
                      <a:r>
                        <a:rPr lang="en-GB" sz="1100" dirty="0"/>
                        <a:t>9,442</a:t>
                      </a:r>
                    </a:p>
                  </a:txBody>
                  <a:tcPr/>
                </a:tc>
                <a:extLst>
                  <a:ext uri="{0D108BD9-81ED-4DB2-BD59-A6C34878D82A}">
                    <a16:rowId xmlns:a16="http://schemas.microsoft.com/office/drawing/2014/main" val="813213702"/>
                  </a:ext>
                </a:extLst>
              </a:tr>
            </a:tbl>
          </a:graphicData>
        </a:graphic>
      </p:graphicFrame>
      <p:graphicFrame>
        <p:nvGraphicFramePr>
          <p:cNvPr id="145" name="Table 144">
            <a:extLst>
              <a:ext uri="{FF2B5EF4-FFF2-40B4-BE49-F238E27FC236}">
                <a16:creationId xmlns:a16="http://schemas.microsoft.com/office/drawing/2014/main" id="{00882678-C2CA-4A70-9D43-ED4D3D6D6D17}"/>
              </a:ext>
            </a:extLst>
          </p:cNvPr>
          <p:cNvGraphicFramePr>
            <a:graphicFrameLocks noGrp="1"/>
          </p:cNvGraphicFramePr>
          <p:nvPr/>
        </p:nvGraphicFramePr>
        <p:xfrm>
          <a:off x="3940433" y="3490358"/>
          <a:ext cx="1807343" cy="259080"/>
        </p:xfrm>
        <a:graphic>
          <a:graphicData uri="http://schemas.openxmlformats.org/drawingml/2006/table">
            <a:tbl>
              <a:tblPr firstRow="1" bandRow="1">
                <a:tableStyleId>{5C22544A-7EE6-4342-B048-85BDC9FD1C3A}</a:tableStyleId>
              </a:tblPr>
              <a:tblGrid>
                <a:gridCol w="598011">
                  <a:extLst>
                    <a:ext uri="{9D8B030D-6E8A-4147-A177-3AD203B41FA5}">
                      <a16:colId xmlns:a16="http://schemas.microsoft.com/office/drawing/2014/main" val="2278350827"/>
                    </a:ext>
                  </a:extLst>
                </a:gridCol>
                <a:gridCol w="608330">
                  <a:extLst>
                    <a:ext uri="{9D8B030D-6E8A-4147-A177-3AD203B41FA5}">
                      <a16:colId xmlns:a16="http://schemas.microsoft.com/office/drawing/2014/main" val="2661175983"/>
                    </a:ext>
                  </a:extLst>
                </a:gridCol>
                <a:gridCol w="601002">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18,349</a:t>
                      </a:r>
                    </a:p>
                  </a:txBody>
                  <a:tcPr>
                    <a:solidFill>
                      <a:schemeClr val="accent6"/>
                    </a:solidFill>
                  </a:tcPr>
                </a:tc>
                <a:tc>
                  <a:txBody>
                    <a:bodyPr/>
                    <a:lstStyle/>
                    <a:p>
                      <a:r>
                        <a:rPr lang="en-GB" sz="1100" dirty="0">
                          <a:solidFill>
                            <a:schemeClr val="bg1"/>
                          </a:solidFill>
                        </a:rPr>
                        <a:t>17,676</a:t>
                      </a:r>
                    </a:p>
                  </a:txBody>
                  <a:tcPr>
                    <a:solidFill>
                      <a:schemeClr val="accent2"/>
                    </a:solidFill>
                  </a:tcPr>
                </a:tc>
                <a:tc>
                  <a:txBody>
                    <a:bodyPr/>
                    <a:lstStyle/>
                    <a:p>
                      <a:r>
                        <a:rPr lang="en-GB" sz="1100" dirty="0"/>
                        <a:t>15,102</a:t>
                      </a:r>
                    </a:p>
                  </a:txBody>
                  <a:tcPr/>
                </a:tc>
                <a:extLst>
                  <a:ext uri="{0D108BD9-81ED-4DB2-BD59-A6C34878D82A}">
                    <a16:rowId xmlns:a16="http://schemas.microsoft.com/office/drawing/2014/main" val="813213702"/>
                  </a:ext>
                </a:extLst>
              </a:tr>
            </a:tbl>
          </a:graphicData>
        </a:graphic>
      </p:graphicFrame>
      <p:graphicFrame>
        <p:nvGraphicFramePr>
          <p:cNvPr id="146" name="Table 145">
            <a:extLst>
              <a:ext uri="{FF2B5EF4-FFF2-40B4-BE49-F238E27FC236}">
                <a16:creationId xmlns:a16="http://schemas.microsoft.com/office/drawing/2014/main" id="{30BD23D8-8401-4BAB-ACAA-53F113337DA0}"/>
              </a:ext>
            </a:extLst>
          </p:cNvPr>
          <p:cNvGraphicFramePr>
            <a:graphicFrameLocks noGrp="1"/>
          </p:cNvGraphicFramePr>
          <p:nvPr/>
        </p:nvGraphicFramePr>
        <p:xfrm>
          <a:off x="7203465" y="3568886"/>
          <a:ext cx="1664979" cy="259080"/>
        </p:xfrm>
        <a:graphic>
          <a:graphicData uri="http://schemas.openxmlformats.org/drawingml/2006/table">
            <a:tbl>
              <a:tblPr firstRow="1" bandRow="1">
                <a:tableStyleId>{5C22544A-7EE6-4342-B048-85BDC9FD1C3A}</a:tableStyleId>
              </a:tblPr>
              <a:tblGrid>
                <a:gridCol w="554993">
                  <a:extLst>
                    <a:ext uri="{9D8B030D-6E8A-4147-A177-3AD203B41FA5}">
                      <a16:colId xmlns:a16="http://schemas.microsoft.com/office/drawing/2014/main" val="2278350827"/>
                    </a:ext>
                  </a:extLst>
                </a:gridCol>
                <a:gridCol w="554993">
                  <a:extLst>
                    <a:ext uri="{9D8B030D-6E8A-4147-A177-3AD203B41FA5}">
                      <a16:colId xmlns:a16="http://schemas.microsoft.com/office/drawing/2014/main" val="2661175983"/>
                    </a:ext>
                  </a:extLst>
                </a:gridCol>
                <a:gridCol w="554993">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16.5%</a:t>
                      </a:r>
                    </a:p>
                  </a:txBody>
                  <a:tcPr>
                    <a:solidFill>
                      <a:schemeClr val="accent6"/>
                    </a:solidFill>
                  </a:tcPr>
                </a:tc>
                <a:tc>
                  <a:txBody>
                    <a:bodyPr/>
                    <a:lstStyle/>
                    <a:p>
                      <a:r>
                        <a:rPr lang="en-GB" sz="1100" dirty="0">
                          <a:solidFill>
                            <a:schemeClr val="bg1"/>
                          </a:solidFill>
                        </a:rPr>
                        <a:t>15.7%</a:t>
                      </a:r>
                    </a:p>
                  </a:txBody>
                  <a:tcPr>
                    <a:solidFill>
                      <a:schemeClr val="accent2"/>
                    </a:solidFill>
                  </a:tcPr>
                </a:tc>
                <a:tc>
                  <a:txBody>
                    <a:bodyPr/>
                    <a:lstStyle/>
                    <a:p>
                      <a:r>
                        <a:rPr lang="en-GB" sz="1100" dirty="0">
                          <a:solidFill>
                            <a:schemeClr val="bg1"/>
                          </a:solidFill>
                        </a:rPr>
                        <a:t>13.4</a:t>
                      </a:r>
                      <a:r>
                        <a:rPr lang="en-GB" sz="1100" dirty="0"/>
                        <a:t>%</a:t>
                      </a:r>
                    </a:p>
                  </a:txBody>
                  <a:tcPr/>
                </a:tc>
                <a:extLst>
                  <a:ext uri="{0D108BD9-81ED-4DB2-BD59-A6C34878D82A}">
                    <a16:rowId xmlns:a16="http://schemas.microsoft.com/office/drawing/2014/main" val="813213702"/>
                  </a:ext>
                </a:extLst>
              </a:tr>
            </a:tbl>
          </a:graphicData>
        </a:graphic>
      </p:graphicFrame>
      <p:graphicFrame>
        <p:nvGraphicFramePr>
          <p:cNvPr id="147" name="Table 146">
            <a:extLst>
              <a:ext uri="{FF2B5EF4-FFF2-40B4-BE49-F238E27FC236}">
                <a16:creationId xmlns:a16="http://schemas.microsoft.com/office/drawing/2014/main" id="{5DC9A18B-CF9F-40A5-8D15-00583ED0EE91}"/>
              </a:ext>
            </a:extLst>
          </p:cNvPr>
          <p:cNvGraphicFramePr>
            <a:graphicFrameLocks noGrp="1"/>
          </p:cNvGraphicFramePr>
          <p:nvPr>
            <p:extLst>
              <p:ext uri="{D42A27DB-BD31-4B8C-83A1-F6EECF244321}">
                <p14:modId xmlns:p14="http://schemas.microsoft.com/office/powerpoint/2010/main" val="1112282284"/>
              </p:ext>
            </p:extLst>
          </p:nvPr>
        </p:nvGraphicFramePr>
        <p:xfrm>
          <a:off x="10158196" y="3568886"/>
          <a:ext cx="1678629" cy="259080"/>
        </p:xfrm>
        <a:graphic>
          <a:graphicData uri="http://schemas.openxmlformats.org/drawingml/2006/table">
            <a:tbl>
              <a:tblPr firstRow="1" bandRow="1">
                <a:tableStyleId>{5C22544A-7EE6-4342-B048-85BDC9FD1C3A}</a:tableStyleId>
              </a:tblPr>
              <a:tblGrid>
                <a:gridCol w="568643">
                  <a:extLst>
                    <a:ext uri="{9D8B030D-6E8A-4147-A177-3AD203B41FA5}">
                      <a16:colId xmlns:a16="http://schemas.microsoft.com/office/drawing/2014/main" val="2278350827"/>
                    </a:ext>
                  </a:extLst>
                </a:gridCol>
                <a:gridCol w="554993">
                  <a:extLst>
                    <a:ext uri="{9D8B030D-6E8A-4147-A177-3AD203B41FA5}">
                      <a16:colId xmlns:a16="http://schemas.microsoft.com/office/drawing/2014/main" val="2661175983"/>
                    </a:ext>
                  </a:extLst>
                </a:gridCol>
                <a:gridCol w="554993">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10.9%</a:t>
                      </a:r>
                    </a:p>
                  </a:txBody>
                  <a:tcPr>
                    <a:solidFill>
                      <a:schemeClr val="accent6"/>
                    </a:solidFill>
                  </a:tcPr>
                </a:tc>
                <a:tc>
                  <a:txBody>
                    <a:bodyPr/>
                    <a:lstStyle/>
                    <a:p>
                      <a:r>
                        <a:rPr lang="en-GB" sz="1100" dirty="0">
                          <a:solidFill>
                            <a:schemeClr val="bg1"/>
                          </a:solidFill>
                        </a:rPr>
                        <a:t>10.3%</a:t>
                      </a:r>
                    </a:p>
                  </a:txBody>
                  <a:tcPr>
                    <a:solidFill>
                      <a:schemeClr val="accent2"/>
                    </a:solidFill>
                  </a:tcPr>
                </a:tc>
                <a:tc>
                  <a:txBody>
                    <a:bodyPr/>
                    <a:lstStyle/>
                    <a:p>
                      <a:r>
                        <a:rPr lang="en-GB" sz="1100" dirty="0">
                          <a:solidFill>
                            <a:schemeClr val="bg1"/>
                          </a:solidFill>
                        </a:rPr>
                        <a:t>9.2%</a:t>
                      </a:r>
                    </a:p>
                  </a:txBody>
                  <a:tcPr/>
                </a:tc>
                <a:extLst>
                  <a:ext uri="{0D108BD9-81ED-4DB2-BD59-A6C34878D82A}">
                    <a16:rowId xmlns:a16="http://schemas.microsoft.com/office/drawing/2014/main" val="813213702"/>
                  </a:ext>
                </a:extLst>
              </a:tr>
            </a:tbl>
          </a:graphicData>
        </a:graphic>
      </p:graphicFrame>
      <p:graphicFrame>
        <p:nvGraphicFramePr>
          <p:cNvPr id="148" name="Table 147">
            <a:extLst>
              <a:ext uri="{FF2B5EF4-FFF2-40B4-BE49-F238E27FC236}">
                <a16:creationId xmlns:a16="http://schemas.microsoft.com/office/drawing/2014/main" id="{4EC5AC79-F2D9-4CEC-A996-78FD4F78C2C1}"/>
              </a:ext>
            </a:extLst>
          </p:cNvPr>
          <p:cNvGraphicFramePr>
            <a:graphicFrameLocks noGrp="1"/>
          </p:cNvGraphicFramePr>
          <p:nvPr>
            <p:extLst>
              <p:ext uri="{D42A27DB-BD31-4B8C-83A1-F6EECF244321}">
                <p14:modId xmlns:p14="http://schemas.microsoft.com/office/powerpoint/2010/main" val="1913963055"/>
              </p:ext>
            </p:extLst>
          </p:nvPr>
        </p:nvGraphicFramePr>
        <p:xfrm>
          <a:off x="6621450" y="5502578"/>
          <a:ext cx="1109986" cy="259080"/>
        </p:xfrm>
        <a:graphic>
          <a:graphicData uri="http://schemas.openxmlformats.org/drawingml/2006/table">
            <a:tbl>
              <a:tblPr firstRow="1" bandRow="1">
                <a:tableStyleId>{5C22544A-7EE6-4342-B048-85BDC9FD1C3A}</a:tableStyleId>
              </a:tblPr>
              <a:tblGrid>
                <a:gridCol w="554993">
                  <a:extLst>
                    <a:ext uri="{9D8B030D-6E8A-4147-A177-3AD203B41FA5}">
                      <a16:colId xmlns:a16="http://schemas.microsoft.com/office/drawing/2014/main" val="2278350827"/>
                    </a:ext>
                  </a:extLst>
                </a:gridCol>
                <a:gridCol w="554993">
                  <a:extLst>
                    <a:ext uri="{9D8B030D-6E8A-4147-A177-3AD203B41FA5}">
                      <a16:colId xmlns:a16="http://schemas.microsoft.com/office/drawing/2014/main" val="2661175983"/>
                    </a:ext>
                  </a:extLst>
                </a:gridCol>
              </a:tblGrid>
              <a:tr h="242280">
                <a:tc>
                  <a:txBody>
                    <a:bodyPr/>
                    <a:lstStyle/>
                    <a:p>
                      <a:r>
                        <a:rPr lang="en-GB" sz="1100" dirty="0">
                          <a:solidFill>
                            <a:schemeClr val="bg1"/>
                          </a:solidFill>
                        </a:rPr>
                        <a:t>71.8%</a:t>
                      </a:r>
                    </a:p>
                  </a:txBody>
                  <a:tcPr>
                    <a:solidFill>
                      <a:schemeClr val="accent6"/>
                    </a:solidFill>
                  </a:tcPr>
                </a:tc>
                <a:tc>
                  <a:txBody>
                    <a:bodyPr/>
                    <a:lstStyle/>
                    <a:p>
                      <a:r>
                        <a:rPr lang="en-GB" sz="1100" dirty="0">
                          <a:solidFill>
                            <a:schemeClr val="bg1"/>
                          </a:solidFill>
                        </a:rPr>
                        <a:t>69.1%</a:t>
                      </a:r>
                    </a:p>
                  </a:txBody>
                  <a:tcPr>
                    <a:solidFill>
                      <a:schemeClr val="accent2"/>
                    </a:solidFill>
                  </a:tcPr>
                </a:tc>
                <a:extLst>
                  <a:ext uri="{0D108BD9-81ED-4DB2-BD59-A6C34878D82A}">
                    <a16:rowId xmlns:a16="http://schemas.microsoft.com/office/drawing/2014/main" val="813213702"/>
                  </a:ext>
                </a:extLst>
              </a:tr>
            </a:tbl>
          </a:graphicData>
        </a:graphic>
      </p:graphicFrame>
      <p:graphicFrame>
        <p:nvGraphicFramePr>
          <p:cNvPr id="149" name="Table 148">
            <a:extLst>
              <a:ext uri="{FF2B5EF4-FFF2-40B4-BE49-F238E27FC236}">
                <a16:creationId xmlns:a16="http://schemas.microsoft.com/office/drawing/2014/main" id="{A8B45AB2-0B74-454D-9493-DD461FDDDDA9}"/>
              </a:ext>
            </a:extLst>
          </p:cNvPr>
          <p:cNvGraphicFramePr>
            <a:graphicFrameLocks noGrp="1"/>
          </p:cNvGraphicFramePr>
          <p:nvPr>
            <p:extLst>
              <p:ext uri="{D42A27DB-BD31-4B8C-83A1-F6EECF244321}">
                <p14:modId xmlns:p14="http://schemas.microsoft.com/office/powerpoint/2010/main" val="3547734141"/>
              </p:ext>
            </p:extLst>
          </p:nvPr>
        </p:nvGraphicFramePr>
        <p:xfrm>
          <a:off x="8508458" y="5495308"/>
          <a:ext cx="1109986" cy="259080"/>
        </p:xfrm>
        <a:graphic>
          <a:graphicData uri="http://schemas.openxmlformats.org/drawingml/2006/table">
            <a:tbl>
              <a:tblPr firstRow="1" bandRow="1">
                <a:tableStyleId>{5C22544A-7EE6-4342-B048-85BDC9FD1C3A}</a:tableStyleId>
              </a:tblPr>
              <a:tblGrid>
                <a:gridCol w="554993">
                  <a:extLst>
                    <a:ext uri="{9D8B030D-6E8A-4147-A177-3AD203B41FA5}">
                      <a16:colId xmlns:a16="http://schemas.microsoft.com/office/drawing/2014/main" val="2278350827"/>
                    </a:ext>
                  </a:extLst>
                </a:gridCol>
                <a:gridCol w="554993">
                  <a:extLst>
                    <a:ext uri="{9D8B030D-6E8A-4147-A177-3AD203B41FA5}">
                      <a16:colId xmlns:a16="http://schemas.microsoft.com/office/drawing/2014/main" val="2661175983"/>
                    </a:ext>
                  </a:extLst>
                </a:gridCol>
              </a:tblGrid>
              <a:tr h="242280">
                <a:tc>
                  <a:txBody>
                    <a:bodyPr/>
                    <a:lstStyle/>
                    <a:p>
                      <a:r>
                        <a:rPr lang="en-GB" sz="1100" dirty="0">
                          <a:solidFill>
                            <a:schemeClr val="bg1"/>
                          </a:solidFill>
                        </a:rPr>
                        <a:t>64%</a:t>
                      </a:r>
                    </a:p>
                  </a:txBody>
                  <a:tcPr>
                    <a:solidFill>
                      <a:schemeClr val="accent6"/>
                    </a:solidFill>
                  </a:tcPr>
                </a:tc>
                <a:tc>
                  <a:txBody>
                    <a:bodyPr/>
                    <a:lstStyle/>
                    <a:p>
                      <a:r>
                        <a:rPr lang="en-GB" sz="1100" dirty="0">
                          <a:solidFill>
                            <a:schemeClr val="bg1"/>
                          </a:solidFill>
                        </a:rPr>
                        <a:t>61%</a:t>
                      </a:r>
                    </a:p>
                  </a:txBody>
                  <a:tcPr>
                    <a:solidFill>
                      <a:schemeClr val="accent2"/>
                    </a:solidFill>
                  </a:tcPr>
                </a:tc>
                <a:extLst>
                  <a:ext uri="{0D108BD9-81ED-4DB2-BD59-A6C34878D82A}">
                    <a16:rowId xmlns:a16="http://schemas.microsoft.com/office/drawing/2014/main" val="813213702"/>
                  </a:ext>
                </a:extLst>
              </a:tr>
            </a:tbl>
          </a:graphicData>
        </a:graphic>
      </p:graphicFrame>
      <p:graphicFrame>
        <p:nvGraphicFramePr>
          <p:cNvPr id="150" name="Table 149">
            <a:extLst>
              <a:ext uri="{FF2B5EF4-FFF2-40B4-BE49-F238E27FC236}">
                <a16:creationId xmlns:a16="http://schemas.microsoft.com/office/drawing/2014/main" id="{65E3DAC5-02A4-4B5C-9EA0-668E7A5C9FA8}"/>
              </a:ext>
            </a:extLst>
          </p:cNvPr>
          <p:cNvGraphicFramePr>
            <a:graphicFrameLocks noGrp="1"/>
          </p:cNvGraphicFramePr>
          <p:nvPr>
            <p:extLst>
              <p:ext uri="{D42A27DB-BD31-4B8C-83A1-F6EECF244321}">
                <p14:modId xmlns:p14="http://schemas.microsoft.com/office/powerpoint/2010/main" val="2257306301"/>
              </p:ext>
            </p:extLst>
          </p:nvPr>
        </p:nvGraphicFramePr>
        <p:xfrm>
          <a:off x="10202163" y="5480005"/>
          <a:ext cx="1664979" cy="259080"/>
        </p:xfrm>
        <a:graphic>
          <a:graphicData uri="http://schemas.openxmlformats.org/drawingml/2006/table">
            <a:tbl>
              <a:tblPr firstRow="1" bandRow="1">
                <a:tableStyleId>{5C22544A-7EE6-4342-B048-85BDC9FD1C3A}</a:tableStyleId>
              </a:tblPr>
              <a:tblGrid>
                <a:gridCol w="554993">
                  <a:extLst>
                    <a:ext uri="{9D8B030D-6E8A-4147-A177-3AD203B41FA5}">
                      <a16:colId xmlns:a16="http://schemas.microsoft.com/office/drawing/2014/main" val="2278350827"/>
                    </a:ext>
                  </a:extLst>
                </a:gridCol>
                <a:gridCol w="554993">
                  <a:extLst>
                    <a:ext uri="{9D8B030D-6E8A-4147-A177-3AD203B41FA5}">
                      <a16:colId xmlns:a16="http://schemas.microsoft.com/office/drawing/2014/main" val="2661175983"/>
                    </a:ext>
                  </a:extLst>
                </a:gridCol>
                <a:gridCol w="554993">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2,071</a:t>
                      </a:r>
                    </a:p>
                  </a:txBody>
                  <a:tcPr>
                    <a:solidFill>
                      <a:schemeClr val="accent6"/>
                    </a:solidFill>
                  </a:tcPr>
                </a:tc>
                <a:tc>
                  <a:txBody>
                    <a:bodyPr/>
                    <a:lstStyle/>
                    <a:p>
                      <a:r>
                        <a:rPr lang="en-GB" sz="1100" dirty="0">
                          <a:solidFill>
                            <a:schemeClr val="bg1"/>
                          </a:solidFill>
                        </a:rPr>
                        <a:t>2,018</a:t>
                      </a:r>
                    </a:p>
                  </a:txBody>
                  <a:tcPr>
                    <a:solidFill>
                      <a:schemeClr val="accent2"/>
                    </a:solidFill>
                  </a:tcPr>
                </a:tc>
                <a:tc>
                  <a:txBody>
                    <a:bodyPr/>
                    <a:lstStyle/>
                    <a:p>
                      <a:r>
                        <a:rPr lang="en-GB" sz="1100" dirty="0"/>
                        <a:t>1,700</a:t>
                      </a:r>
                    </a:p>
                  </a:txBody>
                  <a:tcPr/>
                </a:tc>
                <a:extLst>
                  <a:ext uri="{0D108BD9-81ED-4DB2-BD59-A6C34878D82A}">
                    <a16:rowId xmlns:a16="http://schemas.microsoft.com/office/drawing/2014/main" val="813213702"/>
                  </a:ext>
                </a:extLst>
              </a:tr>
            </a:tbl>
          </a:graphicData>
        </a:graphic>
      </p:graphicFrame>
      <p:graphicFrame>
        <p:nvGraphicFramePr>
          <p:cNvPr id="151" name="Table 150">
            <a:extLst>
              <a:ext uri="{FF2B5EF4-FFF2-40B4-BE49-F238E27FC236}">
                <a16:creationId xmlns:a16="http://schemas.microsoft.com/office/drawing/2014/main" id="{1F05EDDD-8281-4D91-9A29-42B4988176A7}"/>
              </a:ext>
            </a:extLst>
          </p:cNvPr>
          <p:cNvGraphicFramePr>
            <a:graphicFrameLocks noGrp="1"/>
          </p:cNvGraphicFramePr>
          <p:nvPr/>
        </p:nvGraphicFramePr>
        <p:xfrm>
          <a:off x="4299" y="5652801"/>
          <a:ext cx="1973679" cy="259080"/>
        </p:xfrm>
        <a:graphic>
          <a:graphicData uri="http://schemas.openxmlformats.org/drawingml/2006/table">
            <a:tbl>
              <a:tblPr firstRow="1" bandRow="1">
                <a:tableStyleId>{5C22544A-7EE6-4342-B048-85BDC9FD1C3A}</a:tableStyleId>
              </a:tblPr>
              <a:tblGrid>
                <a:gridCol w="657893">
                  <a:extLst>
                    <a:ext uri="{9D8B030D-6E8A-4147-A177-3AD203B41FA5}">
                      <a16:colId xmlns:a16="http://schemas.microsoft.com/office/drawing/2014/main" val="2278350827"/>
                    </a:ext>
                  </a:extLst>
                </a:gridCol>
                <a:gridCol w="657893">
                  <a:extLst>
                    <a:ext uri="{9D8B030D-6E8A-4147-A177-3AD203B41FA5}">
                      <a16:colId xmlns:a16="http://schemas.microsoft.com/office/drawing/2014/main" val="2661175983"/>
                    </a:ext>
                  </a:extLst>
                </a:gridCol>
                <a:gridCol w="657893">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205,794</a:t>
                      </a:r>
                    </a:p>
                  </a:txBody>
                  <a:tcPr>
                    <a:solidFill>
                      <a:schemeClr val="accent6"/>
                    </a:solidFill>
                  </a:tcPr>
                </a:tc>
                <a:tc>
                  <a:txBody>
                    <a:bodyPr/>
                    <a:lstStyle/>
                    <a:p>
                      <a:r>
                        <a:rPr lang="en-GB" sz="1100" dirty="0">
                          <a:solidFill>
                            <a:schemeClr val="bg1"/>
                          </a:solidFill>
                        </a:rPr>
                        <a:t>204,361</a:t>
                      </a:r>
                    </a:p>
                  </a:txBody>
                  <a:tcPr>
                    <a:solidFill>
                      <a:schemeClr val="accent2"/>
                    </a:solidFill>
                  </a:tcPr>
                </a:tc>
                <a:tc>
                  <a:txBody>
                    <a:bodyPr/>
                    <a:lstStyle/>
                    <a:p>
                      <a:r>
                        <a:rPr lang="en-GB" sz="1100" dirty="0">
                          <a:solidFill>
                            <a:schemeClr val="bg1"/>
                          </a:solidFill>
                        </a:rPr>
                        <a:t>184,158</a:t>
                      </a:r>
                    </a:p>
                  </a:txBody>
                  <a:tcPr/>
                </a:tc>
                <a:extLst>
                  <a:ext uri="{0D108BD9-81ED-4DB2-BD59-A6C34878D82A}">
                    <a16:rowId xmlns:a16="http://schemas.microsoft.com/office/drawing/2014/main" val="813213702"/>
                  </a:ext>
                </a:extLst>
              </a:tr>
            </a:tbl>
          </a:graphicData>
        </a:graphic>
      </p:graphicFrame>
      <p:graphicFrame>
        <p:nvGraphicFramePr>
          <p:cNvPr id="152" name="Table 151">
            <a:extLst>
              <a:ext uri="{FF2B5EF4-FFF2-40B4-BE49-F238E27FC236}">
                <a16:creationId xmlns:a16="http://schemas.microsoft.com/office/drawing/2014/main" id="{32C4979E-2941-4378-86D0-7CF4F51DF14E}"/>
              </a:ext>
            </a:extLst>
          </p:cNvPr>
          <p:cNvGraphicFramePr>
            <a:graphicFrameLocks noGrp="1"/>
          </p:cNvGraphicFramePr>
          <p:nvPr/>
        </p:nvGraphicFramePr>
        <p:xfrm>
          <a:off x="2145546" y="5646867"/>
          <a:ext cx="2041152" cy="259080"/>
        </p:xfrm>
        <a:graphic>
          <a:graphicData uri="http://schemas.openxmlformats.org/drawingml/2006/table">
            <a:tbl>
              <a:tblPr firstRow="1" bandRow="1">
                <a:tableStyleId>{5C22544A-7EE6-4342-B048-85BDC9FD1C3A}</a:tableStyleId>
              </a:tblPr>
              <a:tblGrid>
                <a:gridCol w="680384">
                  <a:extLst>
                    <a:ext uri="{9D8B030D-6E8A-4147-A177-3AD203B41FA5}">
                      <a16:colId xmlns:a16="http://schemas.microsoft.com/office/drawing/2014/main" val="2278350827"/>
                    </a:ext>
                  </a:extLst>
                </a:gridCol>
                <a:gridCol w="680384">
                  <a:extLst>
                    <a:ext uri="{9D8B030D-6E8A-4147-A177-3AD203B41FA5}">
                      <a16:colId xmlns:a16="http://schemas.microsoft.com/office/drawing/2014/main" val="2661175983"/>
                    </a:ext>
                  </a:extLst>
                </a:gridCol>
                <a:gridCol w="680384">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345,375</a:t>
                      </a:r>
                    </a:p>
                  </a:txBody>
                  <a:tcPr>
                    <a:solidFill>
                      <a:schemeClr val="accent6"/>
                    </a:solidFill>
                  </a:tcPr>
                </a:tc>
                <a:tc>
                  <a:txBody>
                    <a:bodyPr/>
                    <a:lstStyle/>
                    <a:p>
                      <a:r>
                        <a:rPr lang="en-GB" sz="1100" dirty="0">
                          <a:solidFill>
                            <a:schemeClr val="bg1"/>
                          </a:solidFill>
                        </a:rPr>
                        <a:t>352,886</a:t>
                      </a:r>
                    </a:p>
                  </a:txBody>
                  <a:tcPr>
                    <a:solidFill>
                      <a:schemeClr val="accent2"/>
                    </a:solidFill>
                  </a:tcPr>
                </a:tc>
                <a:tc>
                  <a:txBody>
                    <a:bodyPr/>
                    <a:lstStyle/>
                    <a:p>
                      <a:r>
                        <a:rPr lang="en-GB" sz="1100" dirty="0"/>
                        <a:t>335,601</a:t>
                      </a:r>
                    </a:p>
                  </a:txBody>
                  <a:tcPr/>
                </a:tc>
                <a:extLst>
                  <a:ext uri="{0D108BD9-81ED-4DB2-BD59-A6C34878D82A}">
                    <a16:rowId xmlns:a16="http://schemas.microsoft.com/office/drawing/2014/main" val="813213702"/>
                  </a:ext>
                </a:extLst>
              </a:tr>
            </a:tbl>
          </a:graphicData>
        </a:graphic>
      </p:graphicFrame>
      <p:graphicFrame>
        <p:nvGraphicFramePr>
          <p:cNvPr id="153" name="Table 152">
            <a:extLst>
              <a:ext uri="{FF2B5EF4-FFF2-40B4-BE49-F238E27FC236}">
                <a16:creationId xmlns:a16="http://schemas.microsoft.com/office/drawing/2014/main" id="{4FEFB319-C40F-4092-8D2B-BECA8F54A833}"/>
              </a:ext>
            </a:extLst>
          </p:cNvPr>
          <p:cNvGraphicFramePr>
            <a:graphicFrameLocks noGrp="1"/>
          </p:cNvGraphicFramePr>
          <p:nvPr/>
        </p:nvGraphicFramePr>
        <p:xfrm>
          <a:off x="4309843" y="5663565"/>
          <a:ext cx="1733517" cy="259080"/>
        </p:xfrm>
        <a:graphic>
          <a:graphicData uri="http://schemas.openxmlformats.org/drawingml/2006/table">
            <a:tbl>
              <a:tblPr firstRow="1" bandRow="1">
                <a:tableStyleId>{5C22544A-7EE6-4342-B048-85BDC9FD1C3A}</a:tableStyleId>
              </a:tblPr>
              <a:tblGrid>
                <a:gridCol w="577839">
                  <a:extLst>
                    <a:ext uri="{9D8B030D-6E8A-4147-A177-3AD203B41FA5}">
                      <a16:colId xmlns:a16="http://schemas.microsoft.com/office/drawing/2014/main" val="2278350827"/>
                    </a:ext>
                  </a:extLst>
                </a:gridCol>
                <a:gridCol w="577839">
                  <a:extLst>
                    <a:ext uri="{9D8B030D-6E8A-4147-A177-3AD203B41FA5}">
                      <a16:colId xmlns:a16="http://schemas.microsoft.com/office/drawing/2014/main" val="2661175983"/>
                    </a:ext>
                  </a:extLst>
                </a:gridCol>
                <a:gridCol w="577839">
                  <a:extLst>
                    <a:ext uri="{9D8B030D-6E8A-4147-A177-3AD203B41FA5}">
                      <a16:colId xmlns:a16="http://schemas.microsoft.com/office/drawing/2014/main" val="2670074906"/>
                    </a:ext>
                  </a:extLst>
                </a:gridCol>
              </a:tblGrid>
              <a:tr h="242280">
                <a:tc>
                  <a:txBody>
                    <a:bodyPr/>
                    <a:lstStyle/>
                    <a:p>
                      <a:r>
                        <a:rPr lang="en-GB" sz="1100" dirty="0">
                          <a:solidFill>
                            <a:schemeClr val="bg1"/>
                          </a:solidFill>
                        </a:rPr>
                        <a:t>18,014</a:t>
                      </a:r>
                    </a:p>
                  </a:txBody>
                  <a:tcPr>
                    <a:solidFill>
                      <a:schemeClr val="accent6"/>
                    </a:solidFill>
                  </a:tcPr>
                </a:tc>
                <a:tc>
                  <a:txBody>
                    <a:bodyPr/>
                    <a:lstStyle/>
                    <a:p>
                      <a:r>
                        <a:rPr lang="en-GB" sz="1100" dirty="0">
                          <a:solidFill>
                            <a:schemeClr val="bg1"/>
                          </a:solidFill>
                        </a:rPr>
                        <a:t>15,099</a:t>
                      </a:r>
                    </a:p>
                  </a:txBody>
                  <a:tcPr>
                    <a:solidFill>
                      <a:schemeClr val="accent2"/>
                    </a:solidFill>
                  </a:tcPr>
                </a:tc>
                <a:tc>
                  <a:txBody>
                    <a:bodyPr/>
                    <a:lstStyle/>
                    <a:p>
                      <a:r>
                        <a:rPr lang="en-GB" sz="1100" dirty="0"/>
                        <a:t>31,094</a:t>
                      </a:r>
                    </a:p>
                  </a:txBody>
                  <a:tcPr/>
                </a:tc>
                <a:extLst>
                  <a:ext uri="{0D108BD9-81ED-4DB2-BD59-A6C34878D82A}">
                    <a16:rowId xmlns:a16="http://schemas.microsoft.com/office/drawing/2014/main" val="813213702"/>
                  </a:ext>
                </a:extLst>
              </a:tr>
            </a:tbl>
          </a:graphicData>
        </a:graphic>
      </p:graphicFrame>
      <p:sp>
        <p:nvSpPr>
          <p:cNvPr id="101" name="TextBox 100">
            <a:extLst>
              <a:ext uri="{FF2B5EF4-FFF2-40B4-BE49-F238E27FC236}">
                <a16:creationId xmlns:a16="http://schemas.microsoft.com/office/drawing/2014/main" id="{6F629EAB-6C4C-4008-A39D-C05D60936F86}"/>
              </a:ext>
            </a:extLst>
          </p:cNvPr>
          <p:cNvSpPr txBox="1"/>
          <p:nvPr/>
        </p:nvSpPr>
        <p:spPr>
          <a:xfrm>
            <a:off x="8957436" y="750406"/>
            <a:ext cx="518860" cy="369332"/>
          </a:xfrm>
          <a:prstGeom prst="rect">
            <a:avLst/>
          </a:prstGeom>
          <a:noFill/>
        </p:spPr>
        <p:txBody>
          <a:bodyPr wrap="none" rtlCol="0">
            <a:spAutoFit/>
          </a:bodyPr>
          <a:lstStyle/>
          <a:p>
            <a:r>
              <a:rPr lang="en-GB" u="sng" dirty="0"/>
              <a:t>Key</a:t>
            </a:r>
          </a:p>
        </p:txBody>
      </p:sp>
      <p:graphicFrame>
        <p:nvGraphicFramePr>
          <p:cNvPr id="154" name="Table 153">
            <a:extLst>
              <a:ext uri="{FF2B5EF4-FFF2-40B4-BE49-F238E27FC236}">
                <a16:creationId xmlns:a16="http://schemas.microsoft.com/office/drawing/2014/main" id="{8278BEBA-68F1-452B-8AE0-F1E6C0E739C3}"/>
              </a:ext>
            </a:extLst>
          </p:cNvPr>
          <p:cNvGraphicFramePr>
            <a:graphicFrameLocks noGrp="1"/>
          </p:cNvGraphicFramePr>
          <p:nvPr/>
        </p:nvGraphicFramePr>
        <p:xfrm>
          <a:off x="2205577" y="3514229"/>
          <a:ext cx="1338672" cy="259080"/>
        </p:xfrm>
        <a:graphic>
          <a:graphicData uri="http://schemas.openxmlformats.org/drawingml/2006/table">
            <a:tbl>
              <a:tblPr firstRow="1" bandRow="1">
                <a:tableStyleId>{5C22544A-7EE6-4342-B048-85BDC9FD1C3A}</a:tableStyleId>
              </a:tblPr>
              <a:tblGrid>
                <a:gridCol w="428943">
                  <a:extLst>
                    <a:ext uri="{9D8B030D-6E8A-4147-A177-3AD203B41FA5}">
                      <a16:colId xmlns:a16="http://schemas.microsoft.com/office/drawing/2014/main" val="2278350827"/>
                    </a:ext>
                  </a:extLst>
                </a:gridCol>
                <a:gridCol w="428943">
                  <a:extLst>
                    <a:ext uri="{9D8B030D-6E8A-4147-A177-3AD203B41FA5}">
                      <a16:colId xmlns:a16="http://schemas.microsoft.com/office/drawing/2014/main" val="2661175983"/>
                    </a:ext>
                  </a:extLst>
                </a:gridCol>
                <a:gridCol w="480786">
                  <a:extLst>
                    <a:ext uri="{9D8B030D-6E8A-4147-A177-3AD203B41FA5}">
                      <a16:colId xmlns:a16="http://schemas.microsoft.com/office/drawing/2014/main" val="2670074906"/>
                    </a:ext>
                  </a:extLst>
                </a:gridCol>
              </a:tblGrid>
              <a:tr h="242280">
                <a:tc>
                  <a:txBody>
                    <a:bodyPr/>
                    <a:lstStyle/>
                    <a:p>
                      <a:pPr algn="ctr"/>
                      <a:r>
                        <a:rPr lang="en-GB" sz="1100" dirty="0">
                          <a:solidFill>
                            <a:schemeClr val="bg1"/>
                          </a:solidFill>
                        </a:rPr>
                        <a:t>757</a:t>
                      </a:r>
                    </a:p>
                  </a:txBody>
                  <a:tcPr>
                    <a:solidFill>
                      <a:schemeClr val="accent6"/>
                    </a:solidFill>
                  </a:tcPr>
                </a:tc>
                <a:tc>
                  <a:txBody>
                    <a:bodyPr/>
                    <a:lstStyle/>
                    <a:p>
                      <a:pPr algn="ctr"/>
                      <a:r>
                        <a:rPr lang="en-GB" sz="1100" dirty="0">
                          <a:solidFill>
                            <a:schemeClr val="bg1"/>
                          </a:solidFill>
                        </a:rPr>
                        <a:t>758</a:t>
                      </a:r>
                    </a:p>
                  </a:txBody>
                  <a:tcPr>
                    <a:solidFill>
                      <a:schemeClr val="accent2"/>
                    </a:solidFill>
                  </a:tcPr>
                </a:tc>
                <a:tc>
                  <a:txBody>
                    <a:bodyPr/>
                    <a:lstStyle/>
                    <a:p>
                      <a:pPr algn="ctr"/>
                      <a:r>
                        <a:rPr lang="en-GB" sz="1100" dirty="0"/>
                        <a:t>530</a:t>
                      </a:r>
                    </a:p>
                  </a:txBody>
                  <a:tcPr/>
                </a:tc>
                <a:extLst>
                  <a:ext uri="{0D108BD9-81ED-4DB2-BD59-A6C34878D82A}">
                    <a16:rowId xmlns:a16="http://schemas.microsoft.com/office/drawing/2014/main" val="813213702"/>
                  </a:ext>
                </a:extLst>
              </a:tr>
            </a:tbl>
          </a:graphicData>
        </a:graphic>
      </p:graphicFrame>
      <p:sp>
        <p:nvSpPr>
          <p:cNvPr id="3" name="Rectangle 2">
            <a:extLst>
              <a:ext uri="{FF2B5EF4-FFF2-40B4-BE49-F238E27FC236}">
                <a16:creationId xmlns:a16="http://schemas.microsoft.com/office/drawing/2014/main" id="{7DDD0D86-4CB8-414C-AC4D-F435796A4B2E}"/>
              </a:ext>
            </a:extLst>
          </p:cNvPr>
          <p:cNvSpPr/>
          <p:nvPr/>
        </p:nvSpPr>
        <p:spPr>
          <a:xfrm>
            <a:off x="19752" y="1023368"/>
            <a:ext cx="6023608" cy="582122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D5A9F5E9-277F-48F1-A1EE-4B033C257830}"/>
              </a:ext>
            </a:extLst>
          </p:cNvPr>
          <p:cNvSpPr/>
          <p:nvPr/>
        </p:nvSpPr>
        <p:spPr>
          <a:xfrm>
            <a:off x="6396083" y="2921741"/>
            <a:ext cx="5764071" cy="383563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C893ED-0538-EF6E-E7D4-9BD74D7E7806}"/>
              </a:ext>
            </a:extLst>
          </p:cNvPr>
          <p:cNvPicPr>
            <a:picLocks noChangeAspect="1"/>
          </p:cNvPicPr>
          <p:nvPr/>
        </p:nvPicPr>
        <p:blipFill>
          <a:blip r:embed="rId13"/>
          <a:stretch>
            <a:fillRect/>
          </a:stretch>
        </p:blipFill>
        <p:spPr>
          <a:xfrm>
            <a:off x="5790233" y="-30337"/>
            <a:ext cx="1646113" cy="633665"/>
          </a:xfrm>
          <a:prstGeom prst="rect">
            <a:avLst/>
          </a:prstGeom>
        </p:spPr>
      </p:pic>
      <p:grpSp>
        <p:nvGrpSpPr>
          <p:cNvPr id="8" name="object 41">
            <a:extLst>
              <a:ext uri="{FF2B5EF4-FFF2-40B4-BE49-F238E27FC236}">
                <a16:creationId xmlns:a16="http://schemas.microsoft.com/office/drawing/2014/main" id="{096B0761-675D-29D2-68D1-4C3DD50490FB}"/>
              </a:ext>
            </a:extLst>
          </p:cNvPr>
          <p:cNvGrpSpPr/>
          <p:nvPr/>
        </p:nvGrpSpPr>
        <p:grpSpPr>
          <a:xfrm>
            <a:off x="3289811" y="3813913"/>
            <a:ext cx="419100" cy="344805"/>
            <a:chOff x="3485269" y="7089594"/>
            <a:chExt cx="444923" cy="344805"/>
          </a:xfrm>
        </p:grpSpPr>
        <p:sp>
          <p:nvSpPr>
            <p:cNvPr id="9" name="object 42">
              <a:extLst>
                <a:ext uri="{FF2B5EF4-FFF2-40B4-BE49-F238E27FC236}">
                  <a16:creationId xmlns:a16="http://schemas.microsoft.com/office/drawing/2014/main" id="{890AA308-8CF0-12EE-88DF-935FB47C2E6C}"/>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0" name="object 43">
              <a:extLst>
                <a:ext uri="{FF2B5EF4-FFF2-40B4-BE49-F238E27FC236}">
                  <a16:creationId xmlns:a16="http://schemas.microsoft.com/office/drawing/2014/main" id="{8E22C126-E215-4064-0683-FAA65CDD928E}"/>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5" name="object 41">
            <a:extLst>
              <a:ext uri="{FF2B5EF4-FFF2-40B4-BE49-F238E27FC236}">
                <a16:creationId xmlns:a16="http://schemas.microsoft.com/office/drawing/2014/main" id="{112F8403-E2D1-E736-1C31-D822C6B9FC8F}"/>
              </a:ext>
            </a:extLst>
          </p:cNvPr>
          <p:cNvGrpSpPr/>
          <p:nvPr/>
        </p:nvGrpSpPr>
        <p:grpSpPr>
          <a:xfrm>
            <a:off x="1492078" y="5970129"/>
            <a:ext cx="419100" cy="344805"/>
            <a:chOff x="3485269" y="7089594"/>
            <a:chExt cx="444923" cy="344805"/>
          </a:xfrm>
        </p:grpSpPr>
        <p:sp>
          <p:nvSpPr>
            <p:cNvPr id="16" name="object 42">
              <a:extLst>
                <a:ext uri="{FF2B5EF4-FFF2-40B4-BE49-F238E27FC236}">
                  <a16:creationId xmlns:a16="http://schemas.microsoft.com/office/drawing/2014/main" id="{007CDDE9-A734-AF7A-1F90-4165A2141C0F}"/>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17" name="object 43">
              <a:extLst>
                <a:ext uri="{FF2B5EF4-FFF2-40B4-BE49-F238E27FC236}">
                  <a16:creationId xmlns:a16="http://schemas.microsoft.com/office/drawing/2014/main" id="{A0FC4AA1-2A55-BDD2-4289-8C51A64C122C}"/>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grpSp>
        <p:nvGrpSpPr>
          <p:cNvPr id="18" name="object 41">
            <a:extLst>
              <a:ext uri="{FF2B5EF4-FFF2-40B4-BE49-F238E27FC236}">
                <a16:creationId xmlns:a16="http://schemas.microsoft.com/office/drawing/2014/main" id="{F78A6E9C-449B-DF02-394B-A99BD942E31B}"/>
              </a:ext>
            </a:extLst>
          </p:cNvPr>
          <p:cNvGrpSpPr/>
          <p:nvPr/>
        </p:nvGrpSpPr>
        <p:grpSpPr>
          <a:xfrm rot="16200000">
            <a:off x="11516151" y="5827272"/>
            <a:ext cx="419100" cy="344805"/>
            <a:chOff x="3485269" y="7089594"/>
            <a:chExt cx="444923" cy="344805"/>
          </a:xfrm>
        </p:grpSpPr>
        <p:sp>
          <p:nvSpPr>
            <p:cNvPr id="19" name="object 42">
              <a:extLst>
                <a:ext uri="{FF2B5EF4-FFF2-40B4-BE49-F238E27FC236}">
                  <a16:creationId xmlns:a16="http://schemas.microsoft.com/office/drawing/2014/main" id="{BE027F7D-3C78-F372-D09B-B525530861F9}"/>
                </a:ext>
              </a:extLst>
            </p:cNvPr>
            <p:cNvSpPr/>
            <p:nvPr/>
          </p:nvSpPr>
          <p:spPr>
            <a:xfrm>
              <a:off x="3485269" y="7261838"/>
              <a:ext cx="328930" cy="0"/>
            </a:xfrm>
            <a:custGeom>
              <a:avLst/>
              <a:gdLst/>
              <a:ahLst/>
              <a:cxnLst/>
              <a:rect l="l" t="t" r="r" b="b"/>
              <a:pathLst>
                <a:path w="328929">
                  <a:moveTo>
                    <a:pt x="0" y="0"/>
                  </a:moveTo>
                  <a:lnTo>
                    <a:pt x="328523" y="0"/>
                  </a:lnTo>
                </a:path>
              </a:pathLst>
            </a:custGeom>
            <a:ln w="101600">
              <a:solidFill>
                <a:srgbClr val="231F20"/>
              </a:solidFill>
            </a:ln>
          </p:spPr>
          <p:txBody>
            <a:bodyPr wrap="square" lIns="0" tIns="0" rIns="0" bIns="0" rtlCol="0"/>
            <a:lstStyle/>
            <a:p>
              <a:endParaRPr lang="en-GB" dirty="0"/>
            </a:p>
          </p:txBody>
        </p:sp>
        <p:sp>
          <p:nvSpPr>
            <p:cNvPr id="20" name="object 43">
              <a:extLst>
                <a:ext uri="{FF2B5EF4-FFF2-40B4-BE49-F238E27FC236}">
                  <a16:creationId xmlns:a16="http://schemas.microsoft.com/office/drawing/2014/main" id="{222031FC-74B6-A85D-788C-183F4272464F}"/>
                </a:ext>
              </a:extLst>
            </p:cNvPr>
            <p:cNvSpPr/>
            <p:nvPr/>
          </p:nvSpPr>
          <p:spPr>
            <a:xfrm>
              <a:off x="3611422" y="7089594"/>
              <a:ext cx="318770" cy="344805"/>
            </a:xfrm>
            <a:custGeom>
              <a:avLst/>
              <a:gdLst/>
              <a:ahLst/>
              <a:cxnLst/>
              <a:rect l="l" t="t" r="r" b="b"/>
              <a:pathLst>
                <a:path w="318770" h="344804">
                  <a:moveTo>
                    <a:pt x="146253" y="0"/>
                  </a:moveTo>
                  <a:lnTo>
                    <a:pt x="0" y="0"/>
                  </a:lnTo>
                  <a:lnTo>
                    <a:pt x="172339" y="172237"/>
                  </a:lnTo>
                  <a:lnTo>
                    <a:pt x="0" y="344487"/>
                  </a:lnTo>
                  <a:lnTo>
                    <a:pt x="146253" y="344487"/>
                  </a:lnTo>
                  <a:lnTo>
                    <a:pt x="318490" y="172237"/>
                  </a:lnTo>
                  <a:lnTo>
                    <a:pt x="146253" y="0"/>
                  </a:lnTo>
                  <a:close/>
                </a:path>
              </a:pathLst>
            </a:custGeom>
            <a:solidFill>
              <a:srgbClr val="231F20"/>
            </a:solidFill>
          </p:spPr>
          <p:txBody>
            <a:bodyPr wrap="square" lIns="0" tIns="0" rIns="0" bIns="0" rtlCol="0"/>
            <a:lstStyle/>
            <a:p>
              <a:endParaRPr lang="en-GB" dirty="0"/>
            </a:p>
          </p:txBody>
        </p:sp>
      </p:grpSp>
    </p:spTree>
    <p:extLst>
      <p:ext uri="{BB962C8B-B14F-4D97-AF65-F5344CB8AC3E}">
        <p14:creationId xmlns:p14="http://schemas.microsoft.com/office/powerpoint/2010/main" val="4238864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7" y="-48782"/>
            <a:ext cx="12208427" cy="1319520"/>
          </a:xfrm>
          <a:prstGeom prst="rect">
            <a:avLst/>
          </a:prstGeom>
        </p:spPr>
      </p:pic>
      <p:sp>
        <p:nvSpPr>
          <p:cNvPr id="17" name="Rectangle 16">
            <a:extLst>
              <a:ext uri="{FF2B5EF4-FFF2-40B4-BE49-F238E27FC236}">
                <a16:creationId xmlns:a16="http://schemas.microsoft.com/office/drawing/2014/main" id="{5484795D-BF33-4846-9407-93CD0C6ED880}"/>
              </a:ext>
            </a:extLst>
          </p:cNvPr>
          <p:cNvSpPr/>
          <p:nvPr/>
        </p:nvSpPr>
        <p:spPr>
          <a:xfrm>
            <a:off x="0" y="899680"/>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899680"/>
          </a:xfrm>
        </p:spPr>
        <p:txBody>
          <a:bodyPr>
            <a:noAutofit/>
          </a:bodyPr>
          <a:lstStyle/>
          <a:p>
            <a:r>
              <a:rPr lang="en-GB" sz="3600" dirty="0">
                <a:solidFill>
                  <a:schemeClr val="bg1"/>
                </a:solidFill>
              </a:rPr>
              <a:t>6.3 Disrupt drugs supply and</a:t>
            </a:r>
            <a:br>
              <a:rPr lang="en-GB" sz="3600" dirty="0">
                <a:solidFill>
                  <a:schemeClr val="bg1"/>
                </a:solidFill>
              </a:rPr>
            </a:br>
            <a:r>
              <a:rPr lang="en-GB" sz="3600" dirty="0">
                <a:solidFill>
                  <a:schemeClr val="bg1"/>
                </a:solidFill>
              </a:rPr>
              <a:t> county lines (NCPM)</a:t>
            </a: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89297" y="-152032"/>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1" u="none" strike="noStrike" kern="1200" cap="none" spc="0" normalizeH="0" baseline="0" noProof="0" dirty="0">
                <a:ln>
                  <a:noFill/>
                </a:ln>
                <a:solidFill>
                  <a:prstClr val="white"/>
                </a:solidFill>
                <a:effectLst/>
                <a:uLnTx/>
                <a:uFillTx/>
                <a:latin typeface="Calibri Light" panose="020F0302020204030204"/>
                <a:ea typeface="+mj-ea"/>
                <a:cs typeface="+mj-cs"/>
              </a:rPr>
              <a:t>“An outstanding local police service”</a:t>
            </a:r>
          </a:p>
        </p:txBody>
      </p:sp>
      <p:sp>
        <p:nvSpPr>
          <p:cNvPr id="5" name="Rectangle 3">
            <a:extLst>
              <a:ext uri="{FF2B5EF4-FFF2-40B4-BE49-F238E27FC236}">
                <a16:creationId xmlns:a16="http://schemas.microsoft.com/office/drawing/2014/main" id="{C08AAECC-3C0C-4F40-9DA9-86F2A53794A9}"/>
              </a:ext>
            </a:extLst>
          </p:cNvPr>
          <p:cNvSpPr>
            <a:spLocks noChangeArrowheads="1"/>
          </p:cNvSpPr>
          <p:nvPr/>
        </p:nvSpPr>
        <p:spPr bwMode="auto">
          <a:xfrm>
            <a:off x="1203109" y="2325788"/>
            <a:ext cx="6973289" cy="41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D17AD89-62D7-4EB5-89C2-E2A808421187}"/>
              </a:ext>
            </a:extLst>
          </p:cNvPr>
          <p:cNvSpPr/>
          <p:nvPr/>
        </p:nvSpPr>
        <p:spPr>
          <a:xfrm>
            <a:off x="6825076" y="944937"/>
            <a:ext cx="5280442" cy="3785652"/>
          </a:xfrm>
          <a:prstGeom prst="rect">
            <a:avLst/>
          </a:prstGeom>
          <a:solidFill>
            <a:schemeClr val="accent1">
              <a:lumMod val="20000"/>
              <a:lumOff val="80000"/>
            </a:schemeClr>
          </a:solidFill>
        </p:spPr>
        <p:txBody>
          <a:bodyPr wrap="square">
            <a:spAutoFit/>
          </a:bodyPr>
          <a:lstStyle/>
          <a:p>
            <a:pPr lvl="0">
              <a:defRPr/>
            </a:pPr>
            <a:r>
              <a:rPr lang="en-GB" sz="1400" dirty="0">
                <a:ea typeface="Times New Roman" panose="02020603050405020304" pitchFamily="18" charset="0"/>
              </a:rPr>
              <a:t>Cannabis cultivation </a:t>
            </a:r>
          </a:p>
          <a:p>
            <a:pPr lvl="0">
              <a:defRPr/>
            </a:pPr>
            <a:r>
              <a:rPr lang="en-GB" sz="1400" dirty="0">
                <a:ea typeface="Times New Roman" panose="02020603050405020304" pitchFamily="18" charset="0"/>
              </a:rPr>
              <a:t>The majority of cannabis producing premises remain private rented and associated to organised crime. Retrospective intelligence would indicate the occasional involvement of complicit landlords with large property portfolios. However, this has been difficult to verify through evidence and focus is now on establishing intelligence streams that identify the enablers of those enterprises such as subjects providing finances, organised crime gang infrastructures, money launderers and matters relating to exploitation of vulnerable persons.</a:t>
            </a:r>
            <a:br>
              <a:rPr lang="en-GB" sz="1400" dirty="0">
                <a:ea typeface="Times New Roman" panose="02020603050405020304" pitchFamily="18" charset="0"/>
              </a:rPr>
            </a:br>
            <a:br>
              <a:rPr lang="en-GB" sz="1400" dirty="0">
                <a:ea typeface="Times New Roman" panose="02020603050405020304" pitchFamily="18" charset="0"/>
              </a:rPr>
            </a:br>
            <a:r>
              <a:rPr lang="en-GB" sz="1400" dirty="0">
                <a:ea typeface="Times New Roman" panose="02020603050405020304" pitchFamily="18" charset="0"/>
              </a:rPr>
              <a:t>Border seizures</a:t>
            </a:r>
          </a:p>
          <a:p>
            <a:pPr lvl="0">
              <a:defRPr/>
            </a:pPr>
            <a:r>
              <a:rPr lang="en-GB" sz="1400" dirty="0">
                <a:ea typeface="Times New Roman" panose="02020603050405020304" pitchFamily="18" charset="0"/>
              </a:rPr>
              <a:t>We have seen increasing propensity to import cannabis as it is now legal in several US states and presents opportunity for criminal networks to take a ‘no risk’ approach to large-scale imports. We dealt with 410 such imports in 2025 and 300 in 2023. In 2026, so far, we have received 98 such imports.</a:t>
            </a:r>
          </a:p>
          <a:p>
            <a:pPr lvl="0">
              <a:defRPr/>
            </a:pPr>
            <a:endParaRPr lang="en-GB" sz="1600" dirty="0">
              <a:solidFill>
                <a:srgbClr val="FF0000"/>
              </a:solidFill>
              <a:ea typeface="Times New Roman" panose="02020603050405020304" pitchFamily="18" charset="0"/>
            </a:endParaRPr>
          </a:p>
        </p:txBody>
      </p:sp>
      <p:sp>
        <p:nvSpPr>
          <p:cNvPr id="19" name="Rectangle 18">
            <a:extLst>
              <a:ext uri="{FF2B5EF4-FFF2-40B4-BE49-F238E27FC236}">
                <a16:creationId xmlns:a16="http://schemas.microsoft.com/office/drawing/2014/main" id="{FFD50562-0242-40FC-B568-CF3DE32D2098}"/>
              </a:ext>
            </a:extLst>
          </p:cNvPr>
          <p:cNvSpPr/>
          <p:nvPr/>
        </p:nvSpPr>
        <p:spPr>
          <a:xfrm>
            <a:off x="56617" y="948463"/>
            <a:ext cx="6681977" cy="5847755"/>
          </a:xfrm>
          <a:prstGeom prst="rect">
            <a:avLst/>
          </a:prstGeom>
          <a:solidFill>
            <a:schemeClr val="accent4">
              <a:lumMod val="20000"/>
              <a:lumOff val="80000"/>
            </a:schemeClr>
          </a:solidFill>
        </p:spPr>
        <p:txBody>
          <a:bodyPr wrap="square">
            <a:spAutoFit/>
          </a:bodyPr>
          <a:lstStyle/>
          <a:p>
            <a:pPr lvl="0">
              <a:defRPr/>
            </a:pPr>
            <a:r>
              <a:rPr lang="en-GB" sz="1400" dirty="0">
                <a:latin typeface="Calibri" panose="020F0502020204030204" pitchFamily="34" charset="0"/>
                <a:ea typeface="Calibri" panose="020F0502020204030204" pitchFamily="34" charset="0"/>
                <a:cs typeface="Calibri" panose="020F0502020204030204" pitchFamily="34" charset="0"/>
              </a:rPr>
              <a:t>Monkey dust</a:t>
            </a:r>
          </a:p>
          <a:p>
            <a:pPr algn="just"/>
            <a:r>
              <a:rPr lang="en-GB" sz="1400" dirty="0"/>
              <a:t>Monkey dust is a Class B drug belonging to the substituted cathinones family. It typically appears as a crystalline powder in various colours (white, off-white, yellow, pale brown, or orange) and is most commonly smoked using a pipe, though it can also be swallowed. The substance is highly addictive and unpredictable, suppressing pain perception and inducing intense hallucinations, often resulting in severe paranoia.</a:t>
            </a:r>
          </a:p>
          <a:p>
            <a:pPr algn="just"/>
            <a:endParaRPr lang="en-GB" sz="1400" dirty="0">
              <a:solidFill>
                <a:srgbClr val="FF0000"/>
              </a:solidFill>
            </a:endParaRPr>
          </a:p>
          <a:p>
            <a:pPr algn="just"/>
            <a:r>
              <a:rPr lang="en-GB" sz="1400" dirty="0"/>
              <a:t>Force response – Operation </a:t>
            </a:r>
            <a:r>
              <a:rPr lang="en-GB" sz="1400" dirty="0" err="1"/>
              <a:t>Rivent</a:t>
            </a:r>
            <a:endParaRPr lang="en-GB" sz="1400" dirty="0"/>
          </a:p>
          <a:p>
            <a:pPr algn="just"/>
            <a:r>
              <a:rPr lang="en-GB" sz="1400" dirty="0"/>
              <a:t>Operation </a:t>
            </a:r>
            <a:r>
              <a:rPr lang="en-GB" sz="1400" dirty="0" err="1"/>
              <a:t>Rivent</a:t>
            </a:r>
            <a:r>
              <a:rPr lang="en-GB" sz="1400" dirty="0"/>
              <a:t> is Staffordshire Police’s strategic response to tackling the impact of monkey dust. The operation focuses on:</a:t>
            </a:r>
          </a:p>
          <a:p>
            <a:pPr marL="452438" lvl="1" indent="-285750" algn="just">
              <a:spcBef>
                <a:spcPts val="600"/>
              </a:spcBef>
              <a:buFont typeface="Arial" panose="020B0604020202020204" pitchFamily="34" charset="0"/>
              <a:buChar char="•"/>
            </a:pPr>
            <a:r>
              <a:rPr lang="en-GB" sz="1400" dirty="0"/>
              <a:t>Disrupting and enforcing against the organised criminal networks responsible for its supply.</a:t>
            </a:r>
          </a:p>
          <a:p>
            <a:pPr marL="452438" lvl="1" indent="-285750" algn="just">
              <a:buFont typeface="Arial" panose="020B0604020202020204" pitchFamily="34" charset="0"/>
              <a:buChar char="•"/>
            </a:pPr>
            <a:r>
              <a:rPr lang="en-GB" sz="1400" dirty="0"/>
              <a:t>Collaborating with partner agencies to support individuals affected by monkey dust use.</a:t>
            </a:r>
          </a:p>
          <a:p>
            <a:pPr algn="just">
              <a:spcBef>
                <a:spcPts val="600"/>
              </a:spcBef>
            </a:pPr>
            <a:r>
              <a:rPr lang="en-GB" sz="1400" dirty="0"/>
              <a:t>Key threats identified:</a:t>
            </a:r>
          </a:p>
          <a:p>
            <a:pPr marL="285750" indent="-285750" algn="just">
              <a:buFont typeface="Arial" panose="020B0604020202020204" pitchFamily="34" charset="0"/>
              <a:buChar char="•"/>
            </a:pPr>
            <a:r>
              <a:rPr lang="en-GB" sz="1400" dirty="0"/>
              <a:t>Sexual exploitation of vulnerable individuals through the provision of monkey dust</a:t>
            </a:r>
          </a:p>
          <a:p>
            <a:pPr marL="285750" indent="-285750" algn="just">
              <a:buFont typeface="Arial" panose="020B0604020202020204" pitchFamily="34" charset="0"/>
              <a:buChar char="•"/>
            </a:pPr>
            <a:r>
              <a:rPr lang="en-GB" sz="1400" dirty="0"/>
              <a:t>Financial exploitation and cuckooing, particularly targeting vulnerable tenants</a:t>
            </a:r>
          </a:p>
          <a:p>
            <a:pPr marL="285750" indent="-285750" algn="just">
              <a:buFont typeface="Arial" panose="020B0604020202020204" pitchFamily="34" charset="0"/>
              <a:buChar char="•"/>
            </a:pPr>
            <a:r>
              <a:rPr lang="en-GB" sz="1400" dirty="0"/>
              <a:t>Risks to rough sleepers and homeless individuals, who are disproportionately affected.</a:t>
            </a:r>
          </a:p>
          <a:p>
            <a:pPr marL="285750" indent="-285750" algn="just">
              <a:buFont typeface="Arial" panose="020B0604020202020204" pitchFamily="34" charset="0"/>
              <a:buChar char="•"/>
            </a:pPr>
            <a:r>
              <a:rPr lang="en-GB" sz="1400" dirty="0"/>
              <a:t>Threats to emergency service personnel and healthcare workers treating users.</a:t>
            </a:r>
          </a:p>
          <a:p>
            <a:pPr marL="285750" indent="-285750" algn="just">
              <a:buFont typeface="Arial" panose="020B0604020202020204" pitchFamily="34" charset="0"/>
              <a:buChar char="•"/>
            </a:pPr>
            <a:r>
              <a:rPr lang="en-GB" sz="1400" dirty="0"/>
              <a:t>Stoke-on-Trent remains a central hub for monkey dust activity, with dealers travelling from Stafford to purchase the drug.</a:t>
            </a:r>
          </a:p>
          <a:p>
            <a:pPr marL="285750" indent="-285750" algn="just">
              <a:buFont typeface="Arial" panose="020B0604020202020204" pitchFamily="34" charset="0"/>
              <a:buChar char="•"/>
            </a:pPr>
            <a:r>
              <a:rPr lang="en-GB" sz="1400" dirty="0"/>
              <a:t>Local distribution networks are supplied by individuals importing monkey dust into Stoke-on-Trent.</a:t>
            </a:r>
          </a:p>
          <a:p>
            <a:pPr marL="285750" indent="-285750" algn="just">
              <a:buFont typeface="Arial" panose="020B0604020202020204" pitchFamily="34" charset="0"/>
              <a:buChar char="•"/>
            </a:pPr>
            <a:r>
              <a:rPr lang="en-GB" sz="1400" dirty="0"/>
              <a:t>Public safety concerns, with the visible effects of monkey dust use impacting community wellbeing in public spaces.</a:t>
            </a:r>
          </a:p>
        </p:txBody>
      </p:sp>
      <p:sp>
        <p:nvSpPr>
          <p:cNvPr id="8" name="Text Placeholder 2">
            <a:extLst>
              <a:ext uri="{FF2B5EF4-FFF2-40B4-BE49-F238E27FC236}">
                <a16:creationId xmlns:a16="http://schemas.microsoft.com/office/drawing/2014/main" id="{0A9FEA2A-A9BB-4BC6-B138-CAD998C9B2C7}"/>
              </a:ext>
            </a:extLst>
          </p:cNvPr>
          <p:cNvSpPr>
            <a:spLocks noGrp="1"/>
          </p:cNvSpPr>
          <p:nvPr>
            <p:ph type="body" sz="quarter" idx="10"/>
          </p:nvPr>
        </p:nvSpPr>
        <p:spPr>
          <a:xfrm>
            <a:off x="11445250" y="6545860"/>
            <a:ext cx="571649" cy="338137"/>
          </a:xfrm>
        </p:spPr>
        <p:txBody>
          <a:bodyPr>
            <a:normAutofit lnSpcReduction="10000"/>
          </a:bodyPr>
          <a:lstStyle/>
          <a:p>
            <a:r>
              <a:rPr lang="en-GB" sz="1800" dirty="0">
                <a:solidFill>
                  <a:schemeClr val="tx1"/>
                </a:solidFill>
              </a:rPr>
              <a:t>40</a:t>
            </a:r>
          </a:p>
        </p:txBody>
      </p:sp>
      <p:pic>
        <p:nvPicPr>
          <p:cNvPr id="3" name="Picture 2">
            <a:extLst>
              <a:ext uri="{FF2B5EF4-FFF2-40B4-BE49-F238E27FC236}">
                <a16:creationId xmlns:a16="http://schemas.microsoft.com/office/drawing/2014/main" id="{5C5A2EB8-1031-9E33-677D-FBA57C394D0C}"/>
              </a:ext>
            </a:extLst>
          </p:cNvPr>
          <p:cNvPicPr>
            <a:picLocks noChangeAspect="1"/>
          </p:cNvPicPr>
          <p:nvPr/>
        </p:nvPicPr>
        <p:blipFill>
          <a:blip r:embed="rId5"/>
          <a:stretch>
            <a:fillRect/>
          </a:stretch>
        </p:blipFill>
        <p:spPr>
          <a:xfrm>
            <a:off x="5790233" y="-30337"/>
            <a:ext cx="1646113" cy="633665"/>
          </a:xfrm>
          <a:prstGeom prst="rect">
            <a:avLst/>
          </a:prstGeom>
        </p:spPr>
      </p:pic>
    </p:spTree>
    <p:extLst>
      <p:ext uri="{BB962C8B-B14F-4D97-AF65-F5344CB8AC3E}">
        <p14:creationId xmlns:p14="http://schemas.microsoft.com/office/powerpoint/2010/main" val="41092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99F9B-FE64-038D-50BE-DEB13D34DC7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4F61676-E1BB-630A-E350-5A6D29FAC0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7" y="-48782"/>
            <a:ext cx="12208427" cy="1319520"/>
          </a:xfrm>
          <a:prstGeom prst="rect">
            <a:avLst/>
          </a:prstGeom>
        </p:spPr>
      </p:pic>
      <p:sp>
        <p:nvSpPr>
          <p:cNvPr id="17" name="Rectangle 16">
            <a:extLst>
              <a:ext uri="{FF2B5EF4-FFF2-40B4-BE49-F238E27FC236}">
                <a16:creationId xmlns:a16="http://schemas.microsoft.com/office/drawing/2014/main" id="{4F28EC27-91E9-60F1-5EDE-D37069C6691C}"/>
              </a:ext>
            </a:extLst>
          </p:cNvPr>
          <p:cNvSpPr/>
          <p:nvPr/>
        </p:nvSpPr>
        <p:spPr>
          <a:xfrm>
            <a:off x="0" y="857952"/>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FE6D5F9-A129-C11D-A370-A252D8452552}"/>
              </a:ext>
            </a:extLst>
          </p:cNvPr>
          <p:cNvSpPr>
            <a:spLocks noGrp="1"/>
          </p:cNvSpPr>
          <p:nvPr>
            <p:ph type="title"/>
          </p:nvPr>
        </p:nvSpPr>
        <p:spPr>
          <a:xfrm>
            <a:off x="0" y="0"/>
            <a:ext cx="12192000" cy="817862"/>
          </a:xfrm>
        </p:spPr>
        <p:txBody>
          <a:bodyPr>
            <a:noAutofit/>
          </a:bodyPr>
          <a:lstStyle/>
          <a:p>
            <a:r>
              <a:rPr lang="fr-FR" sz="3600" dirty="0">
                <a:solidFill>
                  <a:schemeClr val="bg1"/>
                </a:solidFill>
              </a:rPr>
              <a:t>6.4 Tackle Cybercrime &amp; </a:t>
            </a:r>
            <a:r>
              <a:rPr lang="fr-FR" sz="3600" dirty="0" err="1">
                <a:solidFill>
                  <a:schemeClr val="bg1"/>
                </a:solidFill>
              </a:rPr>
              <a:t>Fraud</a:t>
            </a:r>
            <a:r>
              <a:rPr lang="fr-FR" sz="3600" dirty="0">
                <a:solidFill>
                  <a:schemeClr val="bg1"/>
                </a:solidFill>
              </a:rPr>
              <a:t> Focus</a:t>
            </a:r>
            <a:br>
              <a:rPr lang="fr-FR" sz="3600" dirty="0">
                <a:solidFill>
                  <a:schemeClr val="bg1"/>
                </a:solidFill>
              </a:rPr>
            </a:br>
            <a:r>
              <a:rPr lang="fr-FR" sz="3600" dirty="0">
                <a:solidFill>
                  <a:schemeClr val="bg1"/>
                </a:solidFill>
              </a:rPr>
              <a:t> (NCPM)</a:t>
            </a:r>
            <a:endParaRPr lang="en-GB" sz="3600" dirty="0">
              <a:solidFill>
                <a:schemeClr val="bg1"/>
              </a:solidFill>
            </a:endParaRPr>
          </a:p>
        </p:txBody>
      </p:sp>
      <p:sp>
        <p:nvSpPr>
          <p:cNvPr id="12" name="Rectangle: Top Corners Rounded 11">
            <a:extLst>
              <a:ext uri="{FF2B5EF4-FFF2-40B4-BE49-F238E27FC236}">
                <a16:creationId xmlns:a16="http://schemas.microsoft.com/office/drawing/2014/main" id="{9EAAA2B4-F36A-487F-8FC7-5B5AF8BCFD10}"/>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9A05BC36-783C-E90B-59B0-F615C4B2655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B111B4A-BAD5-0CB5-7217-33EC8B4CFE8F}"/>
              </a:ext>
            </a:extLst>
          </p:cNvPr>
          <p:cNvSpPr txBox="1">
            <a:spLocks/>
          </p:cNvSpPr>
          <p:nvPr/>
        </p:nvSpPr>
        <p:spPr>
          <a:xfrm>
            <a:off x="8740459" y="112261"/>
            <a:ext cx="1768642"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8" name="Text Placeholder 2">
            <a:extLst>
              <a:ext uri="{FF2B5EF4-FFF2-40B4-BE49-F238E27FC236}">
                <a16:creationId xmlns:a16="http://schemas.microsoft.com/office/drawing/2014/main" id="{68A2D912-8E0D-2596-08A7-AE31F7493537}"/>
              </a:ext>
            </a:extLst>
          </p:cNvPr>
          <p:cNvSpPr>
            <a:spLocks noGrp="1"/>
          </p:cNvSpPr>
          <p:nvPr>
            <p:ph type="body" sz="quarter" idx="10"/>
          </p:nvPr>
        </p:nvSpPr>
        <p:spPr>
          <a:xfrm>
            <a:off x="11609574" y="6486582"/>
            <a:ext cx="571649" cy="338137"/>
          </a:xfrm>
        </p:spPr>
        <p:txBody>
          <a:bodyPr>
            <a:normAutofit lnSpcReduction="10000"/>
          </a:bodyPr>
          <a:lstStyle/>
          <a:p>
            <a:r>
              <a:rPr lang="en-GB" sz="1800" dirty="0">
                <a:solidFill>
                  <a:schemeClr val="tx1"/>
                </a:solidFill>
              </a:rPr>
              <a:t>41</a:t>
            </a:r>
          </a:p>
        </p:txBody>
      </p:sp>
      <p:sp>
        <p:nvSpPr>
          <p:cNvPr id="3" name="Rectangle 2">
            <a:extLst>
              <a:ext uri="{FF2B5EF4-FFF2-40B4-BE49-F238E27FC236}">
                <a16:creationId xmlns:a16="http://schemas.microsoft.com/office/drawing/2014/main" id="{9EE57AF4-9602-0414-839C-9B420C0FD160}"/>
              </a:ext>
            </a:extLst>
          </p:cNvPr>
          <p:cNvSpPr/>
          <p:nvPr/>
        </p:nvSpPr>
        <p:spPr>
          <a:xfrm>
            <a:off x="6400516" y="954319"/>
            <a:ext cx="5620489" cy="1332673"/>
          </a:xfrm>
          <a:prstGeom prst="rect">
            <a:avLst/>
          </a:prstGeom>
          <a:solidFill>
            <a:schemeClr val="accent4">
              <a:lumMod val="20000"/>
              <a:lumOff val="80000"/>
            </a:schemeClr>
          </a:solidFill>
        </p:spPr>
        <p:txBody>
          <a:bodyPr wrap="square">
            <a:spAutoFit/>
          </a:bodyPr>
          <a:lstStyle/>
          <a:p>
            <a:pPr algn="just">
              <a:lnSpc>
                <a:spcPct val="105000"/>
              </a:lnSpc>
              <a:spcAft>
                <a:spcPts val="0"/>
              </a:spcAft>
            </a:pPr>
            <a:r>
              <a:rPr lang="en-GB" sz="1300" b="1" u="sng" dirty="0">
                <a:solidFill>
                  <a:srgbClr val="000000"/>
                </a:solidFill>
                <a:ea typeface="Tahoma" panose="020B0604030504040204" pitchFamily="34" charset="0"/>
              </a:rPr>
              <a:t>Fraud</a:t>
            </a:r>
            <a:r>
              <a:rPr lang="en-GB" sz="1300" b="1" dirty="0">
                <a:solidFill>
                  <a:srgbClr val="000000"/>
                </a:solidFill>
                <a:ea typeface="Tahoma" panose="020B0604030504040204" pitchFamily="34" charset="0"/>
              </a:rPr>
              <a:t> - </a:t>
            </a:r>
            <a:r>
              <a:rPr lang="en-GB" sz="1300" dirty="0">
                <a:solidFill>
                  <a:srgbClr val="000000"/>
                </a:solidFill>
                <a:ea typeface="Tahoma" panose="020B0604030504040204" pitchFamily="34" charset="0"/>
              </a:rPr>
              <a:t>techniques used by fraudsters have a widespread impact. It includes the security of our online activity (e.g. fraudulent messages claiming to be from Government or business). Fraudsters are quick to adapt to change and exploit weaknesses in new systems or new technologies.</a:t>
            </a:r>
          </a:p>
          <a:p>
            <a:pPr algn="just">
              <a:spcAft>
                <a:spcPts val="0"/>
              </a:spcAft>
            </a:pPr>
            <a:r>
              <a:rPr lang="en-GB" sz="1300" b="1" u="sng" dirty="0">
                <a:solidFill>
                  <a:srgbClr val="000000"/>
                </a:solidFill>
                <a:ea typeface="Times New Roman" panose="02020603050405020304" pitchFamily="18" charset="0"/>
              </a:rPr>
              <a:t>Cyber crime</a:t>
            </a:r>
            <a:r>
              <a:rPr lang="en-GB" sz="1300" b="1" dirty="0">
                <a:solidFill>
                  <a:srgbClr val="000000"/>
                </a:solidFill>
                <a:ea typeface="Times New Roman" panose="02020603050405020304" pitchFamily="18" charset="0"/>
              </a:rPr>
              <a:t> – </a:t>
            </a:r>
            <a:r>
              <a:rPr lang="en-GB" sz="1300" dirty="0">
                <a:solidFill>
                  <a:srgbClr val="000000"/>
                </a:solidFill>
                <a:ea typeface="Times New Roman" panose="02020603050405020304" pitchFamily="18" charset="0"/>
              </a:rPr>
              <a:t>stealing personal information or hacking into business systems to use as ransom or disruption</a:t>
            </a:r>
          </a:p>
        </p:txBody>
      </p:sp>
      <p:sp>
        <p:nvSpPr>
          <p:cNvPr id="11" name="Text Box 2">
            <a:extLst>
              <a:ext uri="{FF2B5EF4-FFF2-40B4-BE49-F238E27FC236}">
                <a16:creationId xmlns:a16="http://schemas.microsoft.com/office/drawing/2014/main" id="{5A2A6C81-0B07-9B68-0E56-8C1FB18F1990}"/>
              </a:ext>
            </a:extLst>
          </p:cNvPr>
          <p:cNvSpPr txBox="1">
            <a:spLocks noChangeArrowheads="1"/>
          </p:cNvSpPr>
          <p:nvPr/>
        </p:nvSpPr>
        <p:spPr bwMode="auto">
          <a:xfrm rot="16200000">
            <a:off x="5598607" y="1485082"/>
            <a:ext cx="1332673" cy="271145"/>
          </a:xfrm>
          <a:prstGeom prst="rect">
            <a:avLst/>
          </a:prstGeom>
          <a:solidFill>
            <a:schemeClr val="accent4">
              <a:lumMod val="50000"/>
            </a:schemeClr>
          </a:solidFill>
          <a:ln w="9525">
            <a:noFill/>
            <a:miter lim="800000"/>
            <a:headEnd/>
            <a:tailEnd/>
          </a:ln>
        </p:spPr>
        <p:txBody>
          <a:bodyPr rot="0" vert="horz" wrap="square" lIns="91440" tIns="45720" rIns="91440" bIns="45720" anchor="t" anchorCtr="0">
            <a:spAutoFit/>
          </a:bodyPr>
          <a:lstStyle/>
          <a:p>
            <a:pPr algn="ctr">
              <a:spcAft>
                <a:spcPts val="0"/>
              </a:spcAft>
            </a:pPr>
            <a:r>
              <a:rPr lang="en-GB" sz="1100" b="1" dirty="0">
                <a:solidFill>
                  <a:srgbClr val="FFFFFF"/>
                </a:solidFill>
                <a:effectLst/>
                <a:latin typeface="Calibri" panose="020F0502020204030204" pitchFamily="34" charset="0"/>
                <a:ea typeface="Tahoma" panose="020B0604030504040204" pitchFamily="34" charset="0"/>
              </a:rPr>
              <a:t>DEFINITION</a:t>
            </a:r>
            <a:endParaRPr lang="en-GB" sz="1100" dirty="0">
              <a:effectLst/>
              <a:latin typeface="Calibri" panose="020F0502020204030204" pitchFamily="34" charset="0"/>
              <a:ea typeface="Tahoma" panose="020B0604030504040204" pitchFamily="34" charset="0"/>
            </a:endParaRPr>
          </a:p>
        </p:txBody>
      </p:sp>
      <p:pic>
        <p:nvPicPr>
          <p:cNvPr id="9" name="Picture 8">
            <a:extLst>
              <a:ext uri="{FF2B5EF4-FFF2-40B4-BE49-F238E27FC236}">
                <a16:creationId xmlns:a16="http://schemas.microsoft.com/office/drawing/2014/main" id="{2403239C-D62B-3B3E-1529-1EFBF81B3885}"/>
              </a:ext>
            </a:extLst>
          </p:cNvPr>
          <p:cNvPicPr>
            <a:picLocks noChangeAspect="1"/>
          </p:cNvPicPr>
          <p:nvPr/>
        </p:nvPicPr>
        <p:blipFill>
          <a:blip r:embed="rId5"/>
          <a:stretch>
            <a:fillRect/>
          </a:stretch>
        </p:blipFill>
        <p:spPr>
          <a:xfrm>
            <a:off x="6893549" y="-16773"/>
            <a:ext cx="1646113" cy="633665"/>
          </a:xfrm>
          <a:prstGeom prst="rect">
            <a:avLst/>
          </a:prstGeom>
        </p:spPr>
      </p:pic>
      <p:sp>
        <p:nvSpPr>
          <p:cNvPr id="15" name="TextBox 14">
            <a:extLst>
              <a:ext uri="{FF2B5EF4-FFF2-40B4-BE49-F238E27FC236}">
                <a16:creationId xmlns:a16="http://schemas.microsoft.com/office/drawing/2014/main" id="{982AEC5A-B3FD-2617-70DE-EC2667B03453}"/>
              </a:ext>
            </a:extLst>
          </p:cNvPr>
          <p:cNvSpPr txBox="1"/>
          <p:nvPr/>
        </p:nvSpPr>
        <p:spPr>
          <a:xfrm>
            <a:off x="108614" y="1400839"/>
            <a:ext cx="5891635" cy="1441805"/>
          </a:xfrm>
          <a:prstGeom prst="rect">
            <a:avLst/>
          </a:prstGeom>
          <a:noFill/>
        </p:spPr>
        <p:txBody>
          <a:bodyPr wrap="square">
            <a:spAutoFit/>
          </a:bodyPr>
          <a:lstStyle/>
          <a:p>
            <a:pPr algn="just">
              <a:lnSpc>
                <a:spcPct val="105000"/>
              </a:lnSpc>
              <a:spcAft>
                <a:spcPts val="0"/>
              </a:spcAft>
            </a:pPr>
            <a:r>
              <a:rPr lang="en-GB" sz="1200" dirty="0">
                <a:solidFill>
                  <a:srgbClr val="000000"/>
                </a:solidFill>
                <a:ea typeface="Tahoma" panose="020B0604030504040204" pitchFamily="34" charset="0"/>
              </a:rPr>
              <a:t>Report Fraud - </a:t>
            </a:r>
            <a:r>
              <a:rPr lang="en-GB" sz="1200" dirty="0"/>
              <a:t>As of 4 December 4 2025, Report Fraud officially replaced Action Fraud as the national reporting center for cyber crime and fraud in England, Wales, and Northern Ireland. The new Report Fraud service has been designed by City of London Police to provide a better experience for victims and deliver improved information to law enforcement. They are responsible for the assessment of reports made, ensuring that they go to the right place for investigation. </a:t>
            </a:r>
          </a:p>
          <a:p>
            <a:pPr algn="just">
              <a:lnSpc>
                <a:spcPct val="105000"/>
              </a:lnSpc>
              <a:spcAft>
                <a:spcPts val="0"/>
              </a:spcAft>
            </a:pPr>
            <a:r>
              <a:rPr lang="en-GB" sz="1200" dirty="0">
                <a:solidFill>
                  <a:srgbClr val="000000"/>
                </a:solidFill>
                <a:ea typeface="Times New Roman" panose="02020603050405020304" pitchFamily="18" charset="0"/>
              </a:rPr>
              <a:t>Report Fraud may then disseminate reported cases back to Staffordshire to investigate. </a:t>
            </a:r>
          </a:p>
        </p:txBody>
      </p:sp>
      <p:pic>
        <p:nvPicPr>
          <p:cNvPr id="16" name="Picture 2">
            <a:extLst>
              <a:ext uri="{FF2B5EF4-FFF2-40B4-BE49-F238E27FC236}">
                <a16:creationId xmlns:a16="http://schemas.microsoft.com/office/drawing/2014/main" id="{B4803F4D-FDF7-3DCB-2E29-0E1D756E65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65411" y="4789725"/>
            <a:ext cx="5420909" cy="18659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
            <a:extLst>
              <a:ext uri="{FF2B5EF4-FFF2-40B4-BE49-F238E27FC236}">
                <a16:creationId xmlns:a16="http://schemas.microsoft.com/office/drawing/2014/main" id="{3517EE86-0ADE-0BE8-B8AC-1DA91090B641}"/>
              </a:ext>
            </a:extLst>
          </p:cNvPr>
          <p:cNvSpPr>
            <a:spLocks noChangeArrowheads="1"/>
          </p:cNvSpPr>
          <p:nvPr/>
        </p:nvSpPr>
        <p:spPr bwMode="auto">
          <a:xfrm>
            <a:off x="1069394" y="4389615"/>
            <a:ext cx="36492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809625" algn="l"/>
              </a:tabLst>
            </a:pPr>
            <a:r>
              <a:rPr kumimoji="0" lang="en-GB" altLang="en-US" sz="1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Staffordshire Fraud Investigations</a:t>
            </a:r>
            <a:br>
              <a:rPr kumimoji="0" lang="en-GB" altLang="en-US" sz="1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br>
            <a:r>
              <a:rPr kumimoji="0" lang="en-GB" altLang="en-US" sz="1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(Beating Crime Plan)</a:t>
            </a:r>
            <a:endParaRPr kumimoji="0" lang="en-GB" altLang="en-US" sz="800" b="0" i="0" u="none" strike="noStrike" cap="none" normalizeH="0" baseline="0" dirty="0">
              <a:ln>
                <a:noFill/>
              </a:ln>
              <a:solidFill>
                <a:schemeClr val="tx1"/>
              </a:solidFill>
              <a:effectLst/>
            </a:endParaRPr>
          </a:p>
        </p:txBody>
      </p:sp>
      <p:pic>
        <p:nvPicPr>
          <p:cNvPr id="19" name="Picture 18">
            <a:extLst>
              <a:ext uri="{FF2B5EF4-FFF2-40B4-BE49-F238E27FC236}">
                <a16:creationId xmlns:a16="http://schemas.microsoft.com/office/drawing/2014/main" id="{526DCBBB-B5C5-F256-2081-68B7FEC82701}"/>
              </a:ext>
            </a:extLst>
          </p:cNvPr>
          <p:cNvPicPr>
            <a:picLocks noChangeAspect="1"/>
          </p:cNvPicPr>
          <p:nvPr/>
        </p:nvPicPr>
        <p:blipFill>
          <a:blip r:embed="rId7"/>
          <a:stretch>
            <a:fillRect/>
          </a:stretch>
        </p:blipFill>
        <p:spPr>
          <a:xfrm>
            <a:off x="6082619" y="2372013"/>
            <a:ext cx="5925005" cy="670924"/>
          </a:xfrm>
          <a:prstGeom prst="rect">
            <a:avLst/>
          </a:prstGeom>
        </p:spPr>
      </p:pic>
      <p:pic>
        <p:nvPicPr>
          <p:cNvPr id="21" name="Picture 20">
            <a:extLst>
              <a:ext uri="{FF2B5EF4-FFF2-40B4-BE49-F238E27FC236}">
                <a16:creationId xmlns:a16="http://schemas.microsoft.com/office/drawing/2014/main" id="{5FE17F7C-6795-592D-7E30-1FEEE1F422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82619" y="3127958"/>
            <a:ext cx="5938386" cy="1736223"/>
          </a:xfrm>
          <a:prstGeom prst="rect">
            <a:avLst/>
          </a:prstGeom>
        </p:spPr>
      </p:pic>
      <p:sp>
        <p:nvSpPr>
          <p:cNvPr id="23" name="TextBox 22">
            <a:extLst>
              <a:ext uri="{FF2B5EF4-FFF2-40B4-BE49-F238E27FC236}">
                <a16:creationId xmlns:a16="http://schemas.microsoft.com/office/drawing/2014/main" id="{657F07DF-B41D-7264-5688-302EEDFEAB35}"/>
              </a:ext>
            </a:extLst>
          </p:cNvPr>
          <p:cNvSpPr txBox="1"/>
          <p:nvPr/>
        </p:nvSpPr>
        <p:spPr>
          <a:xfrm>
            <a:off x="5686320" y="5730076"/>
            <a:ext cx="6374622" cy="1015663"/>
          </a:xfrm>
          <a:prstGeom prst="rect">
            <a:avLst/>
          </a:prstGeom>
          <a:noFill/>
        </p:spPr>
        <p:txBody>
          <a:bodyPr wrap="square">
            <a:spAutoFit/>
          </a:bodyPr>
          <a:lstStyle/>
          <a:p>
            <a:pPr marL="457200" algn="just"/>
            <a:r>
              <a:rPr lang="en-GB" sz="1200" dirty="0">
                <a:ea typeface="Times New Roman" panose="02020603050405020304" pitchFamily="18" charset="0"/>
              </a:rPr>
              <a:t>Staffordshire is using a local proxy measure to measure cybercrime which incorporates cyber-dependent crimes which are managed nationally by the City of London Police. Cyber-enabled crimes are crimes owned by Staffordshire Police which have a cyber/online element to them.</a:t>
            </a:r>
          </a:p>
          <a:p>
            <a:pPr marL="457200" algn="just"/>
            <a:endParaRPr lang="en-GB" sz="1200" dirty="0">
              <a:solidFill>
                <a:srgbClr val="FF0000"/>
              </a:solidFill>
              <a:ea typeface="Times New Roman" panose="02020603050405020304" pitchFamily="18" charset="0"/>
            </a:endParaRPr>
          </a:p>
        </p:txBody>
      </p:sp>
      <p:sp>
        <p:nvSpPr>
          <p:cNvPr id="25" name="Rectangle 24">
            <a:extLst>
              <a:ext uri="{FF2B5EF4-FFF2-40B4-BE49-F238E27FC236}">
                <a16:creationId xmlns:a16="http://schemas.microsoft.com/office/drawing/2014/main" id="{AB8831B0-CA9D-6CF6-99AC-8AC2EF7D4249}"/>
              </a:ext>
            </a:extLst>
          </p:cNvPr>
          <p:cNvSpPr/>
          <p:nvPr/>
        </p:nvSpPr>
        <p:spPr>
          <a:xfrm>
            <a:off x="108614" y="954318"/>
            <a:ext cx="5734505" cy="472309"/>
          </a:xfrm>
          <a:prstGeom prst="rect">
            <a:avLst/>
          </a:prstGeom>
        </p:spPr>
        <p:txBody>
          <a:bodyPr wrap="square">
            <a:spAutoFit/>
          </a:bodyPr>
          <a:lstStyle/>
          <a:p>
            <a:pPr algn="just">
              <a:lnSpc>
                <a:spcPct val="105000"/>
              </a:lnSpc>
              <a:spcAft>
                <a:spcPts val="0"/>
              </a:spcAft>
            </a:pPr>
            <a:r>
              <a:rPr lang="en-US" sz="1200" dirty="0">
                <a:ea typeface="Tahoma" panose="020B0604030504040204" pitchFamily="34" charset="0"/>
              </a:rPr>
              <a:t>Nationally, this will be measured through cyber aware tracker and the Department for Digital, Culture, Media and Sport survey.</a:t>
            </a:r>
            <a:endParaRPr lang="en-GB" sz="1200" dirty="0">
              <a:ea typeface="Tahoma" panose="020B0604030504040204" pitchFamily="34" charset="0"/>
            </a:endParaRPr>
          </a:p>
        </p:txBody>
      </p:sp>
      <p:sp>
        <p:nvSpPr>
          <p:cNvPr id="4" name="Rectangle 4">
            <a:extLst>
              <a:ext uri="{FF2B5EF4-FFF2-40B4-BE49-F238E27FC236}">
                <a16:creationId xmlns:a16="http://schemas.microsoft.com/office/drawing/2014/main" id="{AF739256-817B-A8FA-40E7-B711C2B65664}"/>
              </a:ext>
            </a:extLst>
          </p:cNvPr>
          <p:cNvSpPr>
            <a:spLocks noChangeArrowheads="1"/>
          </p:cNvSpPr>
          <p:nvPr/>
        </p:nvSpPr>
        <p:spPr bwMode="auto">
          <a:xfrm>
            <a:off x="883864" y="2886299"/>
            <a:ext cx="36492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809625" algn="l"/>
              </a:tabLst>
            </a:pPr>
            <a:r>
              <a:rPr kumimoji="0" lang="en-GB" altLang="en-US" sz="1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Report Fraud Cases</a:t>
            </a:r>
            <a:endParaRPr kumimoji="0" lang="en-GB" altLang="en-US" sz="800" b="0" i="0" u="none" strike="noStrike" cap="none" normalizeH="0" baseline="0" dirty="0">
              <a:ln>
                <a:noFill/>
              </a:ln>
              <a:solidFill>
                <a:schemeClr val="tx1"/>
              </a:solidFill>
              <a:effectLst/>
            </a:endParaRPr>
          </a:p>
        </p:txBody>
      </p:sp>
      <p:pic>
        <p:nvPicPr>
          <p:cNvPr id="5" name="Picture 4">
            <a:extLst>
              <a:ext uri="{FF2B5EF4-FFF2-40B4-BE49-F238E27FC236}">
                <a16:creationId xmlns:a16="http://schemas.microsoft.com/office/drawing/2014/main" id="{562DEFDD-7E28-C028-925D-FE5DEAEEB6B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00845" y="3166550"/>
            <a:ext cx="5387807" cy="1206684"/>
          </a:xfrm>
          <a:prstGeom prst="rect">
            <a:avLst/>
          </a:prstGeom>
        </p:spPr>
      </p:pic>
      <p:sp>
        <p:nvSpPr>
          <p:cNvPr id="6" name="TextBox 5">
            <a:extLst>
              <a:ext uri="{FF2B5EF4-FFF2-40B4-BE49-F238E27FC236}">
                <a16:creationId xmlns:a16="http://schemas.microsoft.com/office/drawing/2014/main" id="{6A3DF8A4-191B-0F5C-582D-DF24F0530D16}"/>
              </a:ext>
            </a:extLst>
          </p:cNvPr>
          <p:cNvSpPr txBox="1"/>
          <p:nvPr/>
        </p:nvSpPr>
        <p:spPr>
          <a:xfrm>
            <a:off x="5646383" y="4931982"/>
            <a:ext cx="6374622" cy="861774"/>
          </a:xfrm>
          <a:prstGeom prst="rect">
            <a:avLst/>
          </a:prstGeom>
          <a:noFill/>
        </p:spPr>
        <p:txBody>
          <a:bodyPr wrap="square">
            <a:spAutoFit/>
          </a:bodyPr>
          <a:lstStyle/>
          <a:p>
            <a:pPr marL="457200" algn="just"/>
            <a:r>
              <a:rPr lang="en-GB" sz="1200" dirty="0">
                <a:ea typeface="Times New Roman" panose="02020603050405020304" pitchFamily="18" charset="0"/>
              </a:rPr>
              <a:t>There were 5,696 cases reported to Report Fraud in the last 12 months, and 1,571 reported from 4 December 2025 when they replaced Action Fraud. Since 4 December 2025, 56 cases have been disseminated back to Staffordshire.  </a:t>
            </a:r>
          </a:p>
          <a:p>
            <a:pPr marL="457200" algn="just"/>
            <a:endParaRPr lang="en-GB" sz="140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28795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717680" y="6488668"/>
            <a:ext cx="418704" cy="369332"/>
          </a:xfrm>
          <a:prstGeom prst="rect">
            <a:avLst/>
          </a:prstGeom>
          <a:noFill/>
        </p:spPr>
        <p:txBody>
          <a:bodyPr wrap="none" rtlCol="0">
            <a:spAutoFit/>
          </a:bodyPr>
          <a:lstStyle/>
          <a:p>
            <a:r>
              <a:rPr lang="en-GB" dirty="0"/>
              <a:t>42</a:t>
            </a:r>
          </a:p>
        </p:txBody>
      </p:sp>
      <p:sp>
        <p:nvSpPr>
          <p:cNvPr id="13" name="Title 1">
            <a:extLst>
              <a:ext uri="{FF2B5EF4-FFF2-40B4-BE49-F238E27FC236}">
                <a16:creationId xmlns:a16="http://schemas.microsoft.com/office/drawing/2014/main" id="{BC02E516-FB6B-4AB1-875B-E29ACC8E85F9}"/>
              </a:ext>
            </a:extLst>
          </p:cNvPr>
          <p:cNvSpPr txBox="1">
            <a:spLocks/>
          </p:cNvSpPr>
          <p:nvPr/>
        </p:nvSpPr>
        <p:spPr>
          <a:xfrm>
            <a:off x="0" y="0"/>
            <a:ext cx="12192000" cy="714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7. Supporting Victims</a:t>
            </a:r>
          </a:p>
        </p:txBody>
      </p:sp>
      <p:sp>
        <p:nvSpPr>
          <p:cNvPr id="3" name="Rectangle 2">
            <a:extLst>
              <a:ext uri="{FF2B5EF4-FFF2-40B4-BE49-F238E27FC236}">
                <a16:creationId xmlns:a16="http://schemas.microsoft.com/office/drawing/2014/main" id="{25678D7B-5D3D-4E92-BE69-81DF9CB5FE2F}"/>
              </a:ext>
            </a:extLst>
          </p:cNvPr>
          <p:cNvSpPr/>
          <p:nvPr/>
        </p:nvSpPr>
        <p:spPr>
          <a:xfrm>
            <a:off x="14286" y="921226"/>
            <a:ext cx="6029589" cy="2462213"/>
          </a:xfrm>
          <a:prstGeom prst="rect">
            <a:avLst/>
          </a:prstGeom>
          <a:solidFill>
            <a:schemeClr val="bg1"/>
          </a:solidFill>
        </p:spPr>
        <p:txBody>
          <a:bodyPr wrap="square">
            <a:spAutoFit/>
          </a:bodyPr>
          <a:lstStyle/>
          <a:p>
            <a:pPr marL="457200" algn="just">
              <a:spcAft>
                <a:spcPts val="0"/>
              </a:spcAft>
            </a:pPr>
            <a:r>
              <a:rPr lang="en-GB" sz="1400" dirty="0">
                <a:latin typeface="Tahoma" panose="020B0604030504040204" pitchFamily="34" charset="0"/>
                <a:ea typeface="Times New Roman" panose="02020603050405020304" pitchFamily="18" charset="0"/>
              </a:rPr>
              <a:t>In April 2021, the Victims’ Code of Practice (VCOP) was introduced nationally which places a responsibility on forces to ensure that the victim’s voice and rights are considered from the reported incident through to court; or any other outcome. From May 2021, the force has been able to report on officer compliance with the VCOP, through the completion of a victim’s contract.</a:t>
            </a:r>
            <a:endParaRPr lang="en-GB" sz="1400" dirty="0">
              <a:latin typeface="Times New Roman" panose="02020603050405020304" pitchFamily="18" charset="0"/>
              <a:ea typeface="Times New Roman" panose="02020603050405020304" pitchFamily="18" charset="0"/>
            </a:endParaRPr>
          </a:p>
          <a:p>
            <a:pPr marL="457200" algn="just">
              <a:spcAft>
                <a:spcPts val="0"/>
              </a:spcAft>
            </a:pPr>
            <a:r>
              <a:rPr lang="en-GB" sz="1400" dirty="0">
                <a:latin typeface="Tahoma" panose="020B0604030504040204" pitchFamily="34" charset="0"/>
                <a:ea typeface="Tahoma" panose="020B0604030504040204" pitchFamily="34" charset="0"/>
              </a:rPr>
              <a:t>The victim contract covers provision of information under the VCOP to the victim and also a needs assessment in relation to vulnerability and requirements. </a:t>
            </a:r>
            <a:r>
              <a:rPr lang="en-GB" sz="1400" dirty="0">
                <a:latin typeface="Tahoma" panose="020B0604030504040204" pitchFamily="34" charset="0"/>
                <a:ea typeface="Times New Roman" panose="02020603050405020304" pitchFamily="18" charset="0"/>
              </a:rPr>
              <a:t>VCOP is well established within the force and completion of victim’s contracts are part of our culture across all sections of the force.</a:t>
            </a:r>
            <a:endParaRPr lang="en-GB" sz="1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35B60BC1-A771-4A88-8774-A7B1EFEC29A3}"/>
              </a:ext>
            </a:extLst>
          </p:cNvPr>
          <p:cNvSpPr txBox="1"/>
          <p:nvPr/>
        </p:nvSpPr>
        <p:spPr>
          <a:xfrm>
            <a:off x="17071" y="3297721"/>
            <a:ext cx="2714269" cy="369332"/>
          </a:xfrm>
          <a:prstGeom prst="rect">
            <a:avLst/>
          </a:prstGeom>
          <a:noFill/>
        </p:spPr>
        <p:txBody>
          <a:bodyPr wrap="none" rtlCol="0">
            <a:spAutoFit/>
          </a:bodyPr>
          <a:lstStyle/>
          <a:p>
            <a:r>
              <a:rPr lang="en-GB" b="1" dirty="0"/>
              <a:t>Victim Gateway timeliness</a:t>
            </a:r>
          </a:p>
        </p:txBody>
      </p:sp>
      <p:pic>
        <p:nvPicPr>
          <p:cNvPr id="6" name="Picture 5">
            <a:extLst>
              <a:ext uri="{FF2B5EF4-FFF2-40B4-BE49-F238E27FC236}">
                <a16:creationId xmlns:a16="http://schemas.microsoft.com/office/drawing/2014/main" id="{33E3A111-F2EC-4201-A0F5-7669CC94ED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803" y="3667053"/>
            <a:ext cx="5796557" cy="1831134"/>
          </a:xfrm>
          <a:prstGeom prst="rect">
            <a:avLst/>
          </a:prstGeom>
        </p:spPr>
      </p:pic>
      <p:pic>
        <p:nvPicPr>
          <p:cNvPr id="9" name="Picture 8">
            <a:extLst>
              <a:ext uri="{FF2B5EF4-FFF2-40B4-BE49-F238E27FC236}">
                <a16:creationId xmlns:a16="http://schemas.microsoft.com/office/drawing/2014/main" id="{3412FEDF-AD0D-47C6-A738-88DF651E251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26628" y="3271062"/>
            <a:ext cx="5893141" cy="2342495"/>
          </a:xfrm>
          <a:prstGeom prst="rect">
            <a:avLst/>
          </a:prstGeom>
        </p:spPr>
      </p:pic>
      <p:sp>
        <p:nvSpPr>
          <p:cNvPr id="10" name="Rectangle 9">
            <a:extLst>
              <a:ext uri="{FF2B5EF4-FFF2-40B4-BE49-F238E27FC236}">
                <a16:creationId xmlns:a16="http://schemas.microsoft.com/office/drawing/2014/main" id="{C3F4CFDC-6D75-4BD8-A28C-184BD2D9E58B}"/>
              </a:ext>
            </a:extLst>
          </p:cNvPr>
          <p:cNvSpPr/>
          <p:nvPr/>
        </p:nvSpPr>
        <p:spPr>
          <a:xfrm>
            <a:off x="6093818" y="698054"/>
            <a:ext cx="6023293" cy="2646878"/>
          </a:xfrm>
          <a:prstGeom prst="rect">
            <a:avLst/>
          </a:prstGeom>
        </p:spPr>
        <p:txBody>
          <a:bodyPr wrap="square">
            <a:spAutoFit/>
          </a:bodyPr>
          <a:lstStyle/>
          <a:p>
            <a:pPr algn="ctr">
              <a:spcAft>
                <a:spcPts val="0"/>
              </a:spcAft>
            </a:pPr>
            <a:r>
              <a:rPr lang="en-GB" sz="1200" dirty="0">
                <a:solidFill>
                  <a:srgbClr val="FF0000"/>
                </a:solidFill>
                <a:latin typeface="Tahoma" panose="020B0604030504040204" pitchFamily="34" charset="0"/>
                <a:ea typeface="Tahoma" panose="020B0604030504040204" pitchFamily="34" charset="0"/>
              </a:rPr>
              <a:t> </a:t>
            </a:r>
            <a:endParaRPr lang="en-GB" sz="1200" dirty="0">
              <a:solidFill>
                <a:srgbClr val="FF0000"/>
              </a:solidFill>
              <a:latin typeface="Calibri" panose="020F0502020204030204" pitchFamily="34" charset="0"/>
              <a:ea typeface="Tahoma" panose="020B0604030504040204" pitchFamily="34" charset="0"/>
            </a:endParaRPr>
          </a:p>
          <a:p>
            <a:pPr algn="just">
              <a:spcAft>
                <a:spcPts val="0"/>
              </a:spcAft>
            </a:pPr>
            <a:r>
              <a:rPr lang="en-GB" sz="1400" dirty="0">
                <a:latin typeface="Tahoma" panose="020B0604030504040204" pitchFamily="34" charset="0"/>
                <a:ea typeface="Tahoma" panose="020B0604030504040204" pitchFamily="34" charset="0"/>
              </a:rPr>
              <a:t>VCOP sets out the minimum services that victims of crime are provided with. The police and a number of other criminal justice agencies have responsibilities as their case progresses through the justice system. One of our responsibilities is a victim contract which is the agreement between the victim and the police on preferred method of contact and how often they will be updated on progress. </a:t>
            </a:r>
            <a:endParaRPr lang="en-GB" sz="1400" dirty="0">
              <a:latin typeface="Calibri" panose="020F0502020204030204" pitchFamily="34" charset="0"/>
              <a:ea typeface="Tahoma" panose="020B0604030504040204" pitchFamily="34" charset="0"/>
            </a:endParaRPr>
          </a:p>
          <a:p>
            <a:pPr algn="just">
              <a:spcAft>
                <a:spcPts val="0"/>
              </a:spcAft>
            </a:pPr>
            <a:r>
              <a:rPr lang="en-GB" sz="1400" dirty="0">
                <a:latin typeface="Tahoma" panose="020B0604030504040204" pitchFamily="34" charset="0"/>
                <a:ea typeface="MS Mincho" panose="02020609040205080304" pitchFamily="49" charset="-128"/>
              </a:rPr>
              <a:t>Ninety-four per cent of victim-based crimes have a victim contract added in the last 12 months. This includes both active (open) and closed crimes. </a:t>
            </a:r>
            <a:endParaRPr lang="en-GB" sz="1400" dirty="0">
              <a:latin typeface="Calibri" panose="020F0502020204030204" pitchFamily="34" charset="0"/>
              <a:ea typeface="Tahoma" panose="020B0604030504040204" pitchFamily="34" charset="0"/>
            </a:endParaRPr>
          </a:p>
          <a:p>
            <a:pPr algn="just">
              <a:spcAft>
                <a:spcPts val="0"/>
              </a:spcAft>
            </a:pPr>
            <a:r>
              <a:rPr lang="en-GB" sz="1400" dirty="0">
                <a:latin typeface="Tahoma" panose="020B0604030504040204" pitchFamily="34" charset="0"/>
                <a:ea typeface="Tahoma" panose="020B0604030504040204" pitchFamily="34" charset="0"/>
              </a:rPr>
              <a:t>Compliance and quality are being monitored through auditing and remains an area of focus. Victim contracts are part of the focus of the quality of investigations board each month. </a:t>
            </a:r>
            <a:endParaRPr lang="en-GB" sz="1400" dirty="0">
              <a:latin typeface="Calibri" panose="020F0502020204030204" pitchFamily="34" charset="0"/>
              <a:ea typeface="Tahoma" panose="020B0604030504040204" pitchFamily="34" charset="0"/>
            </a:endParaRPr>
          </a:p>
        </p:txBody>
      </p:sp>
      <p:pic>
        <p:nvPicPr>
          <p:cNvPr id="2" name="Picture 1">
            <a:extLst>
              <a:ext uri="{FF2B5EF4-FFF2-40B4-BE49-F238E27FC236}">
                <a16:creationId xmlns:a16="http://schemas.microsoft.com/office/drawing/2014/main" id="{7BCDE54C-BC4F-4CE0-A606-CC282B10537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4005" y="6138802"/>
            <a:ext cx="5374714" cy="446961"/>
          </a:xfrm>
          <a:prstGeom prst="rect">
            <a:avLst/>
          </a:prstGeom>
        </p:spPr>
      </p:pic>
      <p:graphicFrame>
        <p:nvGraphicFramePr>
          <p:cNvPr id="8" name="Table 7">
            <a:extLst>
              <a:ext uri="{FF2B5EF4-FFF2-40B4-BE49-F238E27FC236}">
                <a16:creationId xmlns:a16="http://schemas.microsoft.com/office/drawing/2014/main" id="{296C6FB1-0E75-4A42-B9AA-8F27F9A0CD27}"/>
              </a:ext>
            </a:extLst>
          </p:cNvPr>
          <p:cNvGraphicFramePr>
            <a:graphicFrameLocks noGrp="1"/>
          </p:cNvGraphicFramePr>
          <p:nvPr>
            <p:extLst>
              <p:ext uri="{D42A27DB-BD31-4B8C-83A1-F6EECF244321}">
                <p14:modId xmlns:p14="http://schemas.microsoft.com/office/powerpoint/2010/main" val="2527283750"/>
              </p:ext>
            </p:extLst>
          </p:nvPr>
        </p:nvGraphicFramePr>
        <p:xfrm>
          <a:off x="592990" y="5560716"/>
          <a:ext cx="5036744" cy="518160"/>
        </p:xfrm>
        <a:graphic>
          <a:graphicData uri="http://schemas.openxmlformats.org/drawingml/2006/table">
            <a:tbl>
              <a:tblPr firstRow="1" bandRow="1">
                <a:tableStyleId>{5C22544A-7EE6-4342-B048-85BDC9FD1C3A}</a:tableStyleId>
              </a:tblPr>
              <a:tblGrid>
                <a:gridCol w="1639201">
                  <a:extLst>
                    <a:ext uri="{9D8B030D-6E8A-4147-A177-3AD203B41FA5}">
                      <a16:colId xmlns:a16="http://schemas.microsoft.com/office/drawing/2014/main" val="2864754797"/>
                    </a:ext>
                  </a:extLst>
                </a:gridCol>
                <a:gridCol w="1140903">
                  <a:extLst>
                    <a:ext uri="{9D8B030D-6E8A-4147-A177-3AD203B41FA5}">
                      <a16:colId xmlns:a16="http://schemas.microsoft.com/office/drawing/2014/main" val="862853166"/>
                    </a:ext>
                  </a:extLst>
                </a:gridCol>
                <a:gridCol w="1333849">
                  <a:extLst>
                    <a:ext uri="{9D8B030D-6E8A-4147-A177-3AD203B41FA5}">
                      <a16:colId xmlns:a16="http://schemas.microsoft.com/office/drawing/2014/main" val="2826576657"/>
                    </a:ext>
                  </a:extLst>
                </a:gridCol>
                <a:gridCol w="922791">
                  <a:extLst>
                    <a:ext uri="{9D8B030D-6E8A-4147-A177-3AD203B41FA5}">
                      <a16:colId xmlns:a16="http://schemas.microsoft.com/office/drawing/2014/main" val="25353933"/>
                    </a:ext>
                  </a:extLst>
                </a:gridCol>
              </a:tblGrid>
              <a:tr h="239045">
                <a:tc>
                  <a:txBody>
                    <a:bodyPr/>
                    <a:lstStyle/>
                    <a:p>
                      <a:r>
                        <a:rPr lang="en-GB" sz="1100" dirty="0"/>
                        <a:t>Sent to Victims Gateway</a:t>
                      </a:r>
                    </a:p>
                  </a:txBody>
                  <a:tcPr/>
                </a:tc>
                <a:tc>
                  <a:txBody>
                    <a:bodyPr/>
                    <a:lstStyle/>
                    <a:p>
                      <a:r>
                        <a:rPr lang="en-GB" sz="1100" dirty="0"/>
                        <a:t>Last 12 months</a:t>
                      </a:r>
                    </a:p>
                  </a:txBody>
                  <a:tcPr/>
                </a:tc>
                <a:tc>
                  <a:txBody>
                    <a:bodyPr/>
                    <a:lstStyle/>
                    <a:p>
                      <a:r>
                        <a:rPr lang="en-GB" sz="1100" dirty="0"/>
                        <a:t>Previous 12 months</a:t>
                      </a:r>
                    </a:p>
                  </a:txBody>
                  <a:tcPr/>
                </a:tc>
                <a:tc>
                  <a:txBody>
                    <a:bodyPr/>
                    <a:lstStyle/>
                    <a:p>
                      <a:r>
                        <a:rPr lang="en-GB" sz="1100" dirty="0"/>
                        <a:t>Difference</a:t>
                      </a:r>
                    </a:p>
                  </a:txBody>
                  <a:tcPr/>
                </a:tc>
                <a:extLst>
                  <a:ext uri="{0D108BD9-81ED-4DB2-BD59-A6C34878D82A}">
                    <a16:rowId xmlns:a16="http://schemas.microsoft.com/office/drawing/2014/main" val="3405867295"/>
                  </a:ext>
                </a:extLst>
              </a:tr>
              <a:tr h="239045">
                <a:tc>
                  <a:txBody>
                    <a:bodyPr/>
                    <a:lstStyle/>
                    <a:p>
                      <a:pPr algn="ctr"/>
                      <a:r>
                        <a:rPr lang="en-GB" sz="1100" dirty="0"/>
                        <a:t>% within 48 hours</a:t>
                      </a:r>
                    </a:p>
                  </a:txBody>
                  <a:tcPr/>
                </a:tc>
                <a:tc>
                  <a:txBody>
                    <a:bodyPr/>
                    <a:lstStyle/>
                    <a:p>
                      <a:pPr algn="ctr"/>
                      <a:r>
                        <a:rPr lang="en-GB" sz="1100" dirty="0">
                          <a:solidFill>
                            <a:schemeClr val="tx1"/>
                          </a:solidFill>
                        </a:rPr>
                        <a:t>76.1%</a:t>
                      </a:r>
                    </a:p>
                  </a:txBody>
                  <a:tcPr/>
                </a:tc>
                <a:tc>
                  <a:txBody>
                    <a:bodyPr/>
                    <a:lstStyle/>
                    <a:p>
                      <a:pPr algn="ctr"/>
                      <a:r>
                        <a:rPr lang="en-GB" sz="1100" dirty="0">
                          <a:solidFill>
                            <a:schemeClr val="tx1"/>
                          </a:solidFill>
                        </a:rPr>
                        <a:t>77.3%</a:t>
                      </a:r>
                    </a:p>
                  </a:txBody>
                  <a:tcPr/>
                </a:tc>
                <a:tc>
                  <a:txBody>
                    <a:bodyPr/>
                    <a:lstStyle/>
                    <a:p>
                      <a:pPr algn="ctr"/>
                      <a:r>
                        <a:rPr lang="en-GB" sz="1100" dirty="0"/>
                        <a:t>-1.2%</a:t>
                      </a:r>
                    </a:p>
                  </a:txBody>
                  <a:tcPr/>
                </a:tc>
                <a:extLst>
                  <a:ext uri="{0D108BD9-81ED-4DB2-BD59-A6C34878D82A}">
                    <a16:rowId xmlns:a16="http://schemas.microsoft.com/office/drawing/2014/main" val="633615990"/>
                  </a:ext>
                </a:extLst>
              </a:tr>
            </a:tbl>
          </a:graphicData>
        </a:graphic>
      </p:graphicFrame>
      <p:graphicFrame>
        <p:nvGraphicFramePr>
          <p:cNvPr id="16" name="Table 15">
            <a:extLst>
              <a:ext uri="{FF2B5EF4-FFF2-40B4-BE49-F238E27FC236}">
                <a16:creationId xmlns:a16="http://schemas.microsoft.com/office/drawing/2014/main" id="{814CA47F-C843-4464-A4DA-6FF673E53938}"/>
              </a:ext>
            </a:extLst>
          </p:cNvPr>
          <p:cNvGraphicFramePr>
            <a:graphicFrameLocks noGrp="1"/>
          </p:cNvGraphicFramePr>
          <p:nvPr>
            <p:extLst>
              <p:ext uri="{D42A27DB-BD31-4B8C-83A1-F6EECF244321}">
                <p14:modId xmlns:p14="http://schemas.microsoft.com/office/powerpoint/2010/main" val="2206760497"/>
              </p:ext>
            </p:extLst>
          </p:nvPr>
        </p:nvGraphicFramePr>
        <p:xfrm>
          <a:off x="6406781" y="5900542"/>
          <a:ext cx="5367337" cy="685800"/>
        </p:xfrm>
        <a:graphic>
          <a:graphicData uri="http://schemas.openxmlformats.org/drawingml/2006/table">
            <a:tbl>
              <a:tblPr firstRow="1" bandRow="1">
                <a:tableStyleId>{5C22544A-7EE6-4342-B048-85BDC9FD1C3A}</a:tableStyleId>
              </a:tblPr>
              <a:tblGrid>
                <a:gridCol w="1674834">
                  <a:extLst>
                    <a:ext uri="{9D8B030D-6E8A-4147-A177-3AD203B41FA5}">
                      <a16:colId xmlns:a16="http://schemas.microsoft.com/office/drawing/2014/main" val="2864754797"/>
                    </a:ext>
                  </a:extLst>
                </a:gridCol>
                <a:gridCol w="1112623">
                  <a:extLst>
                    <a:ext uri="{9D8B030D-6E8A-4147-A177-3AD203B41FA5}">
                      <a16:colId xmlns:a16="http://schemas.microsoft.com/office/drawing/2014/main" val="862853166"/>
                    </a:ext>
                  </a:extLst>
                </a:gridCol>
                <a:gridCol w="1350628">
                  <a:extLst>
                    <a:ext uri="{9D8B030D-6E8A-4147-A177-3AD203B41FA5}">
                      <a16:colId xmlns:a16="http://schemas.microsoft.com/office/drawing/2014/main" val="2826576657"/>
                    </a:ext>
                  </a:extLst>
                </a:gridCol>
                <a:gridCol w="1229252">
                  <a:extLst>
                    <a:ext uri="{9D8B030D-6E8A-4147-A177-3AD203B41FA5}">
                      <a16:colId xmlns:a16="http://schemas.microsoft.com/office/drawing/2014/main" val="25353933"/>
                    </a:ext>
                  </a:extLst>
                </a:gridCol>
              </a:tblGrid>
              <a:tr h="239045">
                <a:tc>
                  <a:txBody>
                    <a:bodyPr/>
                    <a:lstStyle/>
                    <a:p>
                      <a:r>
                        <a:rPr lang="en-GB" sz="1100" dirty="0"/>
                        <a:t>Average days to send to Victims Gateway</a:t>
                      </a:r>
                    </a:p>
                  </a:txBody>
                  <a:tcPr/>
                </a:tc>
                <a:tc>
                  <a:txBody>
                    <a:bodyPr/>
                    <a:lstStyle/>
                    <a:p>
                      <a:pPr algn="ctr"/>
                      <a:r>
                        <a:rPr lang="en-GB" sz="1100" dirty="0"/>
                        <a:t>Last 12 months</a:t>
                      </a:r>
                    </a:p>
                  </a:txBody>
                  <a:tcPr/>
                </a:tc>
                <a:tc>
                  <a:txBody>
                    <a:bodyPr/>
                    <a:lstStyle/>
                    <a:p>
                      <a:pPr algn="ctr"/>
                      <a:r>
                        <a:rPr lang="en-GB" sz="1100" dirty="0"/>
                        <a:t>Previous 12 months</a:t>
                      </a:r>
                    </a:p>
                  </a:txBody>
                  <a:tcPr/>
                </a:tc>
                <a:tc>
                  <a:txBody>
                    <a:bodyPr/>
                    <a:lstStyle/>
                    <a:p>
                      <a:pPr algn="ctr"/>
                      <a:r>
                        <a:rPr lang="en-GB" sz="1100" dirty="0"/>
                        <a:t>Difference</a:t>
                      </a:r>
                    </a:p>
                  </a:txBody>
                  <a:tcPr/>
                </a:tc>
                <a:extLst>
                  <a:ext uri="{0D108BD9-81ED-4DB2-BD59-A6C34878D82A}">
                    <a16:rowId xmlns:a16="http://schemas.microsoft.com/office/drawing/2014/main" val="3405867295"/>
                  </a:ext>
                </a:extLst>
              </a:tr>
              <a:tr h="239045">
                <a:tc>
                  <a:txBody>
                    <a:bodyPr/>
                    <a:lstStyle/>
                    <a:p>
                      <a:pPr algn="ctr"/>
                      <a:r>
                        <a:rPr lang="en-GB" sz="1100" dirty="0">
                          <a:solidFill>
                            <a:schemeClr val="tx1"/>
                          </a:solidFill>
                        </a:rPr>
                        <a:t>Days</a:t>
                      </a:r>
                    </a:p>
                  </a:txBody>
                  <a:tcPr/>
                </a:tc>
                <a:tc>
                  <a:txBody>
                    <a:bodyPr/>
                    <a:lstStyle/>
                    <a:p>
                      <a:pPr algn="ctr"/>
                      <a:r>
                        <a:rPr lang="en-GB" sz="1100" dirty="0">
                          <a:solidFill>
                            <a:schemeClr val="tx1"/>
                          </a:solidFill>
                        </a:rPr>
                        <a:t>1 day 18 hours</a:t>
                      </a:r>
                    </a:p>
                  </a:txBody>
                  <a:tcPr/>
                </a:tc>
                <a:tc>
                  <a:txBody>
                    <a:bodyPr/>
                    <a:lstStyle/>
                    <a:p>
                      <a:pPr algn="ctr"/>
                      <a:r>
                        <a:rPr lang="en-GB" sz="1100" dirty="0">
                          <a:solidFill>
                            <a:schemeClr val="tx1"/>
                          </a:solidFill>
                        </a:rPr>
                        <a:t>1 days 17 hours</a:t>
                      </a:r>
                    </a:p>
                  </a:txBody>
                  <a:tcPr/>
                </a:tc>
                <a:tc>
                  <a:txBody>
                    <a:bodyPr/>
                    <a:lstStyle/>
                    <a:p>
                      <a:pPr algn="ctr"/>
                      <a:r>
                        <a:rPr lang="en-GB" sz="1100" dirty="0">
                          <a:solidFill>
                            <a:schemeClr val="tx1"/>
                          </a:solidFill>
                        </a:rPr>
                        <a:t>(+2%) 1 hour</a:t>
                      </a:r>
                    </a:p>
                  </a:txBody>
                  <a:tcPr/>
                </a:tc>
                <a:extLst>
                  <a:ext uri="{0D108BD9-81ED-4DB2-BD59-A6C34878D82A}">
                    <a16:rowId xmlns:a16="http://schemas.microsoft.com/office/drawing/2014/main" val="633615990"/>
                  </a:ext>
                </a:extLst>
              </a:tr>
            </a:tbl>
          </a:graphicData>
        </a:graphic>
      </p:graphicFrame>
      <p:sp>
        <p:nvSpPr>
          <p:cNvPr id="12" name="TextBox 11">
            <a:extLst>
              <a:ext uri="{FF2B5EF4-FFF2-40B4-BE49-F238E27FC236}">
                <a16:creationId xmlns:a16="http://schemas.microsoft.com/office/drawing/2014/main" id="{49AFA169-A87B-09A2-912E-B141F21AC85D}"/>
              </a:ext>
            </a:extLst>
          </p:cNvPr>
          <p:cNvSpPr txBox="1"/>
          <p:nvPr/>
        </p:nvSpPr>
        <p:spPr>
          <a:xfrm>
            <a:off x="475800" y="6581001"/>
            <a:ext cx="4870179" cy="276999"/>
          </a:xfrm>
          <a:prstGeom prst="rect">
            <a:avLst/>
          </a:prstGeom>
          <a:noFill/>
        </p:spPr>
        <p:txBody>
          <a:bodyPr wrap="none" rtlCol="0">
            <a:spAutoFit/>
          </a:bodyPr>
          <a:lstStyle/>
          <a:p>
            <a:r>
              <a:rPr lang="en-GB" sz="1200" dirty="0"/>
              <a:t>Where the percentage is over 75 per cent this is due to the use of overtime</a:t>
            </a:r>
          </a:p>
        </p:txBody>
      </p:sp>
      <p:pic>
        <p:nvPicPr>
          <p:cNvPr id="11" name="Picture 10">
            <a:extLst>
              <a:ext uri="{FF2B5EF4-FFF2-40B4-BE49-F238E27FC236}">
                <a16:creationId xmlns:a16="http://schemas.microsoft.com/office/drawing/2014/main" id="{A578B43A-460A-C165-5998-1BFC7E0B4DFE}"/>
              </a:ext>
            </a:extLst>
          </p:cNvPr>
          <p:cNvPicPr>
            <a:picLocks noChangeAspect="1"/>
          </p:cNvPicPr>
          <p:nvPr/>
        </p:nvPicPr>
        <p:blipFill>
          <a:blip r:embed="rId8"/>
          <a:stretch>
            <a:fillRect/>
          </a:stretch>
        </p:blipFill>
        <p:spPr>
          <a:xfrm>
            <a:off x="5790233" y="-30337"/>
            <a:ext cx="1646113" cy="633665"/>
          </a:xfrm>
          <a:prstGeom prst="rect">
            <a:avLst/>
          </a:prstGeom>
        </p:spPr>
      </p:pic>
    </p:spTree>
    <p:extLst>
      <p:ext uri="{BB962C8B-B14F-4D97-AF65-F5344CB8AC3E}">
        <p14:creationId xmlns:p14="http://schemas.microsoft.com/office/powerpoint/2010/main" val="1132121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200" dirty="0">
                <a:solidFill>
                  <a:schemeClr val="bg1"/>
                </a:solidFill>
              </a:rPr>
              <a:t>7.1 Victims’ Code of Practice Compliance</a:t>
            </a:r>
          </a:p>
        </p:txBody>
      </p:sp>
      <p:sp>
        <p:nvSpPr>
          <p:cNvPr id="12" name="Rectangle: Top Corners Rounded 11">
            <a:extLst>
              <a:ext uri="{FF2B5EF4-FFF2-40B4-BE49-F238E27FC236}">
                <a16:creationId xmlns:a16="http://schemas.microsoft.com/office/drawing/2014/main" id="{EC4C43D0-4E0C-4325-80A3-277BBD863634}"/>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D9A920A4-B785-4835-A6C9-52C84CCDA9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2AF90E8-1221-4410-9F8C-A96FF22C0637}"/>
              </a:ext>
            </a:extLst>
          </p:cNvPr>
          <p:cNvSpPr txBox="1">
            <a:spLocks/>
          </p:cNvSpPr>
          <p:nvPr/>
        </p:nvSpPr>
        <p:spPr>
          <a:xfrm>
            <a:off x="8767385" y="64585"/>
            <a:ext cx="1828681"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48" name="Rectangle 47">
            <a:extLst>
              <a:ext uri="{FF2B5EF4-FFF2-40B4-BE49-F238E27FC236}">
                <a16:creationId xmlns:a16="http://schemas.microsoft.com/office/drawing/2014/main" id="{1CB217FD-A8FE-4F78-A9E3-7524EA8C690B}"/>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Picture 60">
            <a:extLst>
              <a:ext uri="{FF2B5EF4-FFF2-40B4-BE49-F238E27FC236}">
                <a16:creationId xmlns:a16="http://schemas.microsoft.com/office/drawing/2014/main" id="{F7D4D5EB-FBAD-412E-B709-1976F558332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8656" y="771575"/>
            <a:ext cx="11701552" cy="2219233"/>
          </a:xfrm>
          <a:prstGeom prst="rect">
            <a:avLst/>
          </a:prstGeom>
        </p:spPr>
      </p:pic>
      <p:sp>
        <p:nvSpPr>
          <p:cNvPr id="70" name="TextBox 69">
            <a:extLst>
              <a:ext uri="{FF2B5EF4-FFF2-40B4-BE49-F238E27FC236}">
                <a16:creationId xmlns:a16="http://schemas.microsoft.com/office/drawing/2014/main" id="{C141F77D-D55E-466F-B0BF-5B12F0FF5327}"/>
              </a:ext>
            </a:extLst>
          </p:cNvPr>
          <p:cNvSpPr txBox="1"/>
          <p:nvPr/>
        </p:nvSpPr>
        <p:spPr>
          <a:xfrm>
            <a:off x="263906" y="3497861"/>
            <a:ext cx="4315857" cy="738664"/>
          </a:xfrm>
          <a:prstGeom prst="rect">
            <a:avLst/>
          </a:prstGeom>
          <a:noFill/>
        </p:spPr>
        <p:txBody>
          <a:bodyPr wrap="square" rtlCol="0">
            <a:spAutoFit/>
          </a:bodyPr>
          <a:lstStyle/>
          <a:p>
            <a:r>
              <a:rPr lang="en-GB" sz="2400" dirty="0"/>
              <a:t>Closed (crimes with an outcome</a:t>
            </a:r>
            <a:r>
              <a:rPr lang="en-GB" dirty="0"/>
              <a:t>) – Last 12 Months</a:t>
            </a:r>
          </a:p>
        </p:txBody>
      </p:sp>
      <p:sp>
        <p:nvSpPr>
          <p:cNvPr id="73" name="TextBox 72">
            <a:extLst>
              <a:ext uri="{FF2B5EF4-FFF2-40B4-BE49-F238E27FC236}">
                <a16:creationId xmlns:a16="http://schemas.microsoft.com/office/drawing/2014/main" id="{9DFDE5B1-809F-4D20-96D6-2559F6CD0DBD}"/>
              </a:ext>
            </a:extLst>
          </p:cNvPr>
          <p:cNvSpPr txBox="1"/>
          <p:nvPr/>
        </p:nvSpPr>
        <p:spPr>
          <a:xfrm>
            <a:off x="0" y="736856"/>
            <a:ext cx="2276585" cy="338554"/>
          </a:xfrm>
          <a:prstGeom prst="rect">
            <a:avLst/>
          </a:prstGeom>
          <a:solidFill>
            <a:schemeClr val="bg1"/>
          </a:solidFill>
        </p:spPr>
        <p:txBody>
          <a:bodyPr wrap="none" rtlCol="0">
            <a:spAutoFit/>
          </a:bodyPr>
          <a:lstStyle/>
          <a:p>
            <a:r>
              <a:rPr lang="en-GB" sz="1600" dirty="0"/>
              <a:t>Closed Victims Contracts</a:t>
            </a:r>
          </a:p>
        </p:txBody>
      </p:sp>
      <p:sp>
        <p:nvSpPr>
          <p:cNvPr id="3" name="Rectangle 2">
            <a:extLst>
              <a:ext uri="{FF2B5EF4-FFF2-40B4-BE49-F238E27FC236}">
                <a16:creationId xmlns:a16="http://schemas.microsoft.com/office/drawing/2014/main" id="{050648C4-C064-40C5-90B8-6FC1FBA17861}"/>
              </a:ext>
            </a:extLst>
          </p:cNvPr>
          <p:cNvSpPr/>
          <p:nvPr/>
        </p:nvSpPr>
        <p:spPr>
          <a:xfrm>
            <a:off x="4725014" y="3088309"/>
            <a:ext cx="7116563" cy="3647152"/>
          </a:xfrm>
          <a:prstGeom prst="rect">
            <a:avLst/>
          </a:prstGeom>
          <a:solidFill>
            <a:schemeClr val="accent1">
              <a:lumMod val="20000"/>
              <a:lumOff val="80000"/>
            </a:schemeClr>
          </a:solidFill>
        </p:spPr>
        <p:txBody>
          <a:bodyPr wrap="square">
            <a:spAutoFit/>
          </a:bodyPr>
          <a:lstStyle/>
          <a:p>
            <a:pPr algn="just">
              <a:spcAft>
                <a:spcPts val="600"/>
              </a:spcAft>
            </a:pPr>
            <a:r>
              <a:rPr lang="en-GB" sz="1300" dirty="0">
                <a:latin typeface="Calibri" panose="020F0502020204030204" pitchFamily="34" charset="0"/>
                <a:ea typeface="Calibri" panose="020F0502020204030204" pitchFamily="34" charset="0"/>
              </a:rPr>
              <a:t>In May 2024, the Victims and Prisoners Bill gained Royal Assent before the dissolution of Parliament. The Victims and Prisoner Bill places the principles of the Victims’ Code of Practice into primary legislation and the code itself into secondary legislation. The Victims’ Code sets out 12 overarching rights that must be afforded to victims of crime, making clear the minimum level of service victims should expect from criminal justice agencies including the police to aid them in their cope and recovery. The Victims and Prisoners Act will place on criminal justice agencies a duty to collate both quantitative and qualitative measures of code compliance and the force have been working hard to understand our service in this area.</a:t>
            </a:r>
          </a:p>
          <a:p>
            <a:pPr algn="just">
              <a:spcAft>
                <a:spcPts val="600"/>
              </a:spcAft>
            </a:pPr>
            <a:r>
              <a:rPr lang="en-GB" sz="1300" dirty="0">
                <a:latin typeface="Calibri" panose="020F0502020204030204" pitchFamily="34" charset="0"/>
                <a:ea typeface="Calibri" panose="020F0502020204030204" pitchFamily="34" charset="0"/>
              </a:rPr>
              <a:t>Referral to victim support services timeliness: Under the Victims’ Code, the police have two working days (post report) to refer a victim to support services. Staffordshire runs an opt-out referral process which means all victims of crime are automatically referred into the Staffordshire Commissioner-  commissioned Victims Gateway post crime validation. The Victim Gateway provide free and confidential support and advice to all victims of crime. </a:t>
            </a:r>
          </a:p>
          <a:p>
            <a:pPr algn="just">
              <a:spcAft>
                <a:spcPts val="0"/>
              </a:spcAft>
            </a:pPr>
            <a:r>
              <a:rPr lang="en-GB" sz="1300" dirty="0">
                <a:latin typeface="Calibri" panose="020F0502020204030204" pitchFamily="34" charset="0"/>
                <a:ea typeface="Calibri" panose="020F0502020204030204" pitchFamily="34" charset="0"/>
              </a:rPr>
              <a:t>In May 2021, the force embedded a victims’ contract proforma into NICHE (crime management system), the purpose was two-fold: to act as an aide memoir for officers to ensure all the relevant information was discussed with victims, and to be utilised as way to measure our compliance with elements of the Victims’ Code (pre-charge).</a:t>
            </a:r>
            <a:endParaRPr lang="en-GB" sz="1300" dirty="0"/>
          </a:p>
        </p:txBody>
      </p:sp>
      <p:sp>
        <p:nvSpPr>
          <p:cNvPr id="49" name="Text Placeholder 2">
            <a:extLst>
              <a:ext uri="{FF2B5EF4-FFF2-40B4-BE49-F238E27FC236}">
                <a16:creationId xmlns:a16="http://schemas.microsoft.com/office/drawing/2014/main" id="{0B05BB41-681C-4EE9-8524-A2D91DEFF695}"/>
              </a:ext>
            </a:extLst>
          </p:cNvPr>
          <p:cNvSpPr txBox="1">
            <a:spLocks/>
          </p:cNvSpPr>
          <p:nvPr/>
        </p:nvSpPr>
        <p:spPr>
          <a:xfrm>
            <a:off x="11579538" y="6485335"/>
            <a:ext cx="571649" cy="33813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tx1"/>
                </a:solidFill>
              </a:rPr>
              <a:t>43</a:t>
            </a:r>
          </a:p>
        </p:txBody>
      </p:sp>
      <p:pic>
        <p:nvPicPr>
          <p:cNvPr id="4" name="Picture 3">
            <a:extLst>
              <a:ext uri="{FF2B5EF4-FFF2-40B4-BE49-F238E27FC236}">
                <a16:creationId xmlns:a16="http://schemas.microsoft.com/office/drawing/2014/main" id="{1FEC3C8A-E1FA-1140-7C75-78DF42262121}"/>
              </a:ext>
            </a:extLst>
          </p:cNvPr>
          <p:cNvPicPr>
            <a:picLocks noChangeAspect="1"/>
          </p:cNvPicPr>
          <p:nvPr/>
        </p:nvPicPr>
        <p:blipFill>
          <a:blip r:embed="rId6"/>
          <a:stretch>
            <a:fillRect/>
          </a:stretch>
        </p:blipFill>
        <p:spPr>
          <a:xfrm>
            <a:off x="6950277" y="-22488"/>
            <a:ext cx="1646113" cy="633665"/>
          </a:xfrm>
          <a:prstGeom prst="rect">
            <a:avLst/>
          </a:prstGeom>
        </p:spPr>
      </p:pic>
      <p:pic>
        <p:nvPicPr>
          <p:cNvPr id="8" name="Picture 7">
            <a:extLst>
              <a:ext uri="{FF2B5EF4-FFF2-40B4-BE49-F238E27FC236}">
                <a16:creationId xmlns:a16="http://schemas.microsoft.com/office/drawing/2014/main" id="{0CFBCC11-90DD-EA41-3E8B-258999E3106B}"/>
              </a:ext>
            </a:extLst>
          </p:cNvPr>
          <p:cNvPicPr>
            <a:picLocks noChangeAspect="1"/>
          </p:cNvPicPr>
          <p:nvPr/>
        </p:nvPicPr>
        <p:blipFill>
          <a:blip r:embed="rId7"/>
          <a:stretch>
            <a:fillRect/>
          </a:stretch>
        </p:blipFill>
        <p:spPr>
          <a:xfrm>
            <a:off x="962483" y="2990808"/>
            <a:ext cx="3000478" cy="285760"/>
          </a:xfrm>
          <a:prstGeom prst="rect">
            <a:avLst/>
          </a:prstGeom>
        </p:spPr>
      </p:pic>
      <p:pic>
        <p:nvPicPr>
          <p:cNvPr id="11" name="Picture 10">
            <a:extLst>
              <a:ext uri="{FF2B5EF4-FFF2-40B4-BE49-F238E27FC236}">
                <a16:creationId xmlns:a16="http://schemas.microsoft.com/office/drawing/2014/main" id="{3C96FFEE-70ED-B344-3DAF-745F79EE91D2}"/>
              </a:ext>
            </a:extLst>
          </p:cNvPr>
          <p:cNvPicPr>
            <a:picLocks noChangeAspect="1"/>
          </p:cNvPicPr>
          <p:nvPr/>
        </p:nvPicPr>
        <p:blipFill>
          <a:blip r:embed="rId8"/>
          <a:stretch>
            <a:fillRect/>
          </a:stretch>
        </p:blipFill>
        <p:spPr>
          <a:xfrm>
            <a:off x="233721" y="5213512"/>
            <a:ext cx="4418668" cy="930784"/>
          </a:xfrm>
          <a:prstGeom prst="rect">
            <a:avLst/>
          </a:prstGeom>
        </p:spPr>
      </p:pic>
      <p:pic>
        <p:nvPicPr>
          <p:cNvPr id="16" name="Picture 15">
            <a:extLst>
              <a:ext uri="{FF2B5EF4-FFF2-40B4-BE49-F238E27FC236}">
                <a16:creationId xmlns:a16="http://schemas.microsoft.com/office/drawing/2014/main" id="{0233F57D-9952-5E37-CCD0-CD61BC48F51A}"/>
              </a:ext>
            </a:extLst>
          </p:cNvPr>
          <p:cNvPicPr>
            <a:picLocks noChangeAspect="1"/>
          </p:cNvPicPr>
          <p:nvPr/>
        </p:nvPicPr>
        <p:blipFill>
          <a:blip r:embed="rId9"/>
          <a:stretch>
            <a:fillRect/>
          </a:stretch>
        </p:blipFill>
        <p:spPr>
          <a:xfrm>
            <a:off x="233721" y="4236525"/>
            <a:ext cx="2143284" cy="889665"/>
          </a:xfrm>
          <a:prstGeom prst="rect">
            <a:avLst/>
          </a:prstGeom>
        </p:spPr>
      </p:pic>
    </p:spTree>
    <p:extLst>
      <p:ext uri="{BB962C8B-B14F-4D97-AF65-F5344CB8AC3E}">
        <p14:creationId xmlns:p14="http://schemas.microsoft.com/office/powerpoint/2010/main" val="2387028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lstStyle/>
          <a:p>
            <a:r>
              <a:rPr lang="en-GB" dirty="0">
                <a:solidFill>
                  <a:schemeClr val="bg1"/>
                </a:solidFill>
              </a:rPr>
              <a:t>Context - Repeat Victims</a:t>
            </a:r>
          </a:p>
        </p:txBody>
      </p:sp>
      <p:sp>
        <p:nvSpPr>
          <p:cNvPr id="3" name="TextBox 2">
            <a:extLst>
              <a:ext uri="{FF2B5EF4-FFF2-40B4-BE49-F238E27FC236}">
                <a16:creationId xmlns:a16="http://schemas.microsoft.com/office/drawing/2014/main" id="{F2788FA9-095F-4419-9BD2-09959A627BFF}"/>
              </a:ext>
            </a:extLst>
          </p:cNvPr>
          <p:cNvSpPr txBox="1"/>
          <p:nvPr/>
        </p:nvSpPr>
        <p:spPr>
          <a:xfrm>
            <a:off x="6361043" y="883568"/>
            <a:ext cx="5651154" cy="2308324"/>
          </a:xfrm>
          <a:prstGeom prst="rect">
            <a:avLst/>
          </a:prstGeom>
          <a:solidFill>
            <a:schemeClr val="accent4">
              <a:lumMod val="20000"/>
              <a:lumOff val="80000"/>
            </a:schemeClr>
          </a:solidFill>
        </p:spPr>
        <p:txBody>
          <a:bodyPr wrap="square" rtlCol="0">
            <a:spAutoFit/>
          </a:bodyPr>
          <a:lstStyle/>
          <a:p>
            <a:pPr algn="just"/>
            <a:r>
              <a:rPr lang="en-GB" sz="1400" dirty="0"/>
              <a:t>In the last 12 months</a:t>
            </a:r>
          </a:p>
          <a:p>
            <a:pPr algn="just"/>
            <a:r>
              <a:rPr lang="en-GB" sz="1400" dirty="0"/>
              <a:t>18.5 per cent (9,534) of victims of crime were repeat victims, which is stable compared to the previous year. </a:t>
            </a:r>
            <a:endParaRPr lang="en-GB" sz="1400" dirty="0">
              <a:cs typeface="Calibri"/>
            </a:endParaRPr>
          </a:p>
          <a:p>
            <a:pPr algn="just"/>
            <a:r>
              <a:rPr lang="en-GB" sz="1400" dirty="0"/>
              <a:t>Repeat victims make up 38.7 per cent (26,414) of crimes with a named victim.</a:t>
            </a:r>
            <a:endParaRPr lang="en-GB" sz="1400" dirty="0">
              <a:cs typeface="Calibri"/>
            </a:endParaRPr>
          </a:p>
          <a:p>
            <a:pPr algn="just"/>
            <a:endParaRPr lang="en-GB" sz="400" dirty="0"/>
          </a:p>
          <a:p>
            <a:pPr algn="just"/>
            <a:r>
              <a:rPr lang="en-GB" sz="1400" dirty="0"/>
              <a:t>Of the types of crimes where there is a repeat victim:</a:t>
            </a:r>
            <a:endParaRPr lang="en-GB" sz="1400" dirty="0">
              <a:cs typeface="Calibri"/>
            </a:endParaRPr>
          </a:p>
          <a:p>
            <a:pPr marL="285750" indent="-285750" algn="just">
              <a:buFont typeface="Arial" panose="020B0604020202020204" pitchFamily="34" charset="0"/>
              <a:buChar char="•"/>
            </a:pPr>
            <a:r>
              <a:rPr lang="en-GB" sz="1400" dirty="0"/>
              <a:t>27.4 per cent (7,539 crimes) were stalking and harassment</a:t>
            </a:r>
          </a:p>
          <a:p>
            <a:pPr marL="285750" indent="-285750" algn="just">
              <a:buFont typeface="Arial" panose="020B0604020202020204" pitchFamily="34" charset="0"/>
              <a:buChar char="•"/>
            </a:pPr>
            <a:r>
              <a:rPr lang="en-GB" sz="1400" dirty="0"/>
              <a:t>18 per cent (4,940 crimes) were violence without injury</a:t>
            </a:r>
          </a:p>
          <a:p>
            <a:pPr marL="285750" indent="-285750" algn="just">
              <a:buFont typeface="Arial" panose="020B0604020202020204" pitchFamily="34" charset="0"/>
              <a:buChar char="•"/>
            </a:pPr>
            <a:r>
              <a:rPr lang="en-GB" sz="1400" dirty="0">
                <a:cs typeface="Calibri"/>
              </a:rPr>
              <a:t>14.7 per cent (4,040 crimes) were violence with injury</a:t>
            </a:r>
          </a:p>
          <a:p>
            <a:pPr marL="285750" indent="-285750" algn="just">
              <a:buFont typeface="Arial" panose="020B0604020202020204" pitchFamily="34" charset="0"/>
              <a:buChar char="•"/>
            </a:pPr>
            <a:r>
              <a:rPr lang="en-GB" sz="1400" dirty="0"/>
              <a:t>10.5 per cent (2,891 crimes) were public order offences.</a:t>
            </a:r>
            <a:endParaRPr lang="en-GB" sz="1400" dirty="0">
              <a:cs typeface="Calibri"/>
            </a:endParaRPr>
          </a:p>
        </p:txBody>
      </p:sp>
      <p:sp>
        <p:nvSpPr>
          <p:cNvPr id="12" name="TextBox 11">
            <a:extLst>
              <a:ext uri="{FF2B5EF4-FFF2-40B4-BE49-F238E27FC236}">
                <a16:creationId xmlns:a16="http://schemas.microsoft.com/office/drawing/2014/main" id="{5498CFAF-6A56-4DD3-A7B6-B7E255062E3B}"/>
              </a:ext>
            </a:extLst>
          </p:cNvPr>
          <p:cNvSpPr txBox="1"/>
          <p:nvPr/>
        </p:nvSpPr>
        <p:spPr>
          <a:xfrm>
            <a:off x="11661008" y="6443111"/>
            <a:ext cx="418704" cy="369332"/>
          </a:xfrm>
          <a:prstGeom prst="rect">
            <a:avLst/>
          </a:prstGeom>
          <a:noFill/>
        </p:spPr>
        <p:txBody>
          <a:bodyPr wrap="none" rtlCol="0">
            <a:spAutoFit/>
          </a:bodyPr>
          <a:lstStyle/>
          <a:p>
            <a:r>
              <a:rPr lang="en-GB" dirty="0"/>
              <a:t>44</a:t>
            </a:r>
          </a:p>
        </p:txBody>
      </p:sp>
      <p:pic>
        <p:nvPicPr>
          <p:cNvPr id="9" name="Picture 8">
            <a:extLst>
              <a:ext uri="{FF2B5EF4-FFF2-40B4-BE49-F238E27FC236}">
                <a16:creationId xmlns:a16="http://schemas.microsoft.com/office/drawing/2014/main" id="{7FED80FC-2131-4793-9C62-CE912D297F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2" y="806738"/>
            <a:ext cx="6218379" cy="3245858"/>
          </a:xfrm>
          <a:prstGeom prst="rect">
            <a:avLst/>
          </a:prstGeom>
        </p:spPr>
      </p:pic>
      <p:sp>
        <p:nvSpPr>
          <p:cNvPr id="13" name="TextBox 12">
            <a:extLst>
              <a:ext uri="{FF2B5EF4-FFF2-40B4-BE49-F238E27FC236}">
                <a16:creationId xmlns:a16="http://schemas.microsoft.com/office/drawing/2014/main" id="{AE9C2A26-2294-4EDA-A98A-782C7E47BD6E}"/>
              </a:ext>
            </a:extLst>
          </p:cNvPr>
          <p:cNvSpPr txBox="1"/>
          <p:nvPr/>
        </p:nvSpPr>
        <p:spPr>
          <a:xfrm>
            <a:off x="5070324" y="3362618"/>
            <a:ext cx="7026601" cy="3046988"/>
          </a:xfrm>
          <a:prstGeom prst="rect">
            <a:avLst/>
          </a:prstGeom>
          <a:solidFill>
            <a:schemeClr val="accent1">
              <a:lumMod val="20000"/>
              <a:lumOff val="80000"/>
            </a:schemeClr>
          </a:solidFill>
        </p:spPr>
        <p:txBody>
          <a:bodyPr wrap="square" rtlCol="0">
            <a:spAutoFit/>
          </a:bodyPr>
          <a:lstStyle/>
          <a:p>
            <a:r>
              <a:rPr lang="en-GB" sz="1600" dirty="0"/>
              <a:t>Domestic Abuse Repeat Victims</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Further information on domestic abuse slide</a:t>
            </a:r>
            <a:r>
              <a:rPr lang="en-GB" sz="1400" dirty="0"/>
              <a:t> </a:t>
            </a:r>
          </a:p>
        </p:txBody>
      </p:sp>
      <p:sp>
        <p:nvSpPr>
          <p:cNvPr id="8" name="TextBox 7">
            <a:extLst>
              <a:ext uri="{FF2B5EF4-FFF2-40B4-BE49-F238E27FC236}">
                <a16:creationId xmlns:a16="http://schemas.microsoft.com/office/drawing/2014/main" id="{0E745A58-1E58-432D-A1A7-CA2D4BE8E47C}"/>
              </a:ext>
            </a:extLst>
          </p:cNvPr>
          <p:cNvSpPr txBox="1"/>
          <p:nvPr/>
        </p:nvSpPr>
        <p:spPr>
          <a:xfrm>
            <a:off x="9466626" y="5165689"/>
            <a:ext cx="2679150" cy="1169551"/>
          </a:xfrm>
          <a:prstGeom prst="rect">
            <a:avLst/>
          </a:prstGeom>
          <a:noFill/>
        </p:spPr>
        <p:txBody>
          <a:bodyPr wrap="square" rtlCol="0">
            <a:spAutoFit/>
          </a:bodyPr>
          <a:lstStyle/>
          <a:p>
            <a:pPr algn="just"/>
            <a:r>
              <a:rPr lang="en-GB" sz="1400" dirty="0"/>
              <a:t>Similar volume (+177) and proportion (minus 0.4 per cent) of repeat victims of domestic abuse in the last 12 months, compared to the previous year.</a:t>
            </a:r>
          </a:p>
        </p:txBody>
      </p:sp>
      <p:pic>
        <p:nvPicPr>
          <p:cNvPr id="10" name="Picture 9">
            <a:extLst>
              <a:ext uri="{FF2B5EF4-FFF2-40B4-BE49-F238E27FC236}">
                <a16:creationId xmlns:a16="http://schemas.microsoft.com/office/drawing/2014/main" id="{4B0FA480-4135-4A06-AA60-9D1E3D4021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1424" y="4280722"/>
            <a:ext cx="4822187" cy="2232976"/>
          </a:xfrm>
          <a:prstGeom prst="rect">
            <a:avLst/>
          </a:prstGeom>
        </p:spPr>
      </p:pic>
      <p:pic>
        <p:nvPicPr>
          <p:cNvPr id="11" name="Picture 10">
            <a:extLst>
              <a:ext uri="{FF2B5EF4-FFF2-40B4-BE49-F238E27FC236}">
                <a16:creationId xmlns:a16="http://schemas.microsoft.com/office/drawing/2014/main" id="{4878FE34-E5C1-4BEF-BE41-13AAB40F143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75316" y="3739578"/>
            <a:ext cx="4274598" cy="2200626"/>
          </a:xfrm>
          <a:prstGeom prst="rect">
            <a:avLst/>
          </a:prstGeom>
        </p:spPr>
      </p:pic>
      <p:pic>
        <p:nvPicPr>
          <p:cNvPr id="14" name="Picture 13">
            <a:extLst>
              <a:ext uri="{FF2B5EF4-FFF2-40B4-BE49-F238E27FC236}">
                <a16:creationId xmlns:a16="http://schemas.microsoft.com/office/drawing/2014/main" id="{B24B0A96-A8A0-4BE1-A45C-ADD449502E0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491127" y="3843267"/>
            <a:ext cx="2555605" cy="1140261"/>
          </a:xfrm>
          <a:prstGeom prst="rect">
            <a:avLst/>
          </a:prstGeom>
        </p:spPr>
      </p:pic>
      <p:pic>
        <p:nvPicPr>
          <p:cNvPr id="2" name="Picture 1">
            <a:extLst>
              <a:ext uri="{FF2B5EF4-FFF2-40B4-BE49-F238E27FC236}">
                <a16:creationId xmlns:a16="http://schemas.microsoft.com/office/drawing/2014/main" id="{A5F70E15-F16F-29D5-34CA-62A99C7401B6}"/>
              </a:ext>
            </a:extLst>
          </p:cNvPr>
          <p:cNvPicPr>
            <a:picLocks noChangeAspect="1"/>
          </p:cNvPicPr>
          <p:nvPr/>
        </p:nvPicPr>
        <p:blipFill>
          <a:blip r:embed="rId9"/>
          <a:stretch>
            <a:fillRect/>
          </a:stretch>
        </p:blipFill>
        <p:spPr>
          <a:xfrm>
            <a:off x="5790233" y="-30337"/>
            <a:ext cx="1646113" cy="633665"/>
          </a:xfrm>
          <a:prstGeom prst="rect">
            <a:avLst/>
          </a:prstGeom>
        </p:spPr>
      </p:pic>
    </p:spTree>
    <p:extLst>
      <p:ext uri="{BB962C8B-B14F-4D97-AF65-F5344CB8AC3E}">
        <p14:creationId xmlns:p14="http://schemas.microsoft.com/office/powerpoint/2010/main" val="3535449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11" name="Rectangle 10">
            <a:extLst>
              <a:ext uri="{FF2B5EF4-FFF2-40B4-BE49-F238E27FC236}">
                <a16:creationId xmlns:a16="http://schemas.microsoft.com/office/drawing/2014/main" id="{B5DCA03F-B653-4A18-A11E-C67F75258EEA}"/>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7.2 Criminal Justice - Timeliness</a:t>
            </a:r>
          </a:p>
        </p:txBody>
      </p:sp>
      <p:sp>
        <p:nvSpPr>
          <p:cNvPr id="12" name="Rectangle: Top Corners Rounded 11">
            <a:extLst>
              <a:ext uri="{FF2B5EF4-FFF2-40B4-BE49-F238E27FC236}">
                <a16:creationId xmlns:a16="http://schemas.microsoft.com/office/drawing/2014/main" id="{B4CA92B2-67C2-4170-9D6B-2E7C1DB911FF}"/>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6E8EB01F-A9E8-4585-9B41-2E6EC4E705B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4821C2C-1704-4671-8657-1C461905BAD4}"/>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pic>
        <p:nvPicPr>
          <p:cNvPr id="5" name="Picture 4">
            <a:extLst>
              <a:ext uri="{FF2B5EF4-FFF2-40B4-BE49-F238E27FC236}">
                <a16:creationId xmlns:a16="http://schemas.microsoft.com/office/drawing/2014/main" id="{17E8E62E-8A06-4C6A-884A-EA29D6002E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2045" y="1124564"/>
            <a:ext cx="5872197" cy="1915680"/>
          </a:xfrm>
          <a:prstGeom prst="rect">
            <a:avLst/>
          </a:prstGeom>
        </p:spPr>
      </p:pic>
      <p:sp>
        <p:nvSpPr>
          <p:cNvPr id="21" name="TextBox 20">
            <a:extLst>
              <a:ext uri="{FF2B5EF4-FFF2-40B4-BE49-F238E27FC236}">
                <a16:creationId xmlns:a16="http://schemas.microsoft.com/office/drawing/2014/main" id="{11B976F5-D8B5-4522-B453-DD25CFAD2CBB}"/>
              </a:ext>
            </a:extLst>
          </p:cNvPr>
          <p:cNvSpPr txBox="1"/>
          <p:nvPr/>
        </p:nvSpPr>
        <p:spPr>
          <a:xfrm>
            <a:off x="687222" y="719736"/>
            <a:ext cx="4798045" cy="584775"/>
          </a:xfrm>
          <a:prstGeom prst="rect">
            <a:avLst/>
          </a:prstGeom>
          <a:noFill/>
        </p:spPr>
        <p:txBody>
          <a:bodyPr wrap="none" rtlCol="0">
            <a:spAutoFit/>
          </a:bodyPr>
          <a:lstStyle/>
          <a:p>
            <a:pPr algn="ctr"/>
            <a:r>
              <a:rPr lang="en-GB" sz="1600" dirty="0"/>
              <a:t>Median days between recorded and outcome dates</a:t>
            </a:r>
          </a:p>
          <a:p>
            <a:pPr algn="ctr"/>
            <a:r>
              <a:rPr lang="en-GB" sz="1600" dirty="0"/>
              <a:t>Victim-based crime with successful outcome (national)</a:t>
            </a:r>
          </a:p>
        </p:txBody>
      </p:sp>
      <p:sp>
        <p:nvSpPr>
          <p:cNvPr id="6" name="Text Box 2">
            <a:extLst>
              <a:ext uri="{FF2B5EF4-FFF2-40B4-BE49-F238E27FC236}">
                <a16:creationId xmlns:a16="http://schemas.microsoft.com/office/drawing/2014/main" id="{D9A8BD77-04B3-431B-A9E9-4C6647ED3A36}"/>
              </a:ext>
            </a:extLst>
          </p:cNvPr>
          <p:cNvSpPr txBox="1">
            <a:spLocks noChangeArrowheads="1"/>
          </p:cNvSpPr>
          <p:nvPr/>
        </p:nvSpPr>
        <p:spPr bwMode="auto">
          <a:xfrm>
            <a:off x="79092" y="5620852"/>
            <a:ext cx="1081088" cy="892552"/>
          </a:xfrm>
          <a:prstGeom prst="rect">
            <a:avLst/>
          </a:prstGeom>
          <a:solidFill>
            <a:srgbClr val="2F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National Comparison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CC338D38-E02A-4C72-A4B7-EA4C1C1AF213}"/>
              </a:ext>
            </a:extLst>
          </p:cNvPr>
          <p:cNvSpPr>
            <a:spLocks noChangeArrowheads="1"/>
          </p:cNvSpPr>
          <p:nvPr/>
        </p:nvSpPr>
        <p:spPr bwMode="auto">
          <a:xfrm>
            <a:off x="6345077" y="4147784"/>
            <a:ext cx="5730176" cy="1292662"/>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3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Data for the period </a:t>
            </a:r>
            <a:r>
              <a:rPr lang="en-GB" altLang="en-US" sz="1300" dirty="0">
                <a:latin typeface="Tahoma" panose="020B0604030504040204" pitchFamily="34" charset="0"/>
                <a:ea typeface="Tahoma" panose="020B0604030504040204" pitchFamily="34" charset="0"/>
                <a:cs typeface="Tahoma" panose="020B0604030504040204" pitchFamily="34" charset="0"/>
              </a:rPr>
              <a:t>July</a:t>
            </a:r>
            <a:r>
              <a:rPr kumimoji="0" lang="en-GB" altLang="en-US" sz="13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 to September 2025 is the latest data period published on the criminal justice system delivery data dashboard. More recent data provided in this document may not entirely match the data in the next quarterly published criminal justice scorecard as this data is an extract at a given point in time. The data has been provided to help predict where the force expects to be.</a:t>
            </a:r>
          </a:p>
        </p:txBody>
      </p:sp>
      <p:sp>
        <p:nvSpPr>
          <p:cNvPr id="16" name="Rectangle 5">
            <a:extLst>
              <a:ext uri="{FF2B5EF4-FFF2-40B4-BE49-F238E27FC236}">
                <a16:creationId xmlns:a16="http://schemas.microsoft.com/office/drawing/2014/main" id="{A793B69A-0548-420C-BECE-39E54518CAA5}"/>
              </a:ext>
            </a:extLst>
          </p:cNvPr>
          <p:cNvSpPr>
            <a:spLocks noChangeArrowheads="1"/>
          </p:cNvSpPr>
          <p:nvPr/>
        </p:nvSpPr>
        <p:spPr bwMode="auto">
          <a:xfrm>
            <a:off x="1158123" y="5647767"/>
            <a:ext cx="8011220" cy="892552"/>
          </a:xfrm>
          <a:prstGeom prst="rect">
            <a:avLst/>
          </a:prstGeom>
          <a:solidFill>
            <a:srgbClr val="CCCCFF"/>
          </a:solidFill>
          <a:ln>
            <a:noFill/>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GB" altLang="en-US" sz="13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The average (median) time to investigate in Staffordshire is</a:t>
            </a:r>
            <a:r>
              <a:rPr lang="en-GB" altLang="en-US" sz="1300" dirty="0">
                <a:latin typeface="Tahoma" panose="020B0604030504040204" pitchFamily="34" charset="0"/>
                <a:ea typeface="Tahoma" panose="020B0604030504040204" pitchFamily="34" charset="0"/>
                <a:cs typeface="Tahoma" panose="020B0604030504040204" pitchFamily="34" charset="0"/>
              </a:rPr>
              <a:t> under </a:t>
            </a:r>
            <a:r>
              <a:rPr kumimoji="0" lang="en-GB" altLang="en-US" sz="1300" b="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the national average, with an average (</a:t>
            </a:r>
            <a:r>
              <a:rPr kumimoji="0" lang="en-GB" altLang="en-US" sz="1300" i="0" u="none" strike="noStrike" cap="none" normalizeH="0" baseline="0" dirty="0">
                <a:ln>
                  <a:noFill/>
                </a:ln>
                <a:effectLst/>
                <a:latin typeface="Tahoma" panose="020B0604030504040204" pitchFamily="34" charset="0"/>
                <a:ea typeface="Tahoma" panose="020B0604030504040204" pitchFamily="34" charset="0"/>
                <a:cs typeface="Tahoma" panose="020B0604030504040204" pitchFamily="34" charset="0"/>
              </a:rPr>
              <a:t>median) of 36 days to record a successful outcome for a victim-based crime in the latest quarter (Q2 2025/26) compared to an average (median) of 37 days nationally in the latest quarter (Q2 2025/26). </a:t>
            </a:r>
            <a:r>
              <a:rPr lang="en-GB" altLang="en-US" sz="1300" dirty="0">
                <a:latin typeface="Tahoma" panose="020B0604030504040204" pitchFamily="34" charset="0"/>
                <a:ea typeface="Calibri" panose="020F0502020204030204" pitchFamily="34" charset="0"/>
                <a:cs typeface="Tahoma" panose="020B0604030504040204" pitchFamily="34" charset="0"/>
              </a:rPr>
              <a:t>Staffordshire ranks 25</a:t>
            </a:r>
            <a:r>
              <a:rPr lang="en-GB" altLang="en-US" sz="1300" baseline="30000" dirty="0">
                <a:latin typeface="Tahoma" panose="020B0604030504040204" pitchFamily="34" charset="0"/>
                <a:ea typeface="Calibri" panose="020F0502020204030204" pitchFamily="34" charset="0"/>
                <a:cs typeface="Tahoma" panose="020B0604030504040204" pitchFamily="34" charset="0"/>
              </a:rPr>
              <a:t>th</a:t>
            </a:r>
            <a:r>
              <a:rPr lang="en-GB" altLang="en-US" sz="1300" dirty="0">
                <a:latin typeface="Tahoma" panose="020B0604030504040204" pitchFamily="34" charset="0"/>
                <a:ea typeface="Calibri" panose="020F0502020204030204" pitchFamily="34" charset="0"/>
                <a:cs typeface="Tahoma" panose="020B0604030504040204" pitchFamily="34" charset="0"/>
              </a:rPr>
              <a:t> in the 42 forces in Q2 2025/26, and fifth in its eight most similar forces. </a:t>
            </a:r>
            <a:endParaRPr lang="en-GB" altLang="en-US" sz="1300" dirty="0"/>
          </a:p>
        </p:txBody>
      </p:sp>
      <p:sp>
        <p:nvSpPr>
          <p:cNvPr id="24" name="Rectangle 23">
            <a:extLst>
              <a:ext uri="{FF2B5EF4-FFF2-40B4-BE49-F238E27FC236}">
                <a16:creationId xmlns:a16="http://schemas.microsoft.com/office/drawing/2014/main" id="{7BA8F21F-5F3F-4546-9530-36DD0119322C}"/>
              </a:ext>
            </a:extLst>
          </p:cNvPr>
          <p:cNvSpPr/>
          <p:nvPr/>
        </p:nvSpPr>
        <p:spPr>
          <a:xfrm>
            <a:off x="9265298" y="5674317"/>
            <a:ext cx="2847610" cy="692497"/>
          </a:xfrm>
          <a:prstGeom prst="rect">
            <a:avLst/>
          </a:prstGeom>
          <a:solidFill>
            <a:schemeClr val="accent6">
              <a:lumMod val="20000"/>
              <a:lumOff val="80000"/>
            </a:schemeClr>
          </a:solidFill>
        </p:spPr>
        <p:txBody>
          <a:bodyPr wrap="square">
            <a:spAutoFit/>
          </a:bodyPr>
          <a:lstStyle/>
          <a:p>
            <a:pPr lvl="0" algn="just" eaLnBrk="0" fontAlgn="base" hangingPunct="0">
              <a:spcBef>
                <a:spcPct val="0"/>
              </a:spcBef>
              <a:spcAft>
                <a:spcPct val="0"/>
              </a:spcAft>
            </a:pPr>
            <a:r>
              <a:rPr lang="en-GB" altLang="en-US" sz="1300" dirty="0">
                <a:latin typeface="Tahoma" panose="020B0604030504040204" pitchFamily="34" charset="0"/>
                <a:ea typeface="Tahoma" panose="020B0604030504040204" pitchFamily="34" charset="0"/>
                <a:cs typeface="Tahoma" panose="020B0604030504040204" pitchFamily="34" charset="0"/>
              </a:rPr>
              <a:t>Staffordshire is included in the national statistics as the force is linked to the Home Office data hub. </a:t>
            </a:r>
          </a:p>
        </p:txBody>
      </p:sp>
      <p:pic>
        <p:nvPicPr>
          <p:cNvPr id="27" name="Picture 26">
            <a:extLst>
              <a:ext uri="{FF2B5EF4-FFF2-40B4-BE49-F238E27FC236}">
                <a16:creationId xmlns:a16="http://schemas.microsoft.com/office/drawing/2014/main" id="{C7BA3BA0-6922-4828-A1E6-81F98DFF5C91}"/>
              </a:ext>
            </a:extLst>
          </p:cNvPr>
          <p:cNvPicPr/>
          <p:nvPr/>
        </p:nvPicPr>
        <p:blipFill>
          <a:blip r:embed="rId6">
            <a:extLst>
              <a:ext uri="{28A0092B-C50C-407E-A947-70E740481C1C}">
                <a14:useLocalDpi xmlns:a14="http://schemas.microsoft.com/office/drawing/2010/main" val="0"/>
              </a:ext>
            </a:extLst>
          </a:blip>
          <a:srcRect/>
          <a:stretch/>
        </p:blipFill>
        <p:spPr bwMode="auto">
          <a:xfrm>
            <a:off x="6089885" y="905684"/>
            <a:ext cx="6044290" cy="2947607"/>
          </a:xfrm>
          <a:prstGeom prst="rect">
            <a:avLst/>
          </a:prstGeom>
          <a:ln>
            <a:noFill/>
          </a:ln>
          <a:extLst>
            <a:ext uri="{53640926-AAD7-44D8-BBD7-CCE9431645EC}">
              <a14:shadowObscured xmlns:a14="http://schemas.microsoft.com/office/drawing/2010/main"/>
            </a:ext>
          </a:extLst>
        </p:spPr>
      </p:pic>
      <p:sp>
        <p:nvSpPr>
          <p:cNvPr id="25" name="Rectangle 24">
            <a:extLst>
              <a:ext uri="{FF2B5EF4-FFF2-40B4-BE49-F238E27FC236}">
                <a16:creationId xmlns:a16="http://schemas.microsoft.com/office/drawing/2014/main" id="{9CFE7CEB-6817-4D9D-AB86-D22E4F49EFCC}"/>
              </a:ext>
            </a:extLst>
          </p:cNvPr>
          <p:cNvSpPr/>
          <p:nvPr/>
        </p:nvSpPr>
        <p:spPr>
          <a:xfrm>
            <a:off x="84802" y="4147784"/>
            <a:ext cx="6174082" cy="1092607"/>
          </a:xfrm>
          <a:prstGeom prst="rect">
            <a:avLst/>
          </a:prstGeom>
          <a:solidFill>
            <a:schemeClr val="accent5">
              <a:lumMod val="20000"/>
              <a:lumOff val="80000"/>
            </a:schemeClr>
          </a:solidFill>
        </p:spPr>
        <p:txBody>
          <a:bodyPr wrap="square">
            <a:spAutoFit/>
          </a:bodyPr>
          <a:lstStyle/>
          <a:p>
            <a:pPr algn="just">
              <a:spcAft>
                <a:spcPts val="0"/>
              </a:spcAft>
            </a:pPr>
            <a:r>
              <a:rPr lang="en-GB" sz="1300" dirty="0">
                <a:latin typeface="Tahoma" panose="020B0604030504040204" pitchFamily="34" charset="0"/>
                <a:ea typeface="Tahoma" panose="020B0604030504040204" pitchFamily="34" charset="0"/>
              </a:rPr>
              <a:t>In the last 12 months, overall timeliness was 34 days to investigate victim-based crimes with a criminal justice (CJ) outcome, which has reduced by 17 days  compared to the previous 12 months. However, the more serious and complex crime types take longer to investigate, and the teams who deal with the more complex crime types spend longer investigating.</a:t>
            </a:r>
            <a:endParaRPr lang="en-GB" sz="1300" dirty="0">
              <a:latin typeface="Calibri" panose="020F0502020204030204" pitchFamily="34" charset="0"/>
              <a:ea typeface="Tahoma" panose="020B0604030504040204" pitchFamily="34" charset="0"/>
            </a:endParaRPr>
          </a:p>
        </p:txBody>
      </p:sp>
      <p:sp>
        <p:nvSpPr>
          <p:cNvPr id="3" name="Text Placeholder 2">
            <a:extLst>
              <a:ext uri="{FF2B5EF4-FFF2-40B4-BE49-F238E27FC236}">
                <a16:creationId xmlns:a16="http://schemas.microsoft.com/office/drawing/2014/main" id="{9B864162-ABBF-4288-98A1-CD8ABE83C934}"/>
              </a:ext>
            </a:extLst>
          </p:cNvPr>
          <p:cNvSpPr>
            <a:spLocks noGrp="1"/>
          </p:cNvSpPr>
          <p:nvPr>
            <p:ph type="body" sz="quarter" idx="10"/>
          </p:nvPr>
        </p:nvSpPr>
        <p:spPr>
          <a:xfrm>
            <a:off x="11608410" y="6519863"/>
            <a:ext cx="571649" cy="338137"/>
          </a:xfrm>
        </p:spPr>
        <p:txBody>
          <a:bodyPr>
            <a:normAutofit lnSpcReduction="10000"/>
          </a:bodyPr>
          <a:lstStyle/>
          <a:p>
            <a:r>
              <a:rPr lang="en-GB" sz="1800" dirty="0">
                <a:solidFill>
                  <a:schemeClr val="tx1"/>
                </a:solidFill>
              </a:rPr>
              <a:t>45</a:t>
            </a:r>
          </a:p>
        </p:txBody>
      </p:sp>
      <p:pic>
        <p:nvPicPr>
          <p:cNvPr id="4" name="Picture 3">
            <a:extLst>
              <a:ext uri="{FF2B5EF4-FFF2-40B4-BE49-F238E27FC236}">
                <a16:creationId xmlns:a16="http://schemas.microsoft.com/office/drawing/2014/main" id="{16D1269D-7508-117E-1906-308B16EBD8AD}"/>
              </a:ext>
            </a:extLst>
          </p:cNvPr>
          <p:cNvPicPr>
            <a:picLocks noChangeAspect="1"/>
          </p:cNvPicPr>
          <p:nvPr/>
        </p:nvPicPr>
        <p:blipFill>
          <a:blip r:embed="rId7"/>
          <a:stretch>
            <a:fillRect/>
          </a:stretch>
        </p:blipFill>
        <p:spPr>
          <a:xfrm>
            <a:off x="6034243" y="-17032"/>
            <a:ext cx="1646113" cy="633665"/>
          </a:xfrm>
          <a:prstGeom prst="rect">
            <a:avLst/>
          </a:prstGeom>
        </p:spPr>
      </p:pic>
      <p:graphicFrame>
        <p:nvGraphicFramePr>
          <p:cNvPr id="9" name="Table 8">
            <a:extLst>
              <a:ext uri="{FF2B5EF4-FFF2-40B4-BE49-F238E27FC236}">
                <a16:creationId xmlns:a16="http://schemas.microsoft.com/office/drawing/2014/main" id="{D35F06EF-B851-F5C5-BA99-362E7E92D586}"/>
              </a:ext>
            </a:extLst>
          </p:cNvPr>
          <p:cNvGraphicFramePr>
            <a:graphicFrameLocks noGrp="1"/>
          </p:cNvGraphicFramePr>
          <p:nvPr>
            <p:extLst>
              <p:ext uri="{D42A27DB-BD31-4B8C-83A1-F6EECF244321}">
                <p14:modId xmlns:p14="http://schemas.microsoft.com/office/powerpoint/2010/main" val="3844061384"/>
              </p:ext>
            </p:extLst>
          </p:nvPr>
        </p:nvGraphicFramePr>
        <p:xfrm>
          <a:off x="850645" y="3194395"/>
          <a:ext cx="4615385" cy="776750"/>
        </p:xfrm>
        <a:graphic>
          <a:graphicData uri="http://schemas.openxmlformats.org/drawingml/2006/table">
            <a:tbl>
              <a:tblPr firstRow="1" bandRow="1">
                <a:tableStyleId>{5C22544A-7EE6-4342-B048-85BDC9FD1C3A}</a:tableStyleId>
              </a:tblPr>
              <a:tblGrid>
                <a:gridCol w="1076154">
                  <a:extLst>
                    <a:ext uri="{9D8B030D-6E8A-4147-A177-3AD203B41FA5}">
                      <a16:colId xmlns:a16="http://schemas.microsoft.com/office/drawing/2014/main" val="354281862"/>
                    </a:ext>
                  </a:extLst>
                </a:gridCol>
                <a:gridCol w="1324141">
                  <a:extLst>
                    <a:ext uri="{9D8B030D-6E8A-4147-A177-3AD203B41FA5}">
                      <a16:colId xmlns:a16="http://schemas.microsoft.com/office/drawing/2014/main" val="3897472433"/>
                    </a:ext>
                  </a:extLst>
                </a:gridCol>
                <a:gridCol w="1251612">
                  <a:extLst>
                    <a:ext uri="{9D8B030D-6E8A-4147-A177-3AD203B41FA5}">
                      <a16:colId xmlns:a16="http://schemas.microsoft.com/office/drawing/2014/main" val="2570898261"/>
                    </a:ext>
                  </a:extLst>
                </a:gridCol>
                <a:gridCol w="963478">
                  <a:extLst>
                    <a:ext uri="{9D8B030D-6E8A-4147-A177-3AD203B41FA5}">
                      <a16:colId xmlns:a16="http://schemas.microsoft.com/office/drawing/2014/main" val="2536467905"/>
                    </a:ext>
                  </a:extLst>
                </a:gridCol>
              </a:tblGrid>
              <a:tr h="471950">
                <a:tc rowSpan="2">
                  <a:txBody>
                    <a:bodyPr/>
                    <a:lstStyle/>
                    <a:p>
                      <a:r>
                        <a:rPr lang="en-GB" sz="1200" dirty="0">
                          <a:solidFill>
                            <a:schemeClr val="tx1"/>
                          </a:solidFill>
                        </a:rPr>
                        <a:t>Median Days Investigation Duration</a:t>
                      </a:r>
                    </a:p>
                  </a:txBody>
                  <a:tcPr>
                    <a:solidFill>
                      <a:schemeClr val="bg1"/>
                    </a:solidFill>
                  </a:tcPr>
                </a:tc>
                <a:tc>
                  <a:txBody>
                    <a:bodyPr/>
                    <a:lstStyle/>
                    <a:p>
                      <a:r>
                        <a:rPr lang="en-GB" sz="1200" dirty="0">
                          <a:solidFill>
                            <a:schemeClr val="bg1"/>
                          </a:solidFill>
                        </a:rPr>
                        <a:t>Current 12 Months</a:t>
                      </a:r>
                    </a:p>
                  </a:txBody>
                  <a:tcP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Previous 12 Months</a:t>
                      </a:r>
                    </a:p>
                  </a:txBody>
                  <a:tcPr>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GB" sz="1200" dirty="0"/>
                        <a:t>Difference</a:t>
                      </a:r>
                    </a:p>
                  </a:txBody>
                  <a:tcPr>
                    <a:lnB w="12700" cap="flat" cmpd="sng" algn="ctr">
                      <a:solidFill>
                        <a:schemeClr val="tx1"/>
                      </a:solidFill>
                      <a:prstDash val="solid"/>
                      <a:round/>
                      <a:headEnd type="none" w="med" len="med"/>
                      <a:tailEnd type="none" w="med" len="med"/>
                    </a:lnB>
                    <a:solidFill>
                      <a:srgbClr val="990099"/>
                    </a:solidFill>
                  </a:tcPr>
                </a:tc>
                <a:extLst>
                  <a:ext uri="{0D108BD9-81ED-4DB2-BD59-A6C34878D82A}">
                    <a16:rowId xmlns:a16="http://schemas.microsoft.com/office/drawing/2014/main" val="2595955828"/>
                  </a:ext>
                </a:extLst>
              </a:tr>
              <a:tr h="263203">
                <a:tc vMerge="1">
                  <a:txBody>
                    <a:bodyPr/>
                    <a:lstStyle/>
                    <a:p>
                      <a:endParaRPr lang="en-GB" sz="1200" dirty="0"/>
                    </a:p>
                  </a:txBody>
                  <a:tcPr/>
                </a:tc>
                <a:tc>
                  <a:txBody>
                    <a:bodyPr/>
                    <a:lstStyle/>
                    <a:p>
                      <a:pPr algn="ctr"/>
                      <a:r>
                        <a:rPr lang="en-GB" sz="1400" dirty="0">
                          <a:solidFill>
                            <a:schemeClr val="tx1"/>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4209536"/>
                  </a:ext>
                </a:extLst>
              </a:tr>
            </a:tbl>
          </a:graphicData>
        </a:graphic>
      </p:graphicFrame>
    </p:spTree>
    <p:extLst>
      <p:ext uri="{BB962C8B-B14F-4D97-AF65-F5344CB8AC3E}">
        <p14:creationId xmlns:p14="http://schemas.microsoft.com/office/powerpoint/2010/main" val="1473582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8838661" y="62301"/>
            <a:ext cx="1744460"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1" u="none" strike="noStrike" kern="1200" cap="none" spc="0" normalizeH="0" baseline="0" noProof="0" dirty="0">
                <a:ln>
                  <a:noFill/>
                </a:ln>
                <a:solidFill>
                  <a:prstClr val="white"/>
                </a:solidFill>
                <a:effectLst/>
                <a:uLnTx/>
                <a:uFillTx/>
                <a:latin typeface="Calibri Light" panose="020F0302020204030204"/>
                <a:ea typeface="+mj-ea"/>
                <a:cs typeface="+mj-cs"/>
              </a:rPr>
              <a:t>“An outstanding local police service”</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730180" y="6488368"/>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46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normAutofit/>
          </a:bodyPr>
          <a:lstStyle/>
          <a:p>
            <a:r>
              <a:rPr lang="en-GB" sz="3200" dirty="0">
                <a:solidFill>
                  <a:schemeClr val="bg1"/>
                </a:solidFill>
              </a:rPr>
              <a:t>8.1 Workforce Update: Officer recruitment </a:t>
            </a:r>
          </a:p>
        </p:txBody>
      </p:sp>
      <p:sp>
        <p:nvSpPr>
          <p:cNvPr id="18" name="Rectangle 17">
            <a:extLst>
              <a:ext uri="{FF2B5EF4-FFF2-40B4-BE49-F238E27FC236}">
                <a16:creationId xmlns:a16="http://schemas.microsoft.com/office/drawing/2014/main" id="{F1E5FE7A-0985-4E69-9357-7F8281F1BA12}"/>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0F234CD-8116-4FD8-8198-489D899B3C0D}"/>
              </a:ext>
            </a:extLst>
          </p:cNvPr>
          <p:cNvSpPr/>
          <p:nvPr/>
        </p:nvSpPr>
        <p:spPr>
          <a:xfrm>
            <a:off x="17285" y="701779"/>
            <a:ext cx="7273048" cy="4493538"/>
          </a:xfrm>
          <a:prstGeom prst="rect">
            <a:avLst/>
          </a:prstGeom>
        </p:spPr>
        <p:txBody>
          <a:bodyPr wrap="square" lIns="91440" tIns="45720" rIns="91440" bIns="45720" anchor="t">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The focus for the year has been on recruitment of additional resources to support neighbourhood policing and detectives for the crime </a:t>
            </a:r>
            <a:r>
              <a:rPr lang="en-GB" sz="1300" dirty="0">
                <a:solidFill>
                  <a:prstClr val="black"/>
                </a:solidFill>
                <a:latin typeface="Calibri" panose="020F0502020204030204"/>
              </a:rPr>
              <a:t>a</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llocation</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1300" dirty="0">
                <a:solidFill>
                  <a:prstClr val="black"/>
                </a:solidFill>
                <a:latin typeface="Calibri" panose="020F0502020204030204"/>
              </a:rPr>
              <a:t>p</a:t>
            </a:r>
            <a:r>
              <a:rPr kumimoji="0" lang="en-GB" sz="1300" b="0" i="0" u="none" strike="noStrike" kern="1200" cap="none" spc="0" normalizeH="0" baseline="0" noProof="0" dirty="0" err="1">
                <a:ln>
                  <a:noFill/>
                </a:ln>
                <a:solidFill>
                  <a:prstClr val="black"/>
                </a:solidFill>
                <a:effectLst/>
                <a:uLnTx/>
                <a:uFillTx/>
                <a:latin typeface="Calibri" panose="020F0502020204030204"/>
                <a:ea typeface="+mn-ea"/>
                <a:cs typeface="+mn-cs"/>
              </a:rPr>
              <a:t>olicy</a:t>
            </a: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indent="-171450" algn="just">
              <a:buFont typeface="Arial" panose="020B0604020202020204" pitchFamily="34" charset="0"/>
              <a:buChar char="•"/>
              <a:defRPr/>
            </a:pPr>
            <a:r>
              <a:rPr lang="en-GB" sz="1300" dirty="0">
                <a:solidFill>
                  <a:prstClr val="black"/>
                </a:solidFill>
                <a:latin typeface="Calibri" panose="020F0502020204030204"/>
              </a:rPr>
              <a:t>As at 31 March 2026, we had 2,054.33 FTE officers against a target of 2,057 FTE, which was slightly under target and reflects the challenge in attracting applicants onto our police officer recruitment programmes.  However, we did achieve the neighbourhood policing target with 234.03 FTE officers  </a:t>
            </a:r>
          </a:p>
          <a:p>
            <a:pPr marL="171450" indent="-171450" algn="just">
              <a:buFont typeface="Arial" panose="020B0604020202020204" pitchFamily="34" charset="0"/>
              <a:buChar char="•"/>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We have had a continued focus on recruiting police officer transferees, with dedicated recruitment campaigns targeting specific roles</a:t>
            </a:r>
            <a:r>
              <a:rPr lang="en-GB" sz="1300" dirty="0">
                <a:solidFill>
                  <a:prstClr val="black"/>
                </a:solidFill>
                <a:latin typeface="Calibri" panose="020F0502020204030204"/>
              </a:rPr>
              <a:t> within neighbourhood, response and investigations. Bringing experienced transferees into Staffordshire Police is a strategic priority that significantly enhances the capability and resilience of the force. Their prior knowledge and operational experience not only strengthens frontline delivery but also plays a vital role in supporting, developing, and mentoring new officers. This infusion of expertise helps build confidence, accelerates learning, and fosters a more robust and sustainable policing model within our communities.</a:t>
            </a:r>
            <a:endParaRPr lang="en-GB" sz="1300" dirty="0">
              <a:solidFill>
                <a:prstClr val="black"/>
              </a:solidFill>
              <a:latin typeface="Calibri" panose="020F0502020204030204"/>
              <a:ea typeface="Calibri"/>
              <a:cs typeface="Calibri"/>
            </a:endParaRPr>
          </a:p>
          <a:p>
            <a:pPr marL="171450" indent="-171450" algn="just">
              <a:buFont typeface="Arial" panose="020B0604020202020204" pitchFamily="34" charset="0"/>
              <a:buChar char="•"/>
              <a:defRPr/>
            </a:pPr>
            <a:r>
              <a:rPr lang="en-GB" sz="1300" dirty="0">
                <a:solidFill>
                  <a:prstClr val="black"/>
                </a:solidFill>
                <a:latin typeface="Calibri" panose="020F0502020204030204"/>
              </a:rPr>
              <a:t>Officer retention remained a focus, including initiatives aimed at maintaining a skilled and experienced workforce. This involves creating a talent pool of individuals approaching retirement, examining exit data to understand and address retention drivers, and offering flexible pathways for staff to rejoin or continue contributing to alternative roles.</a:t>
            </a:r>
            <a:endParaRPr lang="en-GB" sz="1300" dirty="0">
              <a:solidFill>
                <a:prstClr val="black"/>
              </a:solidFill>
              <a:latin typeface="Calibri" panose="020F0502020204030204"/>
              <a:ea typeface="Calibri"/>
              <a:cs typeface="Calibri"/>
            </a:endParaRPr>
          </a:p>
          <a:p>
            <a:pPr marL="171450" marR="0" lvl="0" indent="-171450" algn="just" defTabSz="914400" rtl="0">
              <a:lnSpc>
                <a:spcPct val="100000"/>
              </a:lnSpc>
              <a:spcBef>
                <a:spcPts val="0"/>
              </a:spcBef>
              <a:spcAft>
                <a:spcPts val="0"/>
              </a:spcAft>
              <a:buClrTx/>
              <a:buSzTx/>
              <a:buFont typeface="Arial" panose="020B0604020202020204" pitchFamily="34" charset="0"/>
              <a:buChar char="•"/>
              <a:tabLst/>
              <a:defRPr/>
            </a:pPr>
            <a:r>
              <a:rPr lang="en-GB" sz="1300" dirty="0">
                <a:solidFill>
                  <a:prstClr val="black"/>
                </a:solidFill>
                <a:latin typeface="Calibri" panose="020F0502020204030204"/>
              </a:rPr>
              <a:t>The force is complying with the National Data Recording Standards, capturing more granular detail relating to officer leaving reasons. </a:t>
            </a:r>
            <a:endParaRPr lang="en-GB" sz="1300" dirty="0">
              <a:solidFill>
                <a:prstClr val="black"/>
              </a:solidFill>
              <a:latin typeface="Calibri" panose="020F0502020204030204"/>
              <a:ea typeface="Calibri"/>
              <a:cs typeface="Calibri"/>
            </a:endParaRPr>
          </a:p>
          <a:p>
            <a:pPr marL="171450" indent="-171450" algn="just">
              <a:buFont typeface="Arial" panose="020B0604020202020204" pitchFamily="34" charset="0"/>
              <a:buChar char="•"/>
              <a:defRPr/>
            </a:pPr>
            <a:r>
              <a:rPr lang="en-GB" sz="1300" dirty="0">
                <a:solidFill>
                  <a:prstClr val="black"/>
                </a:solidFill>
                <a:latin typeface="Calibri" panose="020F0502020204030204"/>
              </a:rPr>
              <a:t>We have updated our promotions processes for sergeant and inspector with a greater emphasis on engaging PDRs into the selection process. Further promotion processes began in early 2026, with the goal of conducting more frequent and operationally responsive campaigns.</a:t>
            </a:r>
          </a:p>
          <a:p>
            <a:pPr marR="0" lvl="0" algn="just" defTabSz="914400" rtl="0" eaLnBrk="1" fontAlgn="auto" latinLnBrk="0" hangingPunct="1">
              <a:lnSpc>
                <a:spcPct val="100000"/>
              </a:lnSpc>
              <a:spcBef>
                <a:spcPts val="0"/>
              </a:spcBef>
              <a:spcAft>
                <a:spcPts val="0"/>
              </a:spcAft>
              <a:buClrTx/>
              <a:buSzTx/>
              <a:tabLst/>
              <a:defRPr/>
            </a:pPr>
            <a:endParaRPr lang="en-GB" sz="1300" b="0" i="0" u="none" strike="noStrike" kern="1200" cap="none" spc="0" normalizeH="0" baseline="0" noProof="0" dirty="0">
              <a:ln>
                <a:noFill/>
              </a:ln>
              <a:solidFill>
                <a:prstClr val="black"/>
              </a:solidFill>
              <a:effectLst/>
              <a:highlight>
                <a:srgbClr val="FFFF00"/>
              </a:highlight>
              <a:uLnTx/>
              <a:uFillTx/>
              <a:latin typeface="Calibri" panose="020F0502020204030204"/>
              <a:ea typeface="Calibri"/>
              <a:cs typeface="Calibri"/>
            </a:endParaRPr>
          </a:p>
        </p:txBody>
      </p:sp>
      <p:sp>
        <p:nvSpPr>
          <p:cNvPr id="22" name="Rectangle 21">
            <a:extLst>
              <a:ext uri="{FF2B5EF4-FFF2-40B4-BE49-F238E27FC236}">
                <a16:creationId xmlns:a16="http://schemas.microsoft.com/office/drawing/2014/main" id="{42C7E8A6-2440-4B3B-97A1-F410DCF3A307}"/>
              </a:ext>
            </a:extLst>
          </p:cNvPr>
          <p:cNvSpPr/>
          <p:nvPr/>
        </p:nvSpPr>
        <p:spPr>
          <a:xfrm>
            <a:off x="7325595" y="686654"/>
            <a:ext cx="4864223" cy="523220"/>
          </a:xfrm>
          <a:prstGeom prst="rect">
            <a:avLst/>
          </a:prstGeom>
          <a:solidFill>
            <a:schemeClr val="bg1"/>
          </a:solidFill>
        </p:spPr>
        <p:txBody>
          <a:bodyPr wrap="square">
            <a:spAutoFit/>
          </a:bodyPr>
          <a:lstStyle/>
          <a:p>
            <a:pPr lvl="0" algn="just"/>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Police officer full-time equivalent (FTE) in March 2023 was 1970.85 (excluding career breaks), and 2054.33 as at Mar 2026. </a:t>
            </a:r>
          </a:p>
        </p:txBody>
      </p:sp>
      <p:sp>
        <p:nvSpPr>
          <p:cNvPr id="23" name="Rectangle 22">
            <a:extLst>
              <a:ext uri="{FF2B5EF4-FFF2-40B4-BE49-F238E27FC236}">
                <a16:creationId xmlns:a16="http://schemas.microsoft.com/office/drawing/2014/main" id="{F4346289-425A-41C3-B903-9F32A4E7BF44}"/>
              </a:ext>
            </a:extLst>
          </p:cNvPr>
          <p:cNvSpPr/>
          <p:nvPr/>
        </p:nvSpPr>
        <p:spPr>
          <a:xfrm>
            <a:off x="7357499" y="2948548"/>
            <a:ext cx="4791385" cy="1600438"/>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current headcount is 2,071 as at the end of </a:t>
            </a:r>
            <a:r>
              <a:rPr lang="en-GB" sz="1400" dirty="0">
                <a:solidFill>
                  <a:prstClr val="black"/>
                </a:solidFill>
                <a:latin typeface="Calibri" panose="020F0502020204030204"/>
              </a:rPr>
              <a:t>March 2026.  Plans are in place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to recruit 185 officers by 31 March 2027. This includes the recruitment of 26 additional neighbourhood officers under the Neighbourhood Policing Guarantee. New officers will join the organisation via a variety of programmes, and experienced officers via promotions, re-join and transferee programmes.</a:t>
            </a:r>
          </a:p>
        </p:txBody>
      </p:sp>
      <p:sp>
        <p:nvSpPr>
          <p:cNvPr id="9" name="Rectangle 8">
            <a:extLst>
              <a:ext uri="{FF2B5EF4-FFF2-40B4-BE49-F238E27FC236}">
                <a16:creationId xmlns:a16="http://schemas.microsoft.com/office/drawing/2014/main" id="{EF1EB62A-7BB0-AE3B-DD89-19632895BEF1}"/>
              </a:ext>
            </a:extLst>
          </p:cNvPr>
          <p:cNvSpPr/>
          <p:nvPr/>
        </p:nvSpPr>
        <p:spPr>
          <a:xfrm>
            <a:off x="304411" y="5157687"/>
            <a:ext cx="6931856" cy="1169551"/>
          </a:xfrm>
          <a:prstGeom prst="rect">
            <a:avLst/>
          </a:prstGeom>
          <a:solidFill>
            <a:schemeClr val="accent1">
              <a:lumMod val="20000"/>
              <a:lumOff val="80000"/>
            </a:schemeClr>
          </a:solidFill>
        </p:spPr>
        <p:txBody>
          <a:bodyPr wrap="square">
            <a:spAutoFit/>
          </a:bodyPr>
          <a:lstStyle/>
          <a:p>
            <a:pPr lvl="0" algn="just">
              <a:spcAft>
                <a:spcPts val="600"/>
              </a:spcAft>
              <a:defRPr/>
            </a:pPr>
            <a:r>
              <a:rPr lang="en-GB" sz="1400" dirty="0">
                <a:solidFill>
                  <a:prstClr val="black"/>
                </a:solidFill>
                <a:latin typeface="Calibri" panose="020F0502020204030204" pitchFamily="34" charset="0"/>
                <a:ea typeface="Calibri" panose="020F0502020204030204" pitchFamily="34" charset="0"/>
                <a:cs typeface="Calibri" panose="020F0502020204030204" pitchFamily="34" charset="0"/>
              </a:rPr>
              <a:t>A priority for us over the last 18 months has been on increasing the number of detectives by utilising the range of detective entry programmes available to us. This has enabled us to increase detective capacity across the whole of the county and supported the implementation of a stand-alone Public Protection Unit with a focus on the protection of vulnerable adults and children.  </a:t>
            </a:r>
            <a:endParaRPr lang="en-GB" sz="14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51A5282D-7D30-ECC5-9025-A8863EE30B97}"/>
              </a:ext>
            </a:extLst>
          </p:cNvPr>
          <p:cNvPicPr>
            <a:picLocks noChangeAspect="1"/>
          </p:cNvPicPr>
          <p:nvPr/>
        </p:nvPicPr>
        <p:blipFill>
          <a:blip r:embed="rId5"/>
          <a:stretch>
            <a:fillRect/>
          </a:stretch>
        </p:blipFill>
        <p:spPr>
          <a:xfrm>
            <a:off x="7100385" y="-38961"/>
            <a:ext cx="1646113" cy="633665"/>
          </a:xfrm>
          <a:prstGeom prst="rect">
            <a:avLst/>
          </a:prstGeom>
        </p:spPr>
      </p:pic>
      <p:pic>
        <p:nvPicPr>
          <p:cNvPr id="5" name="Picture 4">
            <a:extLst>
              <a:ext uri="{FF2B5EF4-FFF2-40B4-BE49-F238E27FC236}">
                <a16:creationId xmlns:a16="http://schemas.microsoft.com/office/drawing/2014/main" id="{3E15A9BE-A5C5-8181-4865-2399EF931AB7}"/>
              </a:ext>
            </a:extLst>
          </p:cNvPr>
          <p:cNvPicPr>
            <a:picLocks noChangeAspect="1"/>
          </p:cNvPicPr>
          <p:nvPr/>
        </p:nvPicPr>
        <p:blipFill>
          <a:blip r:embed="rId6"/>
          <a:stretch>
            <a:fillRect/>
          </a:stretch>
        </p:blipFill>
        <p:spPr>
          <a:xfrm>
            <a:off x="7577459" y="4672485"/>
            <a:ext cx="4230233" cy="2139957"/>
          </a:xfrm>
          <a:prstGeom prst="rect">
            <a:avLst/>
          </a:prstGeom>
        </p:spPr>
      </p:pic>
      <p:pic>
        <p:nvPicPr>
          <p:cNvPr id="6" name="Picture 5">
            <a:extLst>
              <a:ext uri="{FF2B5EF4-FFF2-40B4-BE49-F238E27FC236}">
                <a16:creationId xmlns:a16="http://schemas.microsoft.com/office/drawing/2014/main" id="{A10F3C72-EF41-EB53-2663-E75BD96E1D16}"/>
              </a:ext>
            </a:extLst>
          </p:cNvPr>
          <p:cNvPicPr>
            <a:picLocks noChangeAspect="1"/>
          </p:cNvPicPr>
          <p:nvPr/>
        </p:nvPicPr>
        <p:blipFill>
          <a:blip r:embed="rId7"/>
          <a:stretch>
            <a:fillRect/>
          </a:stretch>
        </p:blipFill>
        <p:spPr>
          <a:xfrm>
            <a:off x="7323413" y="1179152"/>
            <a:ext cx="4807147" cy="1610579"/>
          </a:xfrm>
          <a:prstGeom prst="rect">
            <a:avLst/>
          </a:prstGeom>
        </p:spPr>
      </p:pic>
    </p:spTree>
    <p:extLst>
      <p:ext uri="{BB962C8B-B14F-4D97-AF65-F5344CB8AC3E}">
        <p14:creationId xmlns:p14="http://schemas.microsoft.com/office/powerpoint/2010/main" val="1094716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A8C28-AAB1-742B-09FB-5908F550A03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9635B4-03E2-3292-298E-BD61E53EFC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6E6F78C9-5AE0-1031-FF61-08C5B27462D6}"/>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434B3E9E-DC2E-CD55-5614-C302BBCE6E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2BE7BA7C-1419-8D35-9B06-CE8176BAC7BA}"/>
              </a:ext>
            </a:extLst>
          </p:cNvPr>
          <p:cNvSpPr txBox="1">
            <a:spLocks/>
          </p:cNvSpPr>
          <p:nvPr/>
        </p:nvSpPr>
        <p:spPr>
          <a:xfrm>
            <a:off x="8710863" y="157306"/>
            <a:ext cx="1890401"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26" name="TextBox 25">
            <a:extLst>
              <a:ext uri="{FF2B5EF4-FFF2-40B4-BE49-F238E27FC236}">
                <a16:creationId xmlns:a16="http://schemas.microsoft.com/office/drawing/2014/main" id="{0448C74F-BEB9-92DF-0FF8-DAD09831F7C4}"/>
              </a:ext>
            </a:extLst>
          </p:cNvPr>
          <p:cNvSpPr txBox="1"/>
          <p:nvPr/>
        </p:nvSpPr>
        <p:spPr>
          <a:xfrm>
            <a:off x="11762901" y="6488368"/>
            <a:ext cx="418704" cy="369332"/>
          </a:xfrm>
          <a:prstGeom prst="rect">
            <a:avLst/>
          </a:prstGeom>
          <a:noFill/>
        </p:spPr>
        <p:txBody>
          <a:bodyPr wrap="none" rtlCol="0">
            <a:spAutoFit/>
          </a:bodyPr>
          <a:lstStyle/>
          <a:p>
            <a:r>
              <a:rPr lang="en-GB" dirty="0"/>
              <a:t>47</a:t>
            </a:r>
          </a:p>
        </p:txBody>
      </p:sp>
      <p:sp>
        <p:nvSpPr>
          <p:cNvPr id="17" name="Title 1">
            <a:extLst>
              <a:ext uri="{FF2B5EF4-FFF2-40B4-BE49-F238E27FC236}">
                <a16:creationId xmlns:a16="http://schemas.microsoft.com/office/drawing/2014/main" id="{697AD98D-3EDA-9DFC-CBA9-FCAFAA23FD4E}"/>
              </a:ext>
            </a:extLst>
          </p:cNvPr>
          <p:cNvSpPr>
            <a:spLocks noGrp="1"/>
          </p:cNvSpPr>
          <p:nvPr>
            <p:ph type="title"/>
          </p:nvPr>
        </p:nvSpPr>
        <p:spPr>
          <a:xfrm>
            <a:off x="-10395" y="-17921"/>
            <a:ext cx="12192000" cy="714103"/>
          </a:xfrm>
        </p:spPr>
        <p:txBody>
          <a:bodyPr>
            <a:normAutofit/>
          </a:bodyPr>
          <a:lstStyle/>
          <a:p>
            <a:r>
              <a:rPr lang="en-GB" sz="2800" dirty="0">
                <a:solidFill>
                  <a:schemeClr val="bg1"/>
                </a:solidFill>
              </a:rPr>
              <a:t>8.1 Workforce - Neighbourhood Policing Guarantee </a:t>
            </a:r>
          </a:p>
        </p:txBody>
      </p:sp>
      <p:sp>
        <p:nvSpPr>
          <p:cNvPr id="2" name="Rectangle 1">
            <a:extLst>
              <a:ext uri="{FF2B5EF4-FFF2-40B4-BE49-F238E27FC236}">
                <a16:creationId xmlns:a16="http://schemas.microsoft.com/office/drawing/2014/main" id="{FDD1C794-06B4-8C0C-0F33-190E2220F5AB}"/>
              </a:ext>
            </a:extLst>
          </p:cNvPr>
          <p:cNvSpPr/>
          <p:nvPr/>
        </p:nvSpPr>
        <p:spPr>
          <a:xfrm>
            <a:off x="0" y="632500"/>
            <a:ext cx="9390065" cy="1277273"/>
          </a:xfrm>
          <a:prstGeom prst="rect">
            <a:avLst/>
          </a:prstGeom>
          <a:solidFill>
            <a:schemeClr val="bg1"/>
          </a:solidFill>
        </p:spPr>
        <p:txBody>
          <a:bodyPr wrap="square">
            <a:spAutoFit/>
          </a:bodyPr>
          <a:lstStyle/>
          <a:p>
            <a:pPr>
              <a:spcAft>
                <a:spcPts val="600"/>
              </a:spcAft>
            </a:pPr>
            <a:r>
              <a:rPr lang="en-GB" sz="1600" dirty="0"/>
              <a:t>The below sets out the baseline numbers as at 31/03/2025 across the 1a Neighbourhood Policing Category and the projected growth across each resource type.</a:t>
            </a:r>
          </a:p>
          <a:p>
            <a:pPr algn="just">
              <a:spcAft>
                <a:spcPts val="0"/>
              </a:spcAft>
            </a:pPr>
            <a:r>
              <a:rPr lang="en-GB" sz="1600" dirty="0">
                <a:ea typeface="Tahoma" panose="020B0604030504040204" pitchFamily="34" charset="0"/>
              </a:rPr>
              <a:t>The total funding available for Staffordshire as part of the Neighbourhood Policing Guarantee is £3.014m.</a:t>
            </a:r>
          </a:p>
          <a:p>
            <a:pPr algn="just">
              <a:spcAft>
                <a:spcPts val="0"/>
              </a:spcAft>
            </a:pPr>
            <a:endParaRPr lang="en-GB" sz="1200" dirty="0">
              <a:ea typeface="Tahoma" panose="020B0604030504040204" pitchFamily="34" charset="0"/>
            </a:endParaRPr>
          </a:p>
          <a:p>
            <a:pPr algn="just">
              <a:spcAft>
                <a:spcPts val="0"/>
              </a:spcAft>
            </a:pPr>
            <a:endParaRPr lang="en-GB" sz="1200" dirty="0">
              <a:solidFill>
                <a:srgbClr val="FF0000"/>
              </a:solidFill>
              <a:latin typeface="Calibri" panose="020F0502020204030204" pitchFamily="34" charset="0"/>
              <a:ea typeface="Tahoma" panose="020B0604030504040204" pitchFamily="34" charset="0"/>
            </a:endParaRPr>
          </a:p>
        </p:txBody>
      </p:sp>
      <p:graphicFrame>
        <p:nvGraphicFramePr>
          <p:cNvPr id="5" name="Table 4">
            <a:extLst>
              <a:ext uri="{FF2B5EF4-FFF2-40B4-BE49-F238E27FC236}">
                <a16:creationId xmlns:a16="http://schemas.microsoft.com/office/drawing/2014/main" id="{EA9E5F6C-CBF6-DD8D-63F1-33645F20584A}"/>
              </a:ext>
            </a:extLst>
          </p:cNvPr>
          <p:cNvGraphicFramePr>
            <a:graphicFrameLocks noGrp="1"/>
          </p:cNvGraphicFramePr>
          <p:nvPr>
            <p:extLst>
              <p:ext uri="{D42A27DB-BD31-4B8C-83A1-F6EECF244321}">
                <p14:modId xmlns:p14="http://schemas.microsoft.com/office/powerpoint/2010/main" val="2820561724"/>
              </p:ext>
            </p:extLst>
          </p:nvPr>
        </p:nvGraphicFramePr>
        <p:xfrm>
          <a:off x="438869" y="1676399"/>
          <a:ext cx="11203236" cy="4097708"/>
        </p:xfrm>
        <a:graphic>
          <a:graphicData uri="http://schemas.openxmlformats.org/drawingml/2006/table">
            <a:tbl>
              <a:tblPr firstRow="1" firstCol="1" bandRow="1">
                <a:tableStyleId>{5C22544A-7EE6-4342-B048-85BDC9FD1C3A}</a:tableStyleId>
              </a:tblPr>
              <a:tblGrid>
                <a:gridCol w="2800809">
                  <a:extLst>
                    <a:ext uri="{9D8B030D-6E8A-4147-A177-3AD203B41FA5}">
                      <a16:colId xmlns:a16="http://schemas.microsoft.com/office/drawing/2014/main" val="631079960"/>
                    </a:ext>
                  </a:extLst>
                </a:gridCol>
                <a:gridCol w="2800809">
                  <a:extLst>
                    <a:ext uri="{9D8B030D-6E8A-4147-A177-3AD203B41FA5}">
                      <a16:colId xmlns:a16="http://schemas.microsoft.com/office/drawing/2014/main" val="372949835"/>
                    </a:ext>
                  </a:extLst>
                </a:gridCol>
                <a:gridCol w="2800809">
                  <a:extLst>
                    <a:ext uri="{9D8B030D-6E8A-4147-A177-3AD203B41FA5}">
                      <a16:colId xmlns:a16="http://schemas.microsoft.com/office/drawing/2014/main" val="320231174"/>
                    </a:ext>
                  </a:extLst>
                </a:gridCol>
                <a:gridCol w="2800809">
                  <a:extLst>
                    <a:ext uri="{9D8B030D-6E8A-4147-A177-3AD203B41FA5}">
                      <a16:colId xmlns:a16="http://schemas.microsoft.com/office/drawing/2014/main" val="3990219649"/>
                    </a:ext>
                  </a:extLst>
                </a:gridCol>
              </a:tblGrid>
              <a:tr h="729253">
                <a:tc>
                  <a:txBody>
                    <a:bodyPr/>
                    <a:lstStyle/>
                    <a:p>
                      <a:r>
                        <a:rPr lang="en-GB" dirty="0"/>
                        <a:t>Neighbourhood Policing Guarantee</a:t>
                      </a:r>
                    </a:p>
                  </a:txBody>
                  <a:tcPr/>
                </a:tc>
                <a:tc>
                  <a:txBody>
                    <a:bodyPr/>
                    <a:lstStyle/>
                    <a:p>
                      <a:pPr algn="ctr"/>
                      <a:r>
                        <a:rPr lang="en-GB" dirty="0"/>
                        <a:t>Police Officers (FTE)</a:t>
                      </a:r>
                    </a:p>
                  </a:txBody>
                  <a:tcPr/>
                </a:tc>
                <a:tc>
                  <a:txBody>
                    <a:bodyPr/>
                    <a:lstStyle/>
                    <a:p>
                      <a:pPr algn="ctr"/>
                      <a:r>
                        <a:rPr lang="en-GB" dirty="0"/>
                        <a:t>PCSO’s (FTE)</a:t>
                      </a:r>
                    </a:p>
                  </a:txBody>
                  <a:tcPr/>
                </a:tc>
                <a:tc>
                  <a:txBody>
                    <a:bodyPr/>
                    <a:lstStyle/>
                    <a:p>
                      <a:pPr algn="ctr"/>
                      <a:r>
                        <a:rPr lang="en-GB" dirty="0"/>
                        <a:t>Special Constables (headcount)</a:t>
                      </a:r>
                    </a:p>
                  </a:txBody>
                  <a:tcPr/>
                </a:tc>
                <a:extLst>
                  <a:ext uri="{0D108BD9-81ED-4DB2-BD59-A6C34878D82A}">
                    <a16:rowId xmlns:a16="http://schemas.microsoft.com/office/drawing/2014/main" val="4097826778"/>
                  </a:ext>
                </a:extLst>
              </a:tr>
              <a:tr h="729253">
                <a:tc>
                  <a:txBody>
                    <a:bodyPr/>
                    <a:lstStyle/>
                    <a:p>
                      <a:pPr algn="ctr">
                        <a:buNone/>
                      </a:pPr>
                      <a:r>
                        <a:rPr lang="en-GB" sz="1800" b="1" dirty="0">
                          <a:solidFill>
                            <a:schemeClr val="bg1"/>
                          </a:solidFill>
                          <a:ea typeface="MS Mincho" panose="02020609040205080304" pitchFamily="49" charset="-128"/>
                          <a:cs typeface="Arial" panose="020B0604020202020204" pitchFamily="34" charset="0"/>
                        </a:rPr>
                        <a:t>Baseline at 31/03/25 </a:t>
                      </a:r>
                      <a:endParaRPr lang="en-GB" sz="1800" dirty="0">
                        <a:solidFill>
                          <a:schemeClr val="bg1"/>
                        </a:solidFill>
                        <a:effectLst/>
                        <a:ea typeface="MS Mincho" panose="02020609040205080304" pitchFamily="49" charset="-128"/>
                        <a:cs typeface="Arial" panose="020B0604020202020204" pitchFamily="34" charset="0"/>
                      </a:endParaRPr>
                    </a:p>
                    <a:p>
                      <a:pPr algn="ctr">
                        <a:buNone/>
                      </a:pPr>
                      <a:r>
                        <a:rPr lang="en-GB" sz="1800" b="1" dirty="0">
                          <a:solidFill>
                            <a:schemeClr val="bg1"/>
                          </a:solidFill>
                          <a:ea typeface="MS Mincho" panose="02020609040205080304" pitchFamily="49" charset="-128"/>
                          <a:cs typeface="Arial" panose="020B0604020202020204" pitchFamily="34" charset="0"/>
                        </a:rPr>
                        <a:t>Neighbourhood 1a</a:t>
                      </a:r>
                      <a:endParaRPr lang="en-GB" sz="1800" dirty="0">
                        <a:solidFill>
                          <a:schemeClr val="bg1"/>
                        </a:solidFill>
                        <a:effectLst/>
                        <a:ea typeface="MS Mincho" panose="02020609040205080304" pitchFamily="49" charset="-128"/>
                        <a:cs typeface="Arial" panose="020B0604020202020204" pitchFamily="34" charset="0"/>
                      </a:endParaRPr>
                    </a:p>
                  </a:txBody>
                  <a:tcPr/>
                </a:tc>
                <a:tc>
                  <a:txBody>
                    <a:bodyPr/>
                    <a:lstStyle/>
                    <a:p>
                      <a:pPr algn="ctr"/>
                      <a:r>
                        <a:rPr lang="en-GB" sz="2800" dirty="0"/>
                        <a:t>179.78</a:t>
                      </a:r>
                    </a:p>
                  </a:txBody>
                  <a:tcPr/>
                </a:tc>
                <a:tc>
                  <a:txBody>
                    <a:bodyPr/>
                    <a:lstStyle/>
                    <a:p>
                      <a:pPr algn="ctr"/>
                      <a:r>
                        <a:rPr lang="en-GB" sz="2800" dirty="0"/>
                        <a:t>163.81</a:t>
                      </a:r>
                    </a:p>
                  </a:txBody>
                  <a:tcPr/>
                </a:tc>
                <a:tc>
                  <a:txBody>
                    <a:bodyPr/>
                    <a:lstStyle/>
                    <a:p>
                      <a:pPr algn="ctr"/>
                      <a:r>
                        <a:rPr lang="en-GB" sz="2800" dirty="0"/>
                        <a:t>104</a:t>
                      </a:r>
                    </a:p>
                  </a:txBody>
                  <a:tcPr/>
                </a:tc>
                <a:extLst>
                  <a:ext uri="{0D108BD9-81ED-4DB2-BD59-A6C34878D82A}">
                    <a16:rowId xmlns:a16="http://schemas.microsoft.com/office/drawing/2014/main" val="450953145"/>
                  </a:ext>
                </a:extLst>
              </a:tr>
              <a:tr h="729253">
                <a:tc>
                  <a:txBody>
                    <a:bodyPr/>
                    <a:lstStyle/>
                    <a:p>
                      <a:pPr algn="ctr">
                        <a:buNone/>
                      </a:pPr>
                      <a:r>
                        <a:rPr lang="en-GB" sz="1800" b="1" dirty="0">
                          <a:solidFill>
                            <a:schemeClr val="bg1"/>
                          </a:solidFill>
                          <a:effectLst/>
                          <a:ea typeface="MS Mincho" panose="02020609040205080304" pitchFamily="49" charset="-128"/>
                          <a:cs typeface="Arial" panose="020B0604020202020204" pitchFamily="34" charset="0"/>
                        </a:rPr>
                        <a:t>2025/26</a:t>
                      </a:r>
                      <a:endParaRPr lang="en-GB" sz="1800" dirty="0">
                        <a:solidFill>
                          <a:schemeClr val="bg1"/>
                        </a:solidFill>
                        <a:effectLst/>
                        <a:ea typeface="MS Mincho" panose="02020609040205080304" pitchFamily="49" charset="-128"/>
                        <a:cs typeface="Arial" panose="020B0604020202020204" pitchFamily="34" charset="0"/>
                      </a:endParaRPr>
                    </a:p>
                    <a:p>
                      <a:pPr algn="ctr">
                        <a:buNone/>
                      </a:pPr>
                      <a:r>
                        <a:rPr lang="en-GB" sz="1800" b="1" dirty="0">
                          <a:solidFill>
                            <a:schemeClr val="bg1"/>
                          </a:solidFill>
                          <a:ea typeface="MS Mincho" panose="02020609040205080304" pitchFamily="49" charset="-128"/>
                          <a:cs typeface="Arial" panose="020B0604020202020204" pitchFamily="34" charset="0"/>
                        </a:rPr>
                        <a:t>NPG Growth</a:t>
                      </a:r>
                      <a:endParaRPr lang="en-GB" sz="1800" dirty="0">
                        <a:solidFill>
                          <a:schemeClr val="bg1"/>
                        </a:solidFill>
                        <a:effectLst/>
                        <a:ea typeface="MS Mincho" panose="02020609040205080304" pitchFamily="49" charset="-128"/>
                        <a:cs typeface="Arial" panose="020B0604020202020204" pitchFamily="34" charset="0"/>
                      </a:endParaRPr>
                    </a:p>
                  </a:txBody>
                  <a:tcPr/>
                </a:tc>
                <a:tc>
                  <a:txBody>
                    <a:bodyPr/>
                    <a:lstStyle/>
                    <a:p>
                      <a:pPr algn="ctr"/>
                      <a:r>
                        <a:rPr lang="en-GB" sz="2800" dirty="0"/>
                        <a:t>+53</a:t>
                      </a:r>
                    </a:p>
                  </a:txBody>
                  <a:tcPr/>
                </a:tc>
                <a:tc>
                  <a:txBody>
                    <a:bodyPr/>
                    <a:lstStyle/>
                    <a:p>
                      <a:pPr algn="ctr"/>
                      <a:r>
                        <a:rPr lang="en-GB" sz="2800" dirty="0"/>
                        <a:t>+0</a:t>
                      </a:r>
                    </a:p>
                  </a:txBody>
                  <a:tcPr/>
                </a:tc>
                <a:tc>
                  <a:txBody>
                    <a:bodyPr/>
                    <a:lstStyle/>
                    <a:p>
                      <a:pPr algn="ctr"/>
                      <a:r>
                        <a:rPr lang="en-GB" sz="2800" dirty="0"/>
                        <a:t>+15</a:t>
                      </a:r>
                    </a:p>
                  </a:txBody>
                  <a:tcPr/>
                </a:tc>
                <a:extLst>
                  <a:ext uri="{0D108BD9-81ED-4DB2-BD59-A6C34878D82A}">
                    <a16:rowId xmlns:a16="http://schemas.microsoft.com/office/drawing/2014/main" val="2195119416"/>
                  </a:ext>
                </a:extLst>
              </a:tr>
              <a:tr h="590348">
                <a:tc>
                  <a:txBody>
                    <a:bodyPr/>
                    <a:lstStyle/>
                    <a:p>
                      <a:pPr algn="ctr"/>
                      <a:r>
                        <a:rPr lang="en-GB" dirty="0"/>
                        <a:t>Target</a:t>
                      </a:r>
                    </a:p>
                  </a:txBody>
                  <a:tcPr/>
                </a:tc>
                <a:tc>
                  <a:txBody>
                    <a:bodyPr/>
                    <a:lstStyle/>
                    <a:p>
                      <a:pPr algn="ctr"/>
                      <a:r>
                        <a:rPr lang="en-GB" sz="2800" dirty="0"/>
                        <a:t>231.78</a:t>
                      </a:r>
                    </a:p>
                  </a:txBody>
                  <a:tcPr/>
                </a:tc>
                <a:tc>
                  <a:txBody>
                    <a:bodyPr/>
                    <a:lstStyle/>
                    <a:p>
                      <a:pPr algn="ctr"/>
                      <a:r>
                        <a:rPr lang="en-GB" sz="2800" dirty="0"/>
                        <a:t>163.81</a:t>
                      </a:r>
                    </a:p>
                  </a:txBody>
                  <a:tcPr/>
                </a:tc>
                <a:tc>
                  <a:txBody>
                    <a:bodyPr/>
                    <a:lstStyle/>
                    <a:p>
                      <a:pPr algn="ctr"/>
                      <a:r>
                        <a:rPr lang="en-GB" sz="2800" dirty="0"/>
                        <a:t>119</a:t>
                      </a:r>
                    </a:p>
                  </a:txBody>
                  <a:tcPr/>
                </a:tc>
                <a:extLst>
                  <a:ext uri="{0D108BD9-81ED-4DB2-BD59-A6C34878D82A}">
                    <a16:rowId xmlns:a16="http://schemas.microsoft.com/office/drawing/2014/main" val="1208944027"/>
                  </a:ext>
                </a:extLst>
              </a:tr>
              <a:tr h="7292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a typeface="MS Mincho"/>
                          <a:cs typeface="Arial"/>
                        </a:rPr>
                        <a:t>Actual 1a Neighbourhood Policing </a:t>
                      </a:r>
                      <a:r>
                        <a:rPr lang="en-GB" sz="1800" b="1">
                          <a:solidFill>
                            <a:schemeClr val="bg1"/>
                          </a:solidFill>
                          <a:ea typeface="MS Mincho"/>
                          <a:cs typeface="Arial"/>
                        </a:rPr>
                        <a:t>as at 31/03/26</a:t>
                      </a:r>
                      <a:endParaRPr lang="en-GB" sz="1800" dirty="0">
                        <a:solidFill>
                          <a:schemeClr val="bg1"/>
                        </a:solidFill>
                        <a:effectLst/>
                        <a:ea typeface="MS Mincho" panose="02020609040205080304" pitchFamily="49" charset="-128"/>
                        <a:cs typeface="Arial" panose="020B0604020202020204" pitchFamily="34" charset="0"/>
                      </a:endParaRPr>
                    </a:p>
                  </a:txBody>
                  <a:tcPr/>
                </a:tc>
                <a:tc>
                  <a:txBody>
                    <a:bodyPr/>
                    <a:lstStyle/>
                    <a:p>
                      <a:pPr algn="ctr"/>
                      <a:r>
                        <a:rPr lang="en-GB" sz="2800" dirty="0"/>
                        <a:t>234.03</a:t>
                      </a:r>
                    </a:p>
                  </a:txBody>
                  <a:tcPr/>
                </a:tc>
                <a:tc>
                  <a:txBody>
                    <a:bodyPr/>
                    <a:lstStyle/>
                    <a:p>
                      <a:pPr algn="ctr"/>
                      <a:r>
                        <a:rPr lang="en-GB" sz="2800" dirty="0"/>
                        <a:t>149.84</a:t>
                      </a:r>
                    </a:p>
                  </a:txBody>
                  <a:tcPr/>
                </a:tc>
                <a:tc>
                  <a:txBody>
                    <a:bodyPr/>
                    <a:lstStyle/>
                    <a:p>
                      <a:pPr algn="ctr"/>
                      <a:r>
                        <a:rPr lang="en-GB" sz="2800" dirty="0"/>
                        <a:t>107</a:t>
                      </a:r>
                    </a:p>
                  </a:txBody>
                  <a:tcPr/>
                </a:tc>
                <a:extLst>
                  <a:ext uri="{0D108BD9-81ED-4DB2-BD59-A6C34878D82A}">
                    <a16:rowId xmlns:a16="http://schemas.microsoft.com/office/drawing/2014/main" val="1197719960"/>
                  </a:ext>
                </a:extLst>
              </a:tr>
              <a:tr h="590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effectLst/>
                          <a:ea typeface="MS Mincho" panose="02020609040205080304" pitchFamily="49" charset="-128"/>
                          <a:cs typeface="Arial" panose="020B0604020202020204" pitchFamily="34" charset="0"/>
                        </a:rPr>
                        <a:t>Percentage towards target</a:t>
                      </a:r>
                    </a:p>
                  </a:txBody>
                  <a:tcPr/>
                </a:tc>
                <a:tc>
                  <a:txBody>
                    <a:bodyPr/>
                    <a:lstStyle/>
                    <a:p>
                      <a:pPr algn="ctr"/>
                      <a:r>
                        <a:rPr lang="en-GB" sz="2800" dirty="0"/>
                        <a:t>101%</a:t>
                      </a:r>
                    </a:p>
                  </a:txBody>
                  <a:tcPr/>
                </a:tc>
                <a:tc>
                  <a:txBody>
                    <a:bodyPr/>
                    <a:lstStyle/>
                    <a:p>
                      <a:pPr algn="ctr"/>
                      <a:r>
                        <a:rPr lang="en-GB" sz="2800" dirty="0"/>
                        <a:t>91%</a:t>
                      </a:r>
                    </a:p>
                  </a:txBody>
                  <a:tcPr/>
                </a:tc>
                <a:tc>
                  <a:txBody>
                    <a:bodyPr/>
                    <a:lstStyle/>
                    <a:p>
                      <a:pPr algn="ctr"/>
                      <a:r>
                        <a:rPr lang="en-GB" sz="2800" dirty="0"/>
                        <a:t>90%</a:t>
                      </a:r>
                    </a:p>
                  </a:txBody>
                  <a:tcPr/>
                </a:tc>
                <a:extLst>
                  <a:ext uri="{0D108BD9-81ED-4DB2-BD59-A6C34878D82A}">
                    <a16:rowId xmlns:a16="http://schemas.microsoft.com/office/drawing/2014/main" val="357494028"/>
                  </a:ext>
                </a:extLst>
              </a:tr>
            </a:tbl>
          </a:graphicData>
        </a:graphic>
      </p:graphicFrame>
      <p:pic>
        <p:nvPicPr>
          <p:cNvPr id="6" name="Picture 5">
            <a:extLst>
              <a:ext uri="{FF2B5EF4-FFF2-40B4-BE49-F238E27FC236}">
                <a16:creationId xmlns:a16="http://schemas.microsoft.com/office/drawing/2014/main" id="{2A34937F-48E9-261B-B9BD-2DDC3DA1A02D}"/>
              </a:ext>
            </a:extLst>
          </p:cNvPr>
          <p:cNvPicPr>
            <a:picLocks noChangeAspect="1"/>
          </p:cNvPicPr>
          <p:nvPr/>
        </p:nvPicPr>
        <p:blipFill>
          <a:blip r:embed="rId5"/>
          <a:stretch>
            <a:fillRect/>
          </a:stretch>
        </p:blipFill>
        <p:spPr>
          <a:xfrm>
            <a:off x="7491919" y="57545"/>
            <a:ext cx="1124179" cy="432748"/>
          </a:xfrm>
          <a:prstGeom prst="rect">
            <a:avLst/>
          </a:prstGeom>
        </p:spPr>
      </p:pic>
    </p:spTree>
    <p:extLst>
      <p:ext uri="{BB962C8B-B14F-4D97-AF65-F5344CB8AC3E}">
        <p14:creationId xmlns:p14="http://schemas.microsoft.com/office/powerpoint/2010/main" val="1963540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8881785" y="89056"/>
            <a:ext cx="1864776"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1" u="none" strike="noStrike" kern="1200" cap="none" spc="0" normalizeH="0" baseline="0" noProof="0" dirty="0">
                <a:ln>
                  <a:noFill/>
                </a:ln>
                <a:solidFill>
                  <a:prstClr val="white"/>
                </a:solidFill>
                <a:effectLst/>
                <a:uLnTx/>
                <a:uFillTx/>
                <a:latin typeface="Calibri Light" panose="020F0302020204030204"/>
                <a:ea typeface="+mj-ea"/>
                <a:cs typeface="+mj-cs"/>
              </a:rPr>
              <a:t>“An outstanding local police service”</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732887" y="6443111"/>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48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normAutofit/>
          </a:bodyPr>
          <a:lstStyle/>
          <a:p>
            <a:r>
              <a:rPr lang="en-GB" sz="4000" dirty="0">
                <a:solidFill>
                  <a:schemeClr val="bg1"/>
                </a:solidFill>
              </a:rPr>
              <a:t>8.1 Workforce Update: Diversity</a:t>
            </a:r>
          </a:p>
        </p:txBody>
      </p:sp>
      <p:sp>
        <p:nvSpPr>
          <p:cNvPr id="12" name="Rectangle 11">
            <a:extLst>
              <a:ext uri="{FF2B5EF4-FFF2-40B4-BE49-F238E27FC236}">
                <a16:creationId xmlns:a16="http://schemas.microsoft.com/office/drawing/2014/main" id="{95F9E4CF-ADCF-474E-B402-671EF801D625}"/>
              </a:ext>
            </a:extLst>
          </p:cNvPr>
          <p:cNvSpPr/>
          <p:nvPr/>
        </p:nvSpPr>
        <p:spPr>
          <a:xfrm>
            <a:off x="433105" y="1238261"/>
            <a:ext cx="11321425"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Ethnicity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 Staffordshire, as of 31 March 2026, the force employs the following breakdown of Black, Asian, Mixed and </a:t>
            </a:r>
            <a:r>
              <a:rPr lang="en-GB" sz="1600" dirty="0">
                <a:solidFill>
                  <a:prstClr val="black"/>
                </a:solidFill>
                <a:latin typeface="Calibri" panose="020F0502020204030204"/>
              </a:rPr>
              <a:t>o</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ther</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minority ethnic colleagues compared to the local population of 6.38 per cent: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Whole force 4.24 per cent			An increase of 0.01 per cent since March 2025</a:t>
            </a:r>
          </a:p>
          <a:p>
            <a:pPr marL="285750" lvl="0" indent="-285750">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Police officers 4.73 per cent			An increase of 0.42 per cent since </a:t>
            </a:r>
            <a:r>
              <a:rPr lang="en-GB" sz="1600" dirty="0">
                <a:solidFill>
                  <a:prstClr val="black"/>
                </a:solidFill>
                <a:latin typeface="Calibri" panose="020F0502020204030204"/>
              </a:rPr>
              <a:t>March 2025</a:t>
            </a:r>
            <a:endParaRPr lang="en-GB" sz="1600" dirty="0">
              <a:solidFill>
                <a:prstClr val="black"/>
              </a:solidFill>
            </a:endParaRPr>
          </a:p>
          <a:p>
            <a:pPr marL="285750" lvl="0" indent="-285750">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Police staff </a:t>
            </a:r>
            <a:r>
              <a:rPr lang="en-GB" sz="1600" dirty="0">
                <a:solidFill>
                  <a:prstClr val="black"/>
                </a:solidFill>
                <a:latin typeface="Calibri" panose="020F0502020204030204"/>
              </a:rPr>
              <a:t>3.70</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per cent			A decrease of 0.</a:t>
            </a:r>
            <a:r>
              <a:rPr lang="en-GB" sz="1600" dirty="0">
                <a:solidFill>
                  <a:prstClr val="black"/>
                </a:solidFill>
                <a:latin typeface="Calibri" panose="020F0502020204030204"/>
              </a:rPr>
              <a:t>46</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per cent since </a:t>
            </a:r>
            <a:r>
              <a:rPr lang="en-GB" sz="1600" dirty="0">
                <a:solidFill>
                  <a:prstClr val="black"/>
                </a:solidFill>
                <a:latin typeface="Calibri" panose="020F0502020204030204"/>
              </a:rPr>
              <a:t>March 2025</a:t>
            </a:r>
            <a:endParaRPr lang="en-GB" sz="1600" dirty="0">
              <a:solidFill>
                <a:prstClr val="black"/>
              </a:solidFill>
            </a:endParaRPr>
          </a:p>
          <a:p>
            <a:pPr marL="285750" lvl="0" indent="-285750">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Special Constabulary 3.74 per cent		A decrease of </a:t>
            </a:r>
            <a:r>
              <a:rPr lang="en-GB" sz="1600" dirty="0">
                <a:solidFill>
                  <a:prstClr val="black"/>
                </a:solidFill>
                <a:latin typeface="Calibri" panose="020F0502020204030204"/>
              </a:rPr>
              <a:t>0.36</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per cent since </a:t>
            </a:r>
            <a:r>
              <a:rPr lang="en-GB" sz="1600" dirty="0">
                <a:solidFill>
                  <a:prstClr val="black"/>
                </a:solidFill>
                <a:latin typeface="Calibri" panose="020F0502020204030204"/>
              </a:rPr>
              <a:t>March 2025</a:t>
            </a:r>
            <a:endParaRPr lang="en-GB" sz="1600" dirty="0">
              <a:solidFill>
                <a:prstClr val="black"/>
              </a:solidFill>
            </a:endParaRPr>
          </a:p>
          <a:p>
            <a:pPr lvl="0"/>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Since </a:t>
            </a:r>
            <a:r>
              <a:rPr lang="en-GB" sz="1600" dirty="0">
                <a:solidFill>
                  <a:prstClr val="black"/>
                </a:solidFill>
                <a:latin typeface="Calibri" panose="020F0502020204030204"/>
              </a:rPr>
              <a:t>March 2025</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8.65 per cent of police officers joining the force are Black, </a:t>
            </a:r>
            <a:r>
              <a:rPr lang="en-GB" sz="1600" dirty="0">
                <a:solidFill>
                  <a:prstClr val="black"/>
                </a:solidFill>
                <a:latin typeface="Calibri" panose="020F0502020204030204"/>
              </a:rPr>
              <a:t>A</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sian</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Mixed and other minority ethnicities.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Gender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 Staffordshire, as of 31 </a:t>
            </a:r>
            <a:r>
              <a:rPr lang="en-GB" sz="1600" dirty="0">
                <a:solidFill>
                  <a:prstClr val="black"/>
                </a:solidFill>
                <a:latin typeface="Calibri" panose="020F0502020204030204"/>
              </a:rPr>
              <a:t>March 2026</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the force employs the following breakdown of genders (compared to the female population of 50.5 per cent):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lvl="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Police officers – 60.83 per cent male and 39.17 per cent female - an increase of 0.43 per cent of female police officers since </a:t>
            </a:r>
            <a:r>
              <a:rPr lang="en-GB" sz="1600" dirty="0">
                <a:solidFill>
                  <a:prstClr val="black"/>
                </a:solidFill>
                <a:latin typeface="Calibri" panose="020F0502020204030204"/>
              </a:rPr>
              <a:t>March 2025</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Police staff – 36.03 per cent male and 63.97 per cent female – a decrease of 0.27 per cent of female police staff since </a:t>
            </a:r>
            <a:r>
              <a:rPr lang="en-GB" sz="1600" dirty="0">
                <a:solidFill>
                  <a:prstClr val="black"/>
                </a:solidFill>
                <a:latin typeface="Calibri" panose="020F0502020204030204"/>
              </a:rPr>
              <a:t>March 2025</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Since </a:t>
            </a:r>
            <a:r>
              <a:rPr lang="en-GB" sz="1600" dirty="0">
                <a:solidFill>
                  <a:prstClr val="black"/>
                </a:solidFill>
                <a:latin typeface="Calibri" panose="020F0502020204030204"/>
              </a:rPr>
              <a:t>March 2025</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38.92 per cent of police officers joining the force were female.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0000"/>
              </a:solidFill>
              <a:effectLst/>
              <a:uLnTx/>
              <a:uFillTx/>
              <a:latin typeface="Calibri" panose="020F0502020204030204" pitchFamily="34" charset="0"/>
              <a:ea typeface="Tahoma" panose="020B0604030504040204" pitchFamily="34" charset="0"/>
              <a:cs typeface="+mn-cs"/>
            </a:endParaRPr>
          </a:p>
        </p:txBody>
      </p:sp>
      <p:pic>
        <p:nvPicPr>
          <p:cNvPr id="2" name="Picture 1">
            <a:extLst>
              <a:ext uri="{FF2B5EF4-FFF2-40B4-BE49-F238E27FC236}">
                <a16:creationId xmlns:a16="http://schemas.microsoft.com/office/drawing/2014/main" id="{768C4379-3A0B-BA61-0C69-300BEBCCC48D}"/>
              </a:ext>
            </a:extLst>
          </p:cNvPr>
          <p:cNvPicPr>
            <a:picLocks noChangeAspect="1"/>
          </p:cNvPicPr>
          <p:nvPr/>
        </p:nvPicPr>
        <p:blipFill>
          <a:blip r:embed="rId5"/>
          <a:stretch>
            <a:fillRect/>
          </a:stretch>
        </p:blipFill>
        <p:spPr>
          <a:xfrm>
            <a:off x="6861044" y="-30337"/>
            <a:ext cx="1646113" cy="633665"/>
          </a:xfrm>
          <a:prstGeom prst="rect">
            <a:avLst/>
          </a:prstGeom>
        </p:spPr>
      </p:pic>
    </p:spTree>
    <p:extLst>
      <p:ext uri="{BB962C8B-B14F-4D97-AF65-F5344CB8AC3E}">
        <p14:creationId xmlns:p14="http://schemas.microsoft.com/office/powerpoint/2010/main" val="3652703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E750-4A0D-55BE-19D0-AEB1B89C56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227B6C-3219-7D12-6C18-9CF91816D8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CB6489E2-2BF3-6653-490F-C08F9A556844}"/>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C693E002-3D78-17DB-57FC-56145FBD76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0D574D10-14BE-97AB-4F58-ED80A5232CFD}"/>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26" name="TextBox 25">
            <a:extLst>
              <a:ext uri="{FF2B5EF4-FFF2-40B4-BE49-F238E27FC236}">
                <a16:creationId xmlns:a16="http://schemas.microsoft.com/office/drawing/2014/main" id="{F4BFCC46-638B-0645-E805-6CCEB945BB97}"/>
              </a:ext>
            </a:extLst>
          </p:cNvPr>
          <p:cNvSpPr txBox="1"/>
          <p:nvPr/>
        </p:nvSpPr>
        <p:spPr>
          <a:xfrm>
            <a:off x="11642020" y="6497339"/>
            <a:ext cx="418704" cy="369332"/>
          </a:xfrm>
          <a:prstGeom prst="rect">
            <a:avLst/>
          </a:prstGeom>
          <a:noFill/>
        </p:spPr>
        <p:txBody>
          <a:bodyPr wrap="none" rtlCol="0">
            <a:spAutoFit/>
          </a:bodyPr>
          <a:lstStyle/>
          <a:p>
            <a:r>
              <a:rPr lang="en-GB" dirty="0"/>
              <a:t>49</a:t>
            </a:r>
          </a:p>
        </p:txBody>
      </p:sp>
      <p:sp>
        <p:nvSpPr>
          <p:cNvPr id="17" name="Title 1">
            <a:extLst>
              <a:ext uri="{FF2B5EF4-FFF2-40B4-BE49-F238E27FC236}">
                <a16:creationId xmlns:a16="http://schemas.microsoft.com/office/drawing/2014/main" id="{59D0B422-A5F9-8FB8-0E15-4EBE59A6E6DA}"/>
              </a:ext>
            </a:extLst>
          </p:cNvPr>
          <p:cNvSpPr>
            <a:spLocks noGrp="1"/>
          </p:cNvSpPr>
          <p:nvPr>
            <p:ph type="title"/>
          </p:nvPr>
        </p:nvSpPr>
        <p:spPr>
          <a:xfrm>
            <a:off x="0" y="0"/>
            <a:ext cx="12192000" cy="714103"/>
          </a:xfrm>
        </p:spPr>
        <p:txBody>
          <a:bodyPr>
            <a:normAutofit/>
          </a:bodyPr>
          <a:lstStyle/>
          <a:p>
            <a:r>
              <a:rPr lang="en-GB" dirty="0">
                <a:solidFill>
                  <a:schemeClr val="bg1"/>
                </a:solidFill>
              </a:rPr>
              <a:t>8.2 Efficiency</a:t>
            </a:r>
          </a:p>
        </p:txBody>
      </p:sp>
      <p:sp>
        <p:nvSpPr>
          <p:cNvPr id="2" name="Rectangle 1">
            <a:extLst>
              <a:ext uri="{FF2B5EF4-FFF2-40B4-BE49-F238E27FC236}">
                <a16:creationId xmlns:a16="http://schemas.microsoft.com/office/drawing/2014/main" id="{4C15F108-3A7D-7BD2-0C82-313A0FF7BF09}"/>
              </a:ext>
            </a:extLst>
          </p:cNvPr>
          <p:cNvSpPr/>
          <p:nvPr/>
        </p:nvSpPr>
        <p:spPr>
          <a:xfrm>
            <a:off x="622" y="580158"/>
            <a:ext cx="8272901" cy="861774"/>
          </a:xfrm>
          <a:prstGeom prst="rect">
            <a:avLst/>
          </a:prstGeom>
          <a:solidFill>
            <a:schemeClr val="bg1"/>
          </a:solidFill>
        </p:spPr>
        <p:txBody>
          <a:bodyPr wrap="square">
            <a:spAutoFit/>
          </a:bodyPr>
          <a:lstStyle/>
          <a:p>
            <a:r>
              <a:rPr lang="en-GB" sz="1300" dirty="0"/>
              <a:t>Financial monitoring is produced at group level (e.g. force plus the Staffordshire Commissioner).  </a:t>
            </a:r>
          </a:p>
          <a:p>
            <a:r>
              <a:rPr lang="en-GB" sz="1300" dirty="0"/>
              <a:t>Below shows the executive summary of the final financial position (end of March 2026) for the 2025/26 financial year.</a:t>
            </a:r>
          </a:p>
          <a:p>
            <a:pPr algn="just">
              <a:spcAft>
                <a:spcPts val="0"/>
              </a:spcAft>
            </a:pPr>
            <a:endParaRPr lang="en-GB" sz="1200" dirty="0">
              <a:solidFill>
                <a:srgbClr val="FF0000"/>
              </a:solidFill>
              <a:ea typeface="Tahoma" panose="020B0604030504040204" pitchFamily="34" charset="0"/>
            </a:endParaRPr>
          </a:p>
          <a:p>
            <a:pPr algn="just">
              <a:spcAft>
                <a:spcPts val="0"/>
              </a:spcAft>
            </a:pPr>
            <a:endParaRPr lang="en-GB" sz="1200" dirty="0">
              <a:solidFill>
                <a:srgbClr val="FF0000"/>
              </a:solidFill>
              <a:latin typeface="Calibri" panose="020F0502020204030204" pitchFamily="34" charset="0"/>
              <a:ea typeface="Tahoma" panose="020B0604030504040204" pitchFamily="34" charset="0"/>
            </a:endParaRPr>
          </a:p>
        </p:txBody>
      </p:sp>
      <p:sp>
        <p:nvSpPr>
          <p:cNvPr id="5" name="Rectangle 4">
            <a:extLst>
              <a:ext uri="{FF2B5EF4-FFF2-40B4-BE49-F238E27FC236}">
                <a16:creationId xmlns:a16="http://schemas.microsoft.com/office/drawing/2014/main" id="{A47CBB2A-2AD2-0F10-E9E9-822B78DD50DC}"/>
              </a:ext>
            </a:extLst>
          </p:cNvPr>
          <p:cNvSpPr/>
          <p:nvPr/>
        </p:nvSpPr>
        <p:spPr>
          <a:xfrm>
            <a:off x="12715" y="3628547"/>
            <a:ext cx="8408057" cy="3200876"/>
          </a:xfrm>
          <a:prstGeom prst="rect">
            <a:avLst/>
          </a:prstGeom>
        </p:spPr>
        <p:txBody>
          <a:bodyPr wrap="square">
            <a:spAutoFit/>
          </a:bodyPr>
          <a:lstStyle/>
          <a:p>
            <a:r>
              <a:rPr lang="en-GB" sz="1300" dirty="0">
                <a:ea typeface="Calibri" panose="020F0502020204030204" pitchFamily="34" charset="0"/>
                <a:cs typeface="Calibri" panose="020F0502020204030204" pitchFamily="34" charset="0"/>
              </a:rPr>
              <a:t>As </a:t>
            </a:r>
            <a:r>
              <a:rPr lang="en-GB" sz="1300" dirty="0">
                <a:solidFill>
                  <a:srgbClr val="000000"/>
                </a:solidFill>
                <a:ea typeface="Calibri" panose="020F0502020204030204" pitchFamily="34" charset="0"/>
                <a:cs typeface="Calibri" panose="020F0502020204030204" pitchFamily="34" charset="0"/>
              </a:rPr>
              <a:t>outlined in the above dashboard, t</a:t>
            </a:r>
            <a:r>
              <a:rPr lang="en-GB" sz="1300" dirty="0"/>
              <a:t>he group </a:t>
            </a:r>
            <a:r>
              <a:rPr lang="en-GB" sz="1300" b="1" dirty="0"/>
              <a:t>year-end</a:t>
            </a:r>
            <a:r>
              <a:rPr lang="en-GB" sz="1300" dirty="0"/>
              <a:t> position shows net revenue expenditure of £271.574m against a budget of £272.364m. This is an </a:t>
            </a:r>
            <a:r>
              <a:rPr lang="en-GB" sz="1300" b="1" dirty="0"/>
              <a:t>underspend</a:t>
            </a:r>
            <a:r>
              <a:rPr lang="en-GB" sz="1300" dirty="0"/>
              <a:t> of </a:t>
            </a:r>
            <a:r>
              <a:rPr lang="en-GB" sz="1300" b="1" dirty="0"/>
              <a:t>£0.790m (0.29 per cent) </a:t>
            </a:r>
            <a:r>
              <a:rPr lang="en-GB" sz="1300" dirty="0"/>
              <a:t>against the net revenue budget.  </a:t>
            </a:r>
          </a:p>
          <a:p>
            <a:r>
              <a:rPr lang="en-GB" sz="1300" dirty="0"/>
              <a:t>The underlying underspend is £1.790m. However, due to the budget including a draw down of £3.645m from the budget support reserve, a transfer of £1m has been included back to the reserve given the level of the general fund.</a:t>
            </a:r>
          </a:p>
          <a:p>
            <a:endParaRPr lang="en-GB" sz="400" dirty="0">
              <a:ea typeface="Calibri" panose="020F0502020204030204" pitchFamily="34" charset="0"/>
            </a:endParaRPr>
          </a:p>
          <a:p>
            <a:pPr algn="just">
              <a:spcAft>
                <a:spcPts val="0"/>
              </a:spcAft>
            </a:pPr>
            <a:r>
              <a:rPr lang="en-GB" sz="1300" dirty="0">
                <a:ea typeface="Calibri" panose="020F0502020204030204" pitchFamily="34" charset="0"/>
                <a:cs typeface="Calibri" panose="020F0502020204030204" pitchFamily="34" charset="0"/>
              </a:rPr>
              <a:t>The main driver of the underspend for the year is due to pay, with police officer and police staff numbers tracking below budget. During the year, there was a surplus on interest on balances of £1.2m due to higher than anticipated cash balances and interest rates; this surplus was utilised to fund additional revenue contributions to capital to reduce future capital financing charges.</a:t>
            </a:r>
          </a:p>
          <a:p>
            <a:pPr algn="just">
              <a:spcAft>
                <a:spcPts val="0"/>
              </a:spcAft>
            </a:pPr>
            <a:endParaRPr lang="en-GB" sz="400" dirty="0">
              <a:solidFill>
                <a:srgbClr val="000000"/>
              </a:solidFill>
              <a:ea typeface="Calibri" panose="020F0502020204030204" pitchFamily="34" charset="0"/>
              <a:cs typeface="Calibri" panose="020F0502020204030204" pitchFamily="34" charset="0"/>
            </a:endParaRPr>
          </a:p>
          <a:p>
            <a:pPr algn="just">
              <a:spcAft>
                <a:spcPts val="0"/>
              </a:spcAft>
            </a:pPr>
            <a:r>
              <a:rPr lang="en-GB" sz="1300" dirty="0">
                <a:solidFill>
                  <a:srgbClr val="000000"/>
                </a:solidFill>
                <a:ea typeface="Calibri" panose="020F0502020204030204" pitchFamily="34" charset="0"/>
                <a:cs typeface="Calibri" panose="020F0502020204030204" pitchFamily="34" charset="0"/>
              </a:rPr>
              <a:t>The savings target for 2025/26 was £9.977m with actual delivery at 87%; there is over-delivery against several schemes and further savings identified within year that are in addition to this.</a:t>
            </a:r>
          </a:p>
          <a:p>
            <a:pPr algn="just">
              <a:spcAft>
                <a:spcPts val="0"/>
              </a:spcAft>
            </a:pPr>
            <a:endParaRPr lang="en-GB" sz="400" dirty="0">
              <a:ea typeface="Calibri" panose="020F0502020204030204" pitchFamily="34" charset="0"/>
            </a:endParaRPr>
          </a:p>
          <a:p>
            <a:pPr algn="just">
              <a:spcAft>
                <a:spcPts val="0"/>
              </a:spcAft>
            </a:pPr>
            <a:r>
              <a:rPr lang="en-GB" sz="1300" dirty="0">
                <a:solidFill>
                  <a:srgbClr val="000000"/>
                </a:solidFill>
                <a:ea typeface="Calibri" panose="020F0502020204030204" pitchFamily="34" charset="0"/>
                <a:cs typeface="Calibri" panose="020F0502020204030204" pitchFamily="34" charset="0"/>
              </a:rPr>
              <a:t>Reserves remain in a healthy position, in line with the wider sector.  There are plans to unwind a number of these reserves over the life of the Medium-Term Financial Strategy (MTFS).</a:t>
            </a:r>
          </a:p>
          <a:p>
            <a:pPr algn="just">
              <a:spcAft>
                <a:spcPts val="0"/>
              </a:spcAft>
            </a:pPr>
            <a:endParaRPr lang="en-GB" sz="400" dirty="0">
              <a:ea typeface="Calibri" panose="020F0502020204030204" pitchFamily="34" charset="0"/>
            </a:endParaRPr>
          </a:p>
          <a:p>
            <a:pPr algn="just">
              <a:spcAft>
                <a:spcPts val="0"/>
              </a:spcAft>
            </a:pPr>
            <a:endParaRPr lang="en-GB" sz="400" dirty="0">
              <a:solidFill>
                <a:srgbClr val="FF0000"/>
              </a:solidFill>
              <a:ea typeface="Calibri" panose="020F0502020204030204" pitchFamily="34" charset="0"/>
            </a:endParaRPr>
          </a:p>
          <a:p>
            <a:pPr algn="just"/>
            <a:r>
              <a:rPr lang="en-GB" sz="1300" dirty="0"/>
              <a:t>The table to the right sets out the final detailed revenue financial summary position for the group for 2025/26.</a:t>
            </a:r>
          </a:p>
          <a:p>
            <a:pPr algn="just">
              <a:spcAft>
                <a:spcPts val="0"/>
              </a:spcAft>
            </a:pPr>
            <a:endParaRPr lang="en-GB" sz="1300" dirty="0">
              <a:ea typeface="Calibri" panose="020F0502020204030204" pitchFamily="34" charset="0"/>
            </a:endParaRPr>
          </a:p>
        </p:txBody>
      </p:sp>
      <p:sp>
        <p:nvSpPr>
          <p:cNvPr id="3" name="TextBox 2">
            <a:extLst>
              <a:ext uri="{FF2B5EF4-FFF2-40B4-BE49-F238E27FC236}">
                <a16:creationId xmlns:a16="http://schemas.microsoft.com/office/drawing/2014/main" id="{2D174A07-FE03-39FD-0B0D-A7F43603BEC0}"/>
              </a:ext>
            </a:extLst>
          </p:cNvPr>
          <p:cNvSpPr txBox="1"/>
          <p:nvPr/>
        </p:nvSpPr>
        <p:spPr>
          <a:xfrm>
            <a:off x="8420773" y="6549923"/>
            <a:ext cx="2918896" cy="316748"/>
          </a:xfrm>
          <a:prstGeom prst="rect">
            <a:avLst/>
          </a:prstGeom>
          <a:noFill/>
        </p:spPr>
        <p:txBody>
          <a:bodyPr wrap="square" rtlCol="0">
            <a:spAutoFit/>
          </a:bodyPr>
          <a:lstStyle/>
          <a:p>
            <a:r>
              <a:rPr lang="en-GB" sz="1400" dirty="0"/>
              <a:t>The underspend is shown in brackets</a:t>
            </a:r>
          </a:p>
        </p:txBody>
      </p:sp>
      <p:pic>
        <p:nvPicPr>
          <p:cNvPr id="6" name="Picture 5">
            <a:extLst>
              <a:ext uri="{FF2B5EF4-FFF2-40B4-BE49-F238E27FC236}">
                <a16:creationId xmlns:a16="http://schemas.microsoft.com/office/drawing/2014/main" id="{910FB538-511F-2506-91BA-2E73D61F4EF3}"/>
              </a:ext>
            </a:extLst>
          </p:cNvPr>
          <p:cNvPicPr>
            <a:picLocks noChangeAspect="1"/>
          </p:cNvPicPr>
          <p:nvPr/>
        </p:nvPicPr>
        <p:blipFill>
          <a:blip r:embed="rId5"/>
          <a:stretch>
            <a:fillRect/>
          </a:stretch>
        </p:blipFill>
        <p:spPr>
          <a:xfrm>
            <a:off x="5790233" y="-30337"/>
            <a:ext cx="1646113" cy="610495"/>
          </a:xfrm>
          <a:prstGeom prst="rect">
            <a:avLst/>
          </a:prstGeom>
        </p:spPr>
      </p:pic>
      <p:pic>
        <p:nvPicPr>
          <p:cNvPr id="14" name="Picture 13">
            <a:extLst>
              <a:ext uri="{FF2B5EF4-FFF2-40B4-BE49-F238E27FC236}">
                <a16:creationId xmlns:a16="http://schemas.microsoft.com/office/drawing/2014/main" id="{EF224F70-475D-745E-6E21-A324EF48A1EE}"/>
              </a:ext>
            </a:extLst>
          </p:cNvPr>
          <p:cNvPicPr>
            <a:picLocks noChangeAspect="1"/>
          </p:cNvPicPr>
          <p:nvPr/>
        </p:nvPicPr>
        <p:blipFill>
          <a:blip r:embed="rId6"/>
          <a:stretch>
            <a:fillRect/>
          </a:stretch>
        </p:blipFill>
        <p:spPr>
          <a:xfrm>
            <a:off x="1257906" y="1066130"/>
            <a:ext cx="5308148" cy="2624521"/>
          </a:xfrm>
          <a:prstGeom prst="rect">
            <a:avLst/>
          </a:prstGeom>
        </p:spPr>
      </p:pic>
      <p:pic>
        <p:nvPicPr>
          <p:cNvPr id="16" name="Picture 15">
            <a:extLst>
              <a:ext uri="{FF2B5EF4-FFF2-40B4-BE49-F238E27FC236}">
                <a16:creationId xmlns:a16="http://schemas.microsoft.com/office/drawing/2014/main" id="{E47E25D0-95FB-E90B-8638-CA0D2F6BCB9C}"/>
              </a:ext>
            </a:extLst>
          </p:cNvPr>
          <p:cNvPicPr>
            <a:picLocks noChangeAspect="1"/>
          </p:cNvPicPr>
          <p:nvPr/>
        </p:nvPicPr>
        <p:blipFill>
          <a:blip r:embed="rId7"/>
          <a:stretch>
            <a:fillRect/>
          </a:stretch>
        </p:blipFill>
        <p:spPr>
          <a:xfrm>
            <a:off x="8486875" y="859044"/>
            <a:ext cx="3600232" cy="5766358"/>
          </a:xfrm>
          <a:prstGeom prst="rect">
            <a:avLst/>
          </a:prstGeom>
        </p:spPr>
      </p:pic>
    </p:spTree>
    <p:extLst>
      <p:ext uri="{BB962C8B-B14F-4D97-AF65-F5344CB8AC3E}">
        <p14:creationId xmlns:p14="http://schemas.microsoft.com/office/powerpoint/2010/main" val="227734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56042"/>
            <a:ext cx="12192000" cy="714103"/>
          </a:xfrm>
        </p:spPr>
        <p:txBody>
          <a:bodyPr>
            <a:normAutofit fontScale="90000"/>
          </a:bodyPr>
          <a:lstStyle/>
          <a:p>
            <a:r>
              <a:rPr lang="en-GB" sz="4000" dirty="0">
                <a:solidFill>
                  <a:schemeClr val="bg1"/>
                </a:solidFill>
              </a:rPr>
              <a:t>3. Local Crime Priorities</a:t>
            </a:r>
            <a:br>
              <a:rPr lang="en-GB" dirty="0">
                <a:solidFill>
                  <a:schemeClr val="bg1"/>
                </a:solidFill>
              </a:rPr>
            </a:br>
            <a:r>
              <a:rPr lang="en-GB" sz="3600" dirty="0">
                <a:solidFill>
                  <a:schemeClr val="bg1"/>
                </a:solidFill>
              </a:rPr>
              <a:t>3.1 Rural crime</a:t>
            </a:r>
            <a:endParaRPr lang="en-GB" dirty="0">
              <a:solidFill>
                <a:schemeClr val="bg1"/>
              </a:solidFill>
            </a:endParaRPr>
          </a:p>
        </p:txBody>
      </p:sp>
      <p:sp>
        <p:nvSpPr>
          <p:cNvPr id="12" name="Rectangle: Top Corners Rounded 11">
            <a:extLst>
              <a:ext uri="{FF2B5EF4-FFF2-40B4-BE49-F238E27FC236}">
                <a16:creationId xmlns:a16="http://schemas.microsoft.com/office/drawing/2014/main" id="{46CAC630-7927-426A-828A-19F09C25617C}"/>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FB5AE0E4-6EC9-4B20-916E-DE55625D5F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891DF061-5E35-417C-ACC7-21E5331E7B7E}"/>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5" name="Text Placeholder 2">
            <a:extLst>
              <a:ext uri="{FF2B5EF4-FFF2-40B4-BE49-F238E27FC236}">
                <a16:creationId xmlns:a16="http://schemas.microsoft.com/office/drawing/2014/main" id="{49DC3D34-7590-46D7-AE2F-F25C42A3D250}"/>
              </a:ext>
            </a:extLst>
          </p:cNvPr>
          <p:cNvSpPr>
            <a:spLocks noGrp="1"/>
          </p:cNvSpPr>
          <p:nvPr>
            <p:ph type="body" sz="quarter" idx="10"/>
          </p:nvPr>
        </p:nvSpPr>
        <p:spPr>
          <a:xfrm>
            <a:off x="11593899" y="6510990"/>
            <a:ext cx="571649" cy="338137"/>
          </a:xfrm>
        </p:spPr>
        <p:txBody>
          <a:bodyPr>
            <a:normAutofit lnSpcReduction="10000"/>
          </a:bodyPr>
          <a:lstStyle/>
          <a:p>
            <a:r>
              <a:rPr lang="en-GB" sz="1800" dirty="0">
                <a:solidFill>
                  <a:schemeClr val="tx1"/>
                </a:solidFill>
              </a:rPr>
              <a:t>5</a:t>
            </a:r>
          </a:p>
        </p:txBody>
      </p:sp>
      <p:sp>
        <p:nvSpPr>
          <p:cNvPr id="5" name="Rectangle 4">
            <a:extLst>
              <a:ext uri="{FF2B5EF4-FFF2-40B4-BE49-F238E27FC236}">
                <a16:creationId xmlns:a16="http://schemas.microsoft.com/office/drawing/2014/main" id="{3E05C536-01F8-440D-9674-F0C719EC5092}"/>
              </a:ext>
            </a:extLst>
          </p:cNvPr>
          <p:cNvSpPr/>
          <p:nvPr/>
        </p:nvSpPr>
        <p:spPr>
          <a:xfrm>
            <a:off x="51930" y="2540036"/>
            <a:ext cx="3794513" cy="1815882"/>
          </a:xfrm>
          <a:prstGeom prst="rect">
            <a:avLst/>
          </a:prstGeom>
          <a:solidFill>
            <a:schemeClr val="accent1">
              <a:lumMod val="20000"/>
              <a:lumOff val="80000"/>
            </a:schemeClr>
          </a:solidFill>
        </p:spPr>
        <p:txBody>
          <a:bodyPr wrap="square">
            <a:spAutoFit/>
          </a:bodyPr>
          <a:lstStyle/>
          <a:p>
            <a:r>
              <a:rPr lang="en-GB" sz="1400" b="1" dirty="0"/>
              <a:t>County Proactive and Rural Crime Team  </a:t>
            </a:r>
            <a:endParaRPr lang="en-GB" sz="1400" dirty="0"/>
          </a:p>
          <a:p>
            <a:pPr>
              <a:spcAft>
                <a:spcPts val="0"/>
              </a:spcAft>
            </a:pPr>
            <a:r>
              <a:rPr lang="en-GB" sz="1400" dirty="0">
                <a:ea typeface="Times New Roman" panose="02020603050405020304" pitchFamily="18" charset="0"/>
              </a:rPr>
              <a:t>The team supports local policing teams with their identified risks and assist with the implementation of problem-solving interventions, safeguarding tactics, intelligence development and assessing vulnerability across the county. In the last 12 months, the CPART team has had a positive outcome rate of 51.9 per cent.</a:t>
            </a:r>
            <a:endParaRPr lang="en-GB" sz="1400" b="1" dirty="0">
              <a:ea typeface="Calibri" panose="020F0502020204030204" pitchFamily="34" charset="0"/>
            </a:endParaRPr>
          </a:p>
        </p:txBody>
      </p:sp>
      <p:sp>
        <p:nvSpPr>
          <p:cNvPr id="7" name="TextBox 6">
            <a:extLst>
              <a:ext uri="{FF2B5EF4-FFF2-40B4-BE49-F238E27FC236}">
                <a16:creationId xmlns:a16="http://schemas.microsoft.com/office/drawing/2014/main" id="{732140BC-705E-4A5C-BBB9-4ECDD725297B}"/>
              </a:ext>
            </a:extLst>
          </p:cNvPr>
          <p:cNvSpPr txBox="1"/>
          <p:nvPr/>
        </p:nvSpPr>
        <p:spPr>
          <a:xfrm>
            <a:off x="0" y="909039"/>
            <a:ext cx="9370243" cy="1600438"/>
          </a:xfrm>
          <a:prstGeom prst="rect">
            <a:avLst/>
          </a:prstGeom>
          <a:solidFill>
            <a:schemeClr val="bg1"/>
          </a:solidFill>
        </p:spPr>
        <p:txBody>
          <a:bodyPr wrap="square" rtlCol="0">
            <a:spAutoFit/>
          </a:bodyPr>
          <a:lstStyle/>
          <a:p>
            <a:pPr algn="just"/>
            <a:r>
              <a:rPr lang="en-GB" sz="1200" dirty="0">
                <a:highlight>
                  <a:srgbClr val="FFFFFF"/>
                </a:highlight>
              </a:rPr>
              <a:t>Rural communities are the backbone of our county. They are places where people work hard, support one another, and contribute immensely to our way of life. It is, therefore, essential that everyone in our rural areas feels safe and secure. Unfortunately, rural crime poses unique challenges to our communities. From theft and burglary to wildlife crime and organised criminal activity, these offences can have a devastating impact on individuals, businesses, and the environment. This is why, as a force which is 70 per cent rural, we have developed a revised approach to how we tackle rural crime, protecting communities and bring offenders to justice through a dedicated proactive team, having additional officers trained to support rural crime prevention and working with partners to understand and combat the causes of crime in rural communities. Staffordshire also has over 8,000 sites identified as heritage locations and over the next 12 months we are working to develop a stronger response to identify and investigate heritage crime, with staff being trained by Heritage England to be specialist heritage crime investigators. </a:t>
            </a:r>
            <a:endParaRPr lang="en-GB" sz="1400" dirty="0">
              <a:highlight>
                <a:srgbClr val="FFFFFF"/>
              </a:highlight>
            </a:endParaRPr>
          </a:p>
        </p:txBody>
      </p:sp>
      <p:sp>
        <p:nvSpPr>
          <p:cNvPr id="16" name="Text Box 2">
            <a:extLst>
              <a:ext uri="{FF2B5EF4-FFF2-40B4-BE49-F238E27FC236}">
                <a16:creationId xmlns:a16="http://schemas.microsoft.com/office/drawing/2014/main" id="{52B469EF-5C92-4140-841F-C91A40D62724}"/>
              </a:ext>
            </a:extLst>
          </p:cNvPr>
          <p:cNvSpPr txBox="1">
            <a:spLocks noChangeArrowheads="1"/>
          </p:cNvSpPr>
          <p:nvPr/>
        </p:nvSpPr>
        <p:spPr bwMode="auto">
          <a:xfrm rot="-5400000">
            <a:off x="8899833" y="1538724"/>
            <a:ext cx="1586644" cy="261610"/>
          </a:xfrm>
          <a:prstGeom prst="rect">
            <a:avLst/>
          </a:prstGeom>
          <a:solidFill>
            <a:srgbClr val="7F5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FFFF"/>
                </a:solidFill>
                <a:effectLst/>
                <a:latin typeface="Calibri" panose="020F0502020204030204" pitchFamily="34" charset="0"/>
                <a:ea typeface="Tahoma" panose="020B0604030504040204" pitchFamily="34" charset="0"/>
                <a:cs typeface="Calibri" panose="020F0502020204030204" pitchFamily="34" charset="0"/>
              </a:rPr>
              <a:t>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8">
            <a:extLst>
              <a:ext uri="{FF2B5EF4-FFF2-40B4-BE49-F238E27FC236}">
                <a16:creationId xmlns:a16="http://schemas.microsoft.com/office/drawing/2014/main" id="{335B8CE0-B9B0-4D2C-B301-2C6B1C9AB588}"/>
              </a:ext>
            </a:extLst>
          </p:cNvPr>
          <p:cNvSpPr>
            <a:spLocks noChangeArrowheads="1"/>
          </p:cNvSpPr>
          <p:nvPr/>
        </p:nvSpPr>
        <p:spPr bwMode="auto">
          <a:xfrm>
            <a:off x="9823959" y="862414"/>
            <a:ext cx="2368041" cy="1600438"/>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ea typeface="Tahoma" panose="020B0604030504040204" pitchFamily="34" charset="0"/>
                <a:cs typeface="Tahoma" panose="020B0604030504040204" pitchFamily="34" charset="0"/>
              </a:rPr>
              <a:t>Rural Crime</a:t>
            </a:r>
          </a:p>
          <a:p>
            <a:pPr algn="just"/>
            <a:r>
              <a:rPr lang="en-GB" sz="1400" dirty="0">
                <a:latin typeface="+mn-lt"/>
              </a:rPr>
              <a:t>Any crime committed in a rural location where the victim is specifically targeted because of their connection to or  involvement in the rural community, economy or area.</a:t>
            </a:r>
          </a:p>
        </p:txBody>
      </p:sp>
      <p:pic>
        <p:nvPicPr>
          <p:cNvPr id="3" name="Picture 2">
            <a:extLst>
              <a:ext uri="{FF2B5EF4-FFF2-40B4-BE49-F238E27FC236}">
                <a16:creationId xmlns:a16="http://schemas.microsoft.com/office/drawing/2014/main" id="{31246B7C-4DEA-4BD7-8099-876AD5D52E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39948" y="2769730"/>
            <a:ext cx="5607115" cy="1581855"/>
          </a:xfrm>
          <a:prstGeom prst="rect">
            <a:avLst/>
          </a:prstGeom>
        </p:spPr>
      </p:pic>
      <p:sp>
        <p:nvSpPr>
          <p:cNvPr id="8" name="TextBox 7">
            <a:extLst>
              <a:ext uri="{FF2B5EF4-FFF2-40B4-BE49-F238E27FC236}">
                <a16:creationId xmlns:a16="http://schemas.microsoft.com/office/drawing/2014/main" id="{21C86C63-C2FD-41F6-B266-B70556E97590}"/>
              </a:ext>
            </a:extLst>
          </p:cNvPr>
          <p:cNvSpPr txBox="1"/>
          <p:nvPr/>
        </p:nvSpPr>
        <p:spPr>
          <a:xfrm>
            <a:off x="7640268" y="2537121"/>
            <a:ext cx="3185487" cy="307777"/>
          </a:xfrm>
          <a:prstGeom prst="rect">
            <a:avLst/>
          </a:prstGeom>
          <a:noFill/>
        </p:spPr>
        <p:txBody>
          <a:bodyPr wrap="none" rtlCol="0">
            <a:spAutoFit/>
          </a:bodyPr>
          <a:lstStyle/>
          <a:p>
            <a:r>
              <a:rPr lang="en-GB" sz="1400" dirty="0"/>
              <a:t>Volume of crime in rural neighbourhoods</a:t>
            </a:r>
          </a:p>
        </p:txBody>
      </p:sp>
      <p:pic>
        <p:nvPicPr>
          <p:cNvPr id="11" name="Picture 10">
            <a:extLst>
              <a:ext uri="{FF2B5EF4-FFF2-40B4-BE49-F238E27FC236}">
                <a16:creationId xmlns:a16="http://schemas.microsoft.com/office/drawing/2014/main" id="{65F788CD-BFA4-4B9A-8F04-9E847136265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47693" y="4430342"/>
            <a:ext cx="6353676" cy="2305628"/>
          </a:xfrm>
          <a:prstGeom prst="rect">
            <a:avLst/>
          </a:prstGeom>
        </p:spPr>
      </p:pic>
      <p:pic>
        <p:nvPicPr>
          <p:cNvPr id="17" name="Picture 16">
            <a:extLst>
              <a:ext uri="{FF2B5EF4-FFF2-40B4-BE49-F238E27FC236}">
                <a16:creationId xmlns:a16="http://schemas.microsoft.com/office/drawing/2014/main" id="{38494A52-DCEF-E49A-1B80-5B32275AED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930" y="4430342"/>
            <a:ext cx="3969129" cy="2193710"/>
          </a:xfrm>
          <a:prstGeom prst="rect">
            <a:avLst/>
          </a:prstGeom>
        </p:spPr>
      </p:pic>
      <p:sp>
        <p:nvSpPr>
          <p:cNvPr id="18" name="TextBox 17">
            <a:extLst>
              <a:ext uri="{FF2B5EF4-FFF2-40B4-BE49-F238E27FC236}">
                <a16:creationId xmlns:a16="http://schemas.microsoft.com/office/drawing/2014/main" id="{307A5792-9261-054C-E36F-97FC28A90C53}"/>
              </a:ext>
            </a:extLst>
          </p:cNvPr>
          <p:cNvSpPr txBox="1"/>
          <p:nvPr/>
        </p:nvSpPr>
        <p:spPr>
          <a:xfrm>
            <a:off x="4122150" y="4371734"/>
            <a:ext cx="1209589" cy="2308324"/>
          </a:xfrm>
          <a:prstGeom prst="rect">
            <a:avLst/>
          </a:prstGeom>
          <a:noFill/>
        </p:spPr>
        <p:txBody>
          <a:bodyPr wrap="square" rtlCol="0">
            <a:spAutoFit/>
          </a:bodyPr>
          <a:lstStyle/>
          <a:p>
            <a:r>
              <a:rPr lang="en-GB" sz="1200" dirty="0"/>
              <a:t>There has been an investment in technology that has helped provide a more defined methodology for the identification of rural areas since the last public meeting. </a:t>
            </a:r>
          </a:p>
        </p:txBody>
      </p:sp>
      <p:pic>
        <p:nvPicPr>
          <p:cNvPr id="21" name="Picture 20">
            <a:extLst>
              <a:ext uri="{FF2B5EF4-FFF2-40B4-BE49-F238E27FC236}">
                <a16:creationId xmlns:a16="http://schemas.microsoft.com/office/drawing/2014/main" id="{D6615693-D92A-D070-906F-11D641EC542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05172" y="2769730"/>
            <a:ext cx="2576047" cy="1014191"/>
          </a:xfrm>
          <a:prstGeom prst="rect">
            <a:avLst/>
          </a:prstGeom>
        </p:spPr>
      </p:pic>
      <p:sp>
        <p:nvSpPr>
          <p:cNvPr id="22" name="TextBox 21">
            <a:extLst>
              <a:ext uri="{FF2B5EF4-FFF2-40B4-BE49-F238E27FC236}">
                <a16:creationId xmlns:a16="http://schemas.microsoft.com/office/drawing/2014/main" id="{E7BAAF7E-A95F-325B-999E-2D05E69B92E1}"/>
              </a:ext>
            </a:extLst>
          </p:cNvPr>
          <p:cNvSpPr txBox="1"/>
          <p:nvPr/>
        </p:nvSpPr>
        <p:spPr>
          <a:xfrm>
            <a:off x="3917107" y="2769730"/>
            <a:ext cx="809837" cy="253916"/>
          </a:xfrm>
          <a:prstGeom prst="rect">
            <a:avLst/>
          </a:prstGeom>
          <a:noFill/>
        </p:spPr>
        <p:txBody>
          <a:bodyPr wrap="none" rtlCol="0">
            <a:spAutoFit/>
          </a:bodyPr>
          <a:lstStyle/>
          <a:p>
            <a:r>
              <a:rPr lang="en-GB" sz="1050" dirty="0">
                <a:highlight>
                  <a:srgbClr val="FFFFFF"/>
                </a:highlight>
              </a:rPr>
              <a:t>Rural crime</a:t>
            </a:r>
          </a:p>
        </p:txBody>
      </p:sp>
      <p:pic>
        <p:nvPicPr>
          <p:cNvPr id="4" name="Picture 3">
            <a:extLst>
              <a:ext uri="{FF2B5EF4-FFF2-40B4-BE49-F238E27FC236}">
                <a16:creationId xmlns:a16="http://schemas.microsoft.com/office/drawing/2014/main" id="{5092DBB6-453E-9CF8-B409-8BAFC6EF9DDE}"/>
              </a:ext>
            </a:extLst>
          </p:cNvPr>
          <p:cNvPicPr>
            <a:picLocks noChangeAspect="1"/>
          </p:cNvPicPr>
          <p:nvPr/>
        </p:nvPicPr>
        <p:blipFill>
          <a:blip r:embed="rId9"/>
          <a:stretch>
            <a:fillRect/>
          </a:stretch>
        </p:blipFill>
        <p:spPr>
          <a:xfrm>
            <a:off x="5790233" y="-30337"/>
            <a:ext cx="1646113" cy="633665"/>
          </a:xfrm>
          <a:prstGeom prst="rect">
            <a:avLst/>
          </a:prstGeom>
        </p:spPr>
      </p:pic>
      <p:sp>
        <p:nvSpPr>
          <p:cNvPr id="6" name="TextBox 5">
            <a:extLst>
              <a:ext uri="{FF2B5EF4-FFF2-40B4-BE49-F238E27FC236}">
                <a16:creationId xmlns:a16="http://schemas.microsoft.com/office/drawing/2014/main" id="{56C8BF6A-E482-5127-BE18-3BDC155108FF}"/>
              </a:ext>
            </a:extLst>
          </p:cNvPr>
          <p:cNvSpPr txBox="1"/>
          <p:nvPr/>
        </p:nvSpPr>
        <p:spPr>
          <a:xfrm>
            <a:off x="4468883" y="2975882"/>
            <a:ext cx="1448623" cy="584775"/>
          </a:xfrm>
          <a:prstGeom prst="rect">
            <a:avLst/>
          </a:prstGeom>
          <a:solidFill>
            <a:schemeClr val="bg1"/>
          </a:solidFill>
        </p:spPr>
        <p:txBody>
          <a:bodyPr wrap="square" rtlCol="0">
            <a:spAutoFit/>
          </a:bodyPr>
          <a:lstStyle/>
          <a:p>
            <a:pPr algn="ctr"/>
            <a:r>
              <a:rPr lang="en-GB" sz="3200" b="1" dirty="0"/>
              <a:t>11,945</a:t>
            </a:r>
          </a:p>
        </p:txBody>
      </p:sp>
    </p:spTree>
    <p:extLst>
      <p:ext uri="{BB962C8B-B14F-4D97-AF65-F5344CB8AC3E}">
        <p14:creationId xmlns:p14="http://schemas.microsoft.com/office/powerpoint/2010/main" val="4094156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773296" y="6443111"/>
            <a:ext cx="418704" cy="369332"/>
          </a:xfrm>
          <a:prstGeom prst="rect">
            <a:avLst/>
          </a:prstGeom>
          <a:noFill/>
        </p:spPr>
        <p:txBody>
          <a:bodyPr wrap="none" rtlCol="0">
            <a:spAutoFit/>
          </a:bodyPr>
          <a:lstStyle/>
          <a:p>
            <a:r>
              <a:rPr lang="en-GB" dirty="0"/>
              <a:t>50</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normAutofit/>
          </a:bodyPr>
          <a:lstStyle/>
          <a:p>
            <a:r>
              <a:rPr lang="en-GB" sz="3600" dirty="0">
                <a:solidFill>
                  <a:schemeClr val="bg1"/>
                </a:solidFill>
              </a:rPr>
              <a:t>8.3 Value for Money</a:t>
            </a:r>
          </a:p>
        </p:txBody>
      </p:sp>
      <p:sp>
        <p:nvSpPr>
          <p:cNvPr id="2" name="Rectangle 1">
            <a:extLst>
              <a:ext uri="{FF2B5EF4-FFF2-40B4-BE49-F238E27FC236}">
                <a16:creationId xmlns:a16="http://schemas.microsoft.com/office/drawing/2014/main" id="{1A1C67AD-81D4-417D-98FF-5777FA1D0527}"/>
              </a:ext>
            </a:extLst>
          </p:cNvPr>
          <p:cNvSpPr/>
          <p:nvPr/>
        </p:nvSpPr>
        <p:spPr>
          <a:xfrm>
            <a:off x="0" y="801040"/>
            <a:ext cx="6447453" cy="3443250"/>
          </a:xfrm>
          <a:prstGeom prst="rect">
            <a:avLst/>
          </a:prstGeom>
          <a:solidFill>
            <a:schemeClr val="bg1"/>
          </a:solidFill>
        </p:spPr>
        <p:txBody>
          <a:bodyPr wrap="square">
            <a:spAutoFit/>
          </a:bodyPr>
          <a:lstStyle/>
          <a:p>
            <a:pPr algn="just">
              <a:spcAft>
                <a:spcPts val="600"/>
              </a:spcAft>
            </a:pPr>
            <a:r>
              <a:rPr lang="en-GB" sz="1600" dirty="0">
                <a:ea typeface="Tahoma" panose="020B0604030504040204" pitchFamily="34" charset="0"/>
              </a:rPr>
              <a:t>Value for money (VfM) is a term defined (in the public sector) by the National Audit Office (NAO). The NAO uses three criteria to assess the value for money of government spending i.e. the optimal use of resources to achieve the intended outcomes:</a:t>
            </a:r>
          </a:p>
          <a:p>
            <a:pPr marL="342900" lvl="0" indent="-342900" algn="just">
              <a:lnSpc>
                <a:spcPct val="106000"/>
              </a:lnSpc>
              <a:spcAft>
                <a:spcPts val="600"/>
              </a:spcAft>
              <a:buFont typeface="+mj-lt"/>
              <a:buAutoNum type="arabicPeriod"/>
            </a:pPr>
            <a:r>
              <a:rPr lang="en-GB" sz="1600" dirty="0">
                <a:ea typeface="Times New Roman" panose="02020603050405020304" pitchFamily="18" charset="0"/>
              </a:rPr>
              <a:t>Economy: minimising the cost of resources used or required (inputs) – spending less</a:t>
            </a:r>
          </a:p>
          <a:p>
            <a:pPr marL="342900" lvl="0" indent="-342900" algn="just">
              <a:lnSpc>
                <a:spcPct val="106000"/>
              </a:lnSpc>
              <a:spcAft>
                <a:spcPts val="600"/>
              </a:spcAft>
              <a:buFont typeface="+mj-lt"/>
              <a:buAutoNum type="arabicPeriod"/>
            </a:pPr>
            <a:r>
              <a:rPr lang="en-GB" sz="1600" dirty="0">
                <a:ea typeface="Times New Roman" panose="02020603050405020304" pitchFamily="18" charset="0"/>
              </a:rPr>
              <a:t>Efficiency: the relationship between the output from goods or services and the resources to produce them – spending well</a:t>
            </a:r>
          </a:p>
          <a:p>
            <a:pPr marL="342900" lvl="0" indent="-342900" algn="just">
              <a:lnSpc>
                <a:spcPct val="106000"/>
              </a:lnSpc>
              <a:spcAft>
                <a:spcPts val="600"/>
              </a:spcAft>
              <a:buFont typeface="+mj-lt"/>
              <a:buAutoNum type="arabicPeriod"/>
            </a:pPr>
            <a:r>
              <a:rPr lang="en-GB" sz="1600" dirty="0">
                <a:ea typeface="Times New Roman" panose="02020603050405020304" pitchFamily="18" charset="0"/>
              </a:rPr>
              <a:t>Effectiveness: the relationship between the intended and actual results of public spending (outcomes) – spending wisely.</a:t>
            </a:r>
            <a:endParaRPr lang="en-GB" sz="1600" dirty="0">
              <a:solidFill>
                <a:srgbClr val="FF0000"/>
              </a:solidFill>
              <a:ea typeface="Tahoma" panose="020B0604030504040204" pitchFamily="34" charset="0"/>
            </a:endParaRPr>
          </a:p>
          <a:p>
            <a:pPr algn="just">
              <a:spcAft>
                <a:spcPts val="600"/>
              </a:spcAft>
            </a:pPr>
            <a:r>
              <a:rPr lang="en-GB" sz="1600" dirty="0"/>
              <a:t>We have undertaken an analysis of the 2025/26 HMICFRS Value for Money profiles published in February 2026. This highlights the following:</a:t>
            </a:r>
          </a:p>
        </p:txBody>
      </p:sp>
      <p:sp>
        <p:nvSpPr>
          <p:cNvPr id="3" name="Text Box 2">
            <a:extLst>
              <a:ext uri="{FF2B5EF4-FFF2-40B4-BE49-F238E27FC236}">
                <a16:creationId xmlns:a16="http://schemas.microsoft.com/office/drawing/2014/main" id="{9D0B370A-9604-43CA-9BEC-1C4D7B852490}"/>
              </a:ext>
            </a:extLst>
          </p:cNvPr>
          <p:cNvSpPr txBox="1">
            <a:spLocks noChangeArrowheads="1"/>
          </p:cNvSpPr>
          <p:nvPr/>
        </p:nvSpPr>
        <p:spPr bwMode="auto">
          <a:xfrm rot="-5400000">
            <a:off x="5292072" y="2302072"/>
            <a:ext cx="2785379" cy="276999"/>
          </a:xfrm>
          <a:prstGeom prst="rect">
            <a:avLst/>
          </a:prstGeom>
          <a:solidFill>
            <a:srgbClr val="2F54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Tahoma" panose="020B0604030504040204" pitchFamily="34" charset="0"/>
                <a:ea typeface="Tahoma" panose="020B0604030504040204" pitchFamily="34" charset="0"/>
                <a:cs typeface="Tahoma" panose="020B0604030504040204" pitchFamily="34" charset="0"/>
              </a:rPr>
              <a:t>National Comparison</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51C2FF7F-5325-4D1F-96B1-B1AE4D89B6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10FFECA-F1D5-48A0-AB11-2E5B4852B6C1}"/>
              </a:ext>
            </a:extLst>
          </p:cNvPr>
          <p:cNvSpPr>
            <a:spLocks noChangeArrowheads="1"/>
          </p:cNvSpPr>
          <p:nvPr/>
        </p:nvSpPr>
        <p:spPr bwMode="auto">
          <a:xfrm>
            <a:off x="6812110" y="1047883"/>
            <a:ext cx="5208897" cy="2785378"/>
          </a:xfrm>
          <a:prstGeom prst="rect">
            <a:avLst/>
          </a:prstGeom>
          <a:solidFill>
            <a:srgbClr val="CCCCFF"/>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n-GB" sz="1600" dirty="0">
                <a:latin typeface="+mn-lt"/>
              </a:rPr>
              <a:t>Funding for policing has historically been low in Staffordshire; in 2025/26 it was the </a:t>
            </a:r>
            <a:r>
              <a:rPr lang="en-GB" sz="1600" b="1" dirty="0">
                <a:latin typeface="+mn-lt"/>
              </a:rPr>
              <a:t>11</a:t>
            </a:r>
            <a:r>
              <a:rPr lang="en-GB" sz="1600" b="1" baseline="30000" dirty="0">
                <a:latin typeface="+mn-lt"/>
              </a:rPr>
              <a:t>th</a:t>
            </a:r>
            <a:r>
              <a:rPr lang="en-GB" sz="1600" b="1" dirty="0">
                <a:latin typeface="+mn-lt"/>
              </a:rPr>
              <a:t> lowest funded</a:t>
            </a:r>
            <a:r>
              <a:rPr lang="en-GB" sz="1600" dirty="0">
                <a:latin typeface="+mn-lt"/>
              </a:rPr>
              <a:t> force per population. </a:t>
            </a:r>
          </a:p>
          <a:p>
            <a:pPr marL="285750" lvl="0" indent="-285750">
              <a:spcAft>
                <a:spcPts val="600"/>
              </a:spcAft>
              <a:buFont typeface="Arial" panose="020B0604020202020204" pitchFamily="34" charset="0"/>
              <a:buChar char="•"/>
            </a:pPr>
            <a:r>
              <a:rPr lang="en-GB" sz="1600" dirty="0">
                <a:latin typeface="+mn-lt"/>
              </a:rPr>
              <a:t>Staffordshire has the </a:t>
            </a:r>
            <a:r>
              <a:rPr lang="en-GB" sz="1600" b="1" dirty="0">
                <a:latin typeface="+mn-lt"/>
              </a:rPr>
              <a:t>fifth lowest number of police officers</a:t>
            </a:r>
            <a:r>
              <a:rPr lang="en-GB" sz="1600" dirty="0">
                <a:latin typeface="+mn-lt"/>
              </a:rPr>
              <a:t> per 1,000 population in the country and is the second lowest in MSF.</a:t>
            </a:r>
          </a:p>
          <a:p>
            <a:pPr marL="285750" lvl="0" indent="-285750">
              <a:spcAft>
                <a:spcPts val="600"/>
              </a:spcAft>
              <a:buFont typeface="Arial" panose="020B0604020202020204" pitchFamily="34" charset="0"/>
              <a:buChar char="•"/>
            </a:pPr>
            <a:r>
              <a:rPr lang="en-GB" sz="1600" dirty="0">
                <a:latin typeface="+mn-lt"/>
              </a:rPr>
              <a:t>Despite the above, it has the </a:t>
            </a:r>
            <a:r>
              <a:rPr lang="en-GB" sz="1600" b="1" dirty="0">
                <a:latin typeface="+mn-lt"/>
              </a:rPr>
              <a:t>seventh highest </a:t>
            </a:r>
            <a:r>
              <a:rPr lang="en-GB" sz="1600" dirty="0">
                <a:latin typeface="+mn-lt"/>
              </a:rPr>
              <a:t>crimes/outcomes per officer.</a:t>
            </a:r>
          </a:p>
          <a:p>
            <a:pPr marL="285750" lvl="0" indent="-285750">
              <a:spcAft>
                <a:spcPts val="600"/>
              </a:spcAft>
              <a:buFont typeface="Arial" panose="020B0604020202020204" pitchFamily="34" charset="0"/>
              <a:buChar char="•"/>
            </a:pPr>
            <a:r>
              <a:rPr lang="en-GB" sz="1600" dirty="0">
                <a:latin typeface="+mn-lt"/>
              </a:rPr>
              <a:t>Staffordshire has the </a:t>
            </a:r>
            <a:r>
              <a:rPr lang="en-GB" sz="1600" b="1" dirty="0">
                <a:latin typeface="+mn-lt"/>
              </a:rPr>
              <a:t>lowest </a:t>
            </a:r>
            <a:r>
              <a:rPr lang="en-GB" sz="1600" dirty="0">
                <a:latin typeface="+mn-lt"/>
              </a:rPr>
              <a:t>number of police officers in support roles.</a:t>
            </a:r>
          </a:p>
        </p:txBody>
      </p:sp>
      <p:pic>
        <p:nvPicPr>
          <p:cNvPr id="18" name="Picture 17">
            <a:extLst>
              <a:ext uri="{FF2B5EF4-FFF2-40B4-BE49-F238E27FC236}">
                <a16:creationId xmlns:a16="http://schemas.microsoft.com/office/drawing/2014/main" id="{CCB363F4-0003-D98F-222E-93FA8BA23277}"/>
              </a:ext>
            </a:extLst>
          </p:cNvPr>
          <p:cNvPicPr>
            <a:picLocks noChangeAspect="1"/>
          </p:cNvPicPr>
          <p:nvPr/>
        </p:nvPicPr>
        <p:blipFill>
          <a:blip r:embed="rId5"/>
          <a:stretch>
            <a:fillRect/>
          </a:stretch>
        </p:blipFill>
        <p:spPr>
          <a:xfrm>
            <a:off x="5790233" y="-30337"/>
            <a:ext cx="1646113" cy="633665"/>
          </a:xfrm>
          <a:prstGeom prst="rect">
            <a:avLst/>
          </a:prstGeom>
        </p:spPr>
      </p:pic>
      <p:pic>
        <p:nvPicPr>
          <p:cNvPr id="48" name="Picture 47">
            <a:extLst>
              <a:ext uri="{FF2B5EF4-FFF2-40B4-BE49-F238E27FC236}">
                <a16:creationId xmlns:a16="http://schemas.microsoft.com/office/drawing/2014/main" id="{6C6E2F01-05D6-D171-ED14-D8C77BDEA9DC}"/>
              </a:ext>
            </a:extLst>
          </p:cNvPr>
          <p:cNvPicPr>
            <a:picLocks noChangeAspect="1"/>
          </p:cNvPicPr>
          <p:nvPr/>
        </p:nvPicPr>
        <p:blipFill>
          <a:blip r:embed="rId6"/>
          <a:stretch>
            <a:fillRect/>
          </a:stretch>
        </p:blipFill>
        <p:spPr>
          <a:xfrm>
            <a:off x="25049" y="4157032"/>
            <a:ext cx="11783691" cy="2655411"/>
          </a:xfrm>
          <a:prstGeom prst="rect">
            <a:avLst/>
          </a:prstGeom>
        </p:spPr>
      </p:pic>
      <p:sp>
        <p:nvSpPr>
          <p:cNvPr id="49" name="Isosceles Triangle 48">
            <a:extLst>
              <a:ext uri="{FF2B5EF4-FFF2-40B4-BE49-F238E27FC236}">
                <a16:creationId xmlns:a16="http://schemas.microsoft.com/office/drawing/2014/main" id="{E7C80307-D80B-EE27-F455-B3D9F7F66010}"/>
              </a:ext>
            </a:extLst>
          </p:cNvPr>
          <p:cNvSpPr/>
          <p:nvPr/>
        </p:nvSpPr>
        <p:spPr>
          <a:xfrm>
            <a:off x="5781373" y="5240898"/>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49BD74C4-63D6-989C-CBE2-2A924C8D9687}"/>
              </a:ext>
            </a:extLst>
          </p:cNvPr>
          <p:cNvSpPr/>
          <p:nvPr/>
        </p:nvSpPr>
        <p:spPr>
          <a:xfrm>
            <a:off x="6335599" y="5253115"/>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E1A1E0DC-E5A1-4B59-0CA1-22D1479A4283}"/>
              </a:ext>
            </a:extLst>
          </p:cNvPr>
          <p:cNvSpPr/>
          <p:nvPr/>
        </p:nvSpPr>
        <p:spPr>
          <a:xfrm>
            <a:off x="6624412" y="5253114"/>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CFB724D3-8A30-FEFE-4CD3-0532A500D780}"/>
              </a:ext>
            </a:extLst>
          </p:cNvPr>
          <p:cNvSpPr/>
          <p:nvPr/>
        </p:nvSpPr>
        <p:spPr>
          <a:xfrm>
            <a:off x="6903889" y="5259621"/>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3F49F1F0-F2DC-EB92-89B5-E060C8504C1A}"/>
              </a:ext>
            </a:extLst>
          </p:cNvPr>
          <p:cNvSpPr/>
          <p:nvPr/>
        </p:nvSpPr>
        <p:spPr>
          <a:xfrm>
            <a:off x="7167680" y="5257218"/>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6E7A9FEB-2D20-1546-403E-5C4AA3DCA1C3}"/>
              </a:ext>
            </a:extLst>
          </p:cNvPr>
          <p:cNvSpPr/>
          <p:nvPr/>
        </p:nvSpPr>
        <p:spPr>
          <a:xfrm>
            <a:off x="8810381" y="5240898"/>
            <a:ext cx="201606" cy="201305"/>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BC658F8B-3DF1-6EA7-0C94-8D9589FF89E3}"/>
              </a:ext>
            </a:extLst>
          </p:cNvPr>
          <p:cNvSpPr/>
          <p:nvPr/>
        </p:nvSpPr>
        <p:spPr>
          <a:xfrm>
            <a:off x="8544724" y="5271789"/>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85840B1B-FFFC-41D7-B849-4D1231D151F1}"/>
              </a:ext>
            </a:extLst>
          </p:cNvPr>
          <p:cNvSpPr txBox="1"/>
          <p:nvPr/>
        </p:nvSpPr>
        <p:spPr>
          <a:xfrm>
            <a:off x="8433981" y="4989128"/>
            <a:ext cx="982577" cy="276999"/>
          </a:xfrm>
          <a:prstGeom prst="rect">
            <a:avLst/>
          </a:prstGeom>
          <a:noFill/>
        </p:spPr>
        <p:txBody>
          <a:bodyPr wrap="none" rtlCol="0">
            <a:spAutoFit/>
          </a:bodyPr>
          <a:lstStyle/>
          <a:p>
            <a:r>
              <a:rPr lang="en-GB" sz="1200" dirty="0"/>
              <a:t>Staffordshire</a:t>
            </a:r>
          </a:p>
        </p:txBody>
      </p:sp>
      <p:sp>
        <p:nvSpPr>
          <p:cNvPr id="57" name="Isosceles Triangle 56">
            <a:extLst>
              <a:ext uri="{FF2B5EF4-FFF2-40B4-BE49-F238E27FC236}">
                <a16:creationId xmlns:a16="http://schemas.microsoft.com/office/drawing/2014/main" id="{E04C2105-DC5E-ABAE-E456-65A753E93D6C}"/>
              </a:ext>
            </a:extLst>
          </p:cNvPr>
          <p:cNvSpPr/>
          <p:nvPr/>
        </p:nvSpPr>
        <p:spPr>
          <a:xfrm>
            <a:off x="10525509" y="5341571"/>
            <a:ext cx="146649" cy="163901"/>
          </a:xfrm>
          <a:prstGeom prst="triangle">
            <a:avLst/>
          </a:prstGeom>
          <a:solidFill>
            <a:srgbClr val="E044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258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82A721-BDF8-4423-9726-053759F500AF}"/>
              </a:ext>
            </a:extLst>
          </p:cNvPr>
          <p:cNvSpPr txBox="1"/>
          <p:nvPr/>
        </p:nvSpPr>
        <p:spPr>
          <a:xfrm>
            <a:off x="7652833" y="2576609"/>
            <a:ext cx="4545199" cy="2492990"/>
          </a:xfrm>
          <a:prstGeom prst="rect">
            <a:avLst/>
          </a:prstGeom>
          <a:solidFill>
            <a:schemeClr val="accent6">
              <a:lumMod val="20000"/>
              <a:lumOff val="80000"/>
            </a:schemeClr>
          </a:solidFill>
        </p:spPr>
        <p:txBody>
          <a:bodyPr wrap="square" rtlCol="0">
            <a:spAutoFit/>
          </a:bodyPr>
          <a:lstStyle/>
          <a:p>
            <a:r>
              <a:rPr lang="en-GB" sz="1200" b="1" dirty="0"/>
              <a:t>Outcomes:</a:t>
            </a:r>
          </a:p>
          <a:p>
            <a:pPr algn="just"/>
            <a:r>
              <a:rPr lang="en-GB" sz="1200" dirty="0"/>
              <a:t>In the last 12 months, 30.4 per cent (2,262) of shoplifting crimes had a criminal justice outcome. The majority of these are charges (1,709).  The CJ outcome rate has increased by 1.4 per cent compared to the previous 12 months.</a:t>
            </a:r>
          </a:p>
          <a:p>
            <a:pPr algn="just"/>
            <a:r>
              <a:rPr lang="en-GB" sz="1200" dirty="0"/>
              <a:t>In the last 12 months, the majority 42.8 per cent (3,186) of shoplifting crimes were Investigation completed – no suspect identified, and there was a 6.1 per cent increase compared to the previous 12 months.  </a:t>
            </a:r>
          </a:p>
          <a:p>
            <a:pPr algn="just"/>
            <a:r>
              <a:rPr lang="en-GB" sz="1200" dirty="0"/>
              <a:t>These were the only increases seen and while many outcomes remained stable. Victim declines/withdraws support to action to identify offender saw a decrease of 4.3 per cent compared to the previous 12 months. </a:t>
            </a:r>
          </a:p>
        </p:txBody>
      </p:sp>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normAutofit/>
          </a:bodyPr>
          <a:lstStyle/>
          <a:p>
            <a:r>
              <a:rPr lang="en-GB" dirty="0">
                <a:solidFill>
                  <a:schemeClr val="bg1"/>
                </a:solidFill>
              </a:rPr>
              <a:t>3.2 Retail Crime</a:t>
            </a:r>
          </a:p>
        </p:txBody>
      </p:sp>
      <p:sp>
        <p:nvSpPr>
          <p:cNvPr id="18" name="Rectangle 17">
            <a:extLst>
              <a:ext uri="{FF2B5EF4-FFF2-40B4-BE49-F238E27FC236}">
                <a16:creationId xmlns:a16="http://schemas.microsoft.com/office/drawing/2014/main" id="{F1E5FE7A-0985-4E69-9357-7F8281F1BA12}"/>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1CAF54F2-4A30-4998-99AC-B3CA54B9878A}"/>
              </a:ext>
            </a:extLst>
          </p:cNvPr>
          <p:cNvSpPr txBox="1"/>
          <p:nvPr/>
        </p:nvSpPr>
        <p:spPr>
          <a:xfrm>
            <a:off x="7891007" y="5125486"/>
            <a:ext cx="4261886" cy="1692771"/>
          </a:xfrm>
          <a:prstGeom prst="rect">
            <a:avLst/>
          </a:prstGeom>
          <a:solidFill>
            <a:srgbClr val="CCCCFF"/>
          </a:solidFill>
        </p:spPr>
        <p:txBody>
          <a:bodyPr wrap="square" rtlCol="0">
            <a:spAutoFit/>
          </a:bodyPr>
          <a:lstStyle/>
          <a:p>
            <a:r>
              <a:rPr lang="en-GB" altLang="en-US" sz="1300" dirty="0">
                <a:ea typeface="Tahoma" panose="020B0604030504040204" pitchFamily="34" charset="0"/>
                <a:cs typeface="Tahoma" panose="020B0604030504040204" pitchFamily="34" charset="0"/>
              </a:rPr>
              <a:t>Data is for the last 12-month period to the end of September 2025</a:t>
            </a:r>
            <a:endParaRPr lang="en-GB" altLang="en-US" sz="800" dirty="0">
              <a:solidFill>
                <a:srgbClr val="FF0000"/>
              </a:solidFill>
              <a:ea typeface="Tahoma" panose="020B0604030504040204" pitchFamily="34" charset="0"/>
              <a:cs typeface="Tahoma" panose="020B0604030504040204" pitchFamily="34" charset="0"/>
            </a:endParaRPr>
          </a:p>
          <a:p>
            <a:r>
              <a:rPr lang="en-GB" sz="1300" dirty="0"/>
              <a:t>Shoplifting – Second of eight in MSF and 9</a:t>
            </a:r>
            <a:r>
              <a:rPr lang="en-GB" sz="1300" baseline="30000" dirty="0"/>
              <a:t>th</a:t>
            </a:r>
            <a:r>
              <a:rPr lang="en-GB" sz="1300" dirty="0"/>
              <a:t> of 42 forces. Nationally (6.31 per 1,000 population)</a:t>
            </a:r>
          </a:p>
          <a:p>
            <a:r>
              <a:rPr lang="en-GB" sz="1300" dirty="0"/>
              <a:t>Business robbery – fourth of eight in MSF and 23</a:t>
            </a:r>
            <a:r>
              <a:rPr lang="en-GB" sz="1300" baseline="30000" dirty="0"/>
              <a:t>rd</a:t>
            </a:r>
            <a:r>
              <a:rPr lang="en-GB" sz="1300" dirty="0"/>
              <a:t> of 42 forces nationally (0.23 per 1,000 population) </a:t>
            </a:r>
          </a:p>
          <a:p>
            <a:r>
              <a:rPr lang="en-GB" sz="1300" dirty="0"/>
              <a:t>Business burglary – fifth of eight in MSF and 18</a:t>
            </a:r>
            <a:r>
              <a:rPr lang="en-GB" sz="1300" baseline="30000" dirty="0"/>
              <a:t>th</a:t>
            </a:r>
            <a:r>
              <a:rPr lang="en-GB" sz="1300" dirty="0"/>
              <a:t> of 42 forces nationally (0.97 per 1,000 population).</a:t>
            </a:r>
          </a:p>
        </p:txBody>
      </p:sp>
      <p:sp>
        <p:nvSpPr>
          <p:cNvPr id="21" name="Text Box 2">
            <a:extLst>
              <a:ext uri="{FF2B5EF4-FFF2-40B4-BE49-F238E27FC236}">
                <a16:creationId xmlns:a16="http://schemas.microsoft.com/office/drawing/2014/main" id="{197B1F06-4673-4B5D-9CD9-57C6BE904E02}"/>
              </a:ext>
            </a:extLst>
          </p:cNvPr>
          <p:cNvSpPr txBox="1">
            <a:spLocks noChangeArrowheads="1"/>
          </p:cNvSpPr>
          <p:nvPr/>
        </p:nvSpPr>
        <p:spPr bwMode="auto">
          <a:xfrm rot="16200000">
            <a:off x="6933841" y="5844479"/>
            <a:ext cx="1692771" cy="254785"/>
          </a:xfrm>
          <a:prstGeom prst="rect">
            <a:avLst/>
          </a:prstGeom>
          <a:solidFill>
            <a:schemeClr val="accent1">
              <a:lumMod val="75000"/>
            </a:schemeClr>
          </a:solidFill>
          <a:ln w="9525">
            <a:noFill/>
            <a:miter lim="800000"/>
            <a:headEnd/>
            <a:tailEnd/>
          </a:ln>
        </p:spPr>
        <p:txBody>
          <a:bodyPr rot="0" vert="horz" wrap="square" lIns="91440" tIns="45720" rIns="91440" bIns="45720" anchor="t" anchorCtr="0">
            <a:noAutofit/>
          </a:bodyPr>
          <a:lstStyle/>
          <a:p>
            <a:pPr algn="ctr">
              <a:spcBef>
                <a:spcPts val="300"/>
              </a:spcBef>
              <a:spcAft>
                <a:spcPts val="300"/>
              </a:spcAft>
            </a:pPr>
            <a:r>
              <a:rPr lang="en-GB" sz="1050" b="1" dirty="0">
                <a:solidFill>
                  <a:srgbClr val="FFFFFF"/>
                </a:solidFill>
                <a:effectLst/>
                <a:latin typeface="Tahoma" panose="020B0604030504040204" pitchFamily="34" charset="0"/>
                <a:ea typeface="Tahoma" panose="020B0604030504040204" pitchFamily="34" charset="0"/>
              </a:rPr>
              <a:t>National Comparison</a:t>
            </a:r>
          </a:p>
        </p:txBody>
      </p:sp>
      <p:sp>
        <p:nvSpPr>
          <p:cNvPr id="3" name="Rectangle 2">
            <a:extLst>
              <a:ext uri="{FF2B5EF4-FFF2-40B4-BE49-F238E27FC236}">
                <a16:creationId xmlns:a16="http://schemas.microsoft.com/office/drawing/2014/main" id="{3AFE3251-F557-4872-8699-4E05828A8BB6}"/>
              </a:ext>
            </a:extLst>
          </p:cNvPr>
          <p:cNvSpPr/>
          <p:nvPr/>
        </p:nvSpPr>
        <p:spPr>
          <a:xfrm>
            <a:off x="46235" y="782927"/>
            <a:ext cx="3370148" cy="5755422"/>
          </a:xfrm>
          <a:prstGeom prst="rect">
            <a:avLst/>
          </a:prstGeom>
          <a:solidFill>
            <a:schemeClr val="accent5">
              <a:lumMod val="20000"/>
              <a:lumOff val="80000"/>
            </a:schemeClr>
          </a:solidFill>
        </p:spPr>
        <p:txBody>
          <a:bodyPr wrap="square">
            <a:spAutoFit/>
          </a:bodyPr>
          <a:lstStyle/>
          <a:p>
            <a:pPr algn="just"/>
            <a:r>
              <a:rPr lang="en-GB" sz="1150" dirty="0"/>
              <a:t>We have seen some fantastic work through the summer period that has resulted in shoplifting and business robbery experiencing reductions throughout the period. The results have been achieved through:</a:t>
            </a:r>
          </a:p>
          <a:p>
            <a:pPr algn="just"/>
            <a:endParaRPr lang="en-GB" sz="1150" dirty="0"/>
          </a:p>
          <a:p>
            <a:pPr algn="just"/>
            <a:r>
              <a:rPr lang="en-GB" sz="1150" dirty="0"/>
              <a:t>1) Our commitment to visible policing in town centres during the winter period into spring – particularly in places of high commercial footfall, ensuring that local police officers and police community support officers are on foot in town centre areas every day. </a:t>
            </a:r>
          </a:p>
          <a:p>
            <a:pPr algn="just"/>
            <a:endParaRPr lang="en-GB" sz="1150" dirty="0"/>
          </a:p>
          <a:p>
            <a:pPr algn="just"/>
            <a:r>
              <a:rPr lang="en-GB" sz="1150" dirty="0"/>
              <a:t>2) Hosting events with over 364 relating specifically to business crime which was well received by over 2,255 engaging participants in the last 12 months.</a:t>
            </a:r>
          </a:p>
          <a:p>
            <a:pPr algn="just"/>
            <a:endParaRPr lang="en-GB" sz="1150" dirty="0"/>
          </a:p>
          <a:p>
            <a:pPr algn="just"/>
            <a:r>
              <a:rPr lang="en-GB" sz="1150" dirty="0"/>
              <a:t>3) Our commitment to problem solving ensuring that:</a:t>
            </a:r>
          </a:p>
          <a:p>
            <a:pPr algn="just"/>
            <a:r>
              <a:rPr lang="en-GB" sz="1150" dirty="0"/>
              <a:t>· We increase our focus on high volume repeat offenders</a:t>
            </a:r>
          </a:p>
          <a:p>
            <a:pPr algn="just"/>
            <a:r>
              <a:rPr lang="en-GB" sz="1150" dirty="0"/>
              <a:t>· Take a ‘right first time’ approach to offenders and outstanding suspects</a:t>
            </a:r>
          </a:p>
          <a:p>
            <a:pPr algn="just"/>
            <a:r>
              <a:rPr lang="en-GB" sz="1150" dirty="0"/>
              <a:t>· Work with victims to design out crime.</a:t>
            </a:r>
          </a:p>
          <a:p>
            <a:pPr algn="just"/>
            <a:br>
              <a:rPr lang="en-GB" sz="1150" dirty="0"/>
            </a:br>
            <a:r>
              <a:rPr lang="en-GB" sz="1150" dirty="0"/>
              <a:t>4) Signing businesses up to the Safer Places Charter, with over 100 business across Staffordshire signing up to support us in our commitment to preventing VAWG.</a:t>
            </a:r>
          </a:p>
          <a:p>
            <a:pPr algn="just"/>
            <a:endParaRPr lang="en-GB" sz="1150" dirty="0"/>
          </a:p>
          <a:p>
            <a:pPr algn="just"/>
            <a:r>
              <a:rPr lang="en-GB" sz="1150" dirty="0"/>
              <a:t>Each local policing team has a business crime SPOC who assists in coordinating events and leading on initiatives. </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875039" y="6475990"/>
            <a:ext cx="301686" cy="369332"/>
          </a:xfrm>
          <a:prstGeom prst="rect">
            <a:avLst/>
          </a:prstGeom>
          <a:noFill/>
        </p:spPr>
        <p:txBody>
          <a:bodyPr wrap="none" rtlCol="0">
            <a:spAutoFit/>
          </a:bodyPr>
          <a:lstStyle/>
          <a:p>
            <a:r>
              <a:rPr lang="en-GB" dirty="0"/>
              <a:t>6</a:t>
            </a:r>
          </a:p>
        </p:txBody>
      </p:sp>
      <p:pic>
        <p:nvPicPr>
          <p:cNvPr id="8" name="Picture 7">
            <a:extLst>
              <a:ext uri="{FF2B5EF4-FFF2-40B4-BE49-F238E27FC236}">
                <a16:creationId xmlns:a16="http://schemas.microsoft.com/office/drawing/2014/main" id="{401ECAB3-BCB4-4EDF-AA75-F33BC847714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69353" y="766308"/>
            <a:ext cx="6383540" cy="1046547"/>
          </a:xfrm>
          <a:prstGeom prst="rect">
            <a:avLst/>
          </a:prstGeom>
        </p:spPr>
      </p:pic>
      <p:pic>
        <p:nvPicPr>
          <p:cNvPr id="15" name="Picture 14">
            <a:extLst>
              <a:ext uri="{FF2B5EF4-FFF2-40B4-BE49-F238E27FC236}">
                <a16:creationId xmlns:a16="http://schemas.microsoft.com/office/drawing/2014/main" id="{8184F840-AFF1-4AA4-A062-883CDACFD0F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34559" y="2134242"/>
            <a:ext cx="4042221" cy="2457133"/>
          </a:xfrm>
          <a:prstGeom prst="rect">
            <a:avLst/>
          </a:prstGeom>
        </p:spPr>
      </p:pic>
      <p:sp>
        <p:nvSpPr>
          <p:cNvPr id="16" name="TextBox 15">
            <a:extLst>
              <a:ext uri="{FF2B5EF4-FFF2-40B4-BE49-F238E27FC236}">
                <a16:creationId xmlns:a16="http://schemas.microsoft.com/office/drawing/2014/main" id="{C8D6E220-2CA7-425E-9A2C-6F6A67A28DC0}"/>
              </a:ext>
            </a:extLst>
          </p:cNvPr>
          <p:cNvSpPr txBox="1"/>
          <p:nvPr/>
        </p:nvSpPr>
        <p:spPr>
          <a:xfrm>
            <a:off x="3427103" y="704436"/>
            <a:ext cx="2218323" cy="307777"/>
          </a:xfrm>
          <a:prstGeom prst="rect">
            <a:avLst/>
          </a:prstGeom>
          <a:solidFill>
            <a:schemeClr val="bg1"/>
          </a:solidFill>
        </p:spPr>
        <p:txBody>
          <a:bodyPr wrap="square" rtlCol="0">
            <a:spAutoFit/>
          </a:bodyPr>
          <a:lstStyle/>
          <a:p>
            <a:pPr algn="ctr"/>
            <a:r>
              <a:rPr lang="en-GB" sz="1400" dirty="0"/>
              <a:t>Shoplifting Crimes</a:t>
            </a:r>
          </a:p>
        </p:txBody>
      </p:sp>
      <p:pic>
        <p:nvPicPr>
          <p:cNvPr id="10" name="Picture 9">
            <a:extLst>
              <a:ext uri="{FF2B5EF4-FFF2-40B4-BE49-F238E27FC236}">
                <a16:creationId xmlns:a16="http://schemas.microsoft.com/office/drawing/2014/main" id="{9E737C34-DDA7-732F-C89D-4EFA1386E1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473012" y="1007077"/>
            <a:ext cx="2259416" cy="1038370"/>
          </a:xfrm>
          <a:prstGeom prst="rect">
            <a:avLst/>
          </a:prstGeom>
        </p:spPr>
      </p:pic>
      <p:sp>
        <p:nvSpPr>
          <p:cNvPr id="12" name="TextBox 11">
            <a:extLst>
              <a:ext uri="{FF2B5EF4-FFF2-40B4-BE49-F238E27FC236}">
                <a16:creationId xmlns:a16="http://schemas.microsoft.com/office/drawing/2014/main" id="{39A9D552-DE8E-735D-B247-B8641EC9DE23}"/>
              </a:ext>
            </a:extLst>
          </p:cNvPr>
          <p:cNvSpPr txBox="1"/>
          <p:nvPr/>
        </p:nvSpPr>
        <p:spPr>
          <a:xfrm>
            <a:off x="7726717" y="2045447"/>
            <a:ext cx="4471315" cy="461665"/>
          </a:xfrm>
          <a:prstGeom prst="rect">
            <a:avLst/>
          </a:prstGeom>
          <a:solidFill>
            <a:schemeClr val="accent1">
              <a:lumMod val="20000"/>
              <a:lumOff val="80000"/>
            </a:schemeClr>
          </a:solidFill>
        </p:spPr>
        <p:txBody>
          <a:bodyPr wrap="square" rtlCol="0">
            <a:spAutoFit/>
          </a:bodyPr>
          <a:lstStyle/>
          <a:p>
            <a:r>
              <a:rPr lang="en-GB" sz="1200" dirty="0"/>
              <a:t>Shoplifting crimes have decreased, with a 9.8 per cent decrease        (-750) in the last 12 months compared to the previous 12 months.</a:t>
            </a:r>
          </a:p>
        </p:txBody>
      </p:sp>
      <p:sp>
        <p:nvSpPr>
          <p:cNvPr id="6" name="TextBox 5">
            <a:extLst>
              <a:ext uri="{FF2B5EF4-FFF2-40B4-BE49-F238E27FC236}">
                <a16:creationId xmlns:a16="http://schemas.microsoft.com/office/drawing/2014/main" id="{6286ABF7-9949-BCD5-57F7-BD7E90EB8C24}"/>
              </a:ext>
            </a:extLst>
          </p:cNvPr>
          <p:cNvSpPr txBox="1"/>
          <p:nvPr/>
        </p:nvSpPr>
        <p:spPr>
          <a:xfrm>
            <a:off x="3473012" y="6074280"/>
            <a:ext cx="4070143" cy="623248"/>
          </a:xfrm>
          <a:prstGeom prst="rect">
            <a:avLst/>
          </a:prstGeom>
          <a:solidFill>
            <a:schemeClr val="accent5">
              <a:lumMod val="20000"/>
              <a:lumOff val="80000"/>
            </a:schemeClr>
          </a:solidFill>
        </p:spPr>
        <p:txBody>
          <a:bodyPr wrap="square">
            <a:spAutoFit/>
          </a:bodyPr>
          <a:lstStyle/>
          <a:p>
            <a:pPr algn="just"/>
            <a:r>
              <a:rPr lang="en-GB" sz="1150" dirty="0"/>
              <a:t>Partnership Against Business Crime in Staffordshire (PABCIS)  works closely with our problem-solving officers to highlight offenders, good practise and prevent offences.</a:t>
            </a:r>
          </a:p>
        </p:txBody>
      </p:sp>
      <p:sp>
        <p:nvSpPr>
          <p:cNvPr id="13" name="TextBox 12">
            <a:extLst>
              <a:ext uri="{FF2B5EF4-FFF2-40B4-BE49-F238E27FC236}">
                <a16:creationId xmlns:a16="http://schemas.microsoft.com/office/drawing/2014/main" id="{43E8A75B-13B1-4BF5-77A7-D6BDCEF56C29}"/>
              </a:ext>
            </a:extLst>
          </p:cNvPr>
          <p:cNvSpPr txBox="1"/>
          <p:nvPr/>
        </p:nvSpPr>
        <p:spPr>
          <a:xfrm>
            <a:off x="3464800" y="4785156"/>
            <a:ext cx="4111980" cy="1200329"/>
          </a:xfrm>
          <a:prstGeom prst="rect">
            <a:avLst/>
          </a:prstGeom>
          <a:solidFill>
            <a:schemeClr val="accent5">
              <a:lumMod val="20000"/>
              <a:lumOff val="80000"/>
            </a:schemeClr>
          </a:solidFill>
        </p:spPr>
        <p:txBody>
          <a:bodyPr wrap="square">
            <a:spAutoFit/>
          </a:bodyPr>
          <a:lstStyle/>
          <a:p>
            <a:r>
              <a:rPr lang="en-GB" sz="1200" dirty="0"/>
              <a:t>Safer Business Action Week (10 November 2025) involved higher footfall in town centre and retail heavy areas with a focus on education and prevention working with local retailers. </a:t>
            </a:r>
          </a:p>
          <a:p>
            <a:r>
              <a:rPr lang="en-GB" sz="1200" dirty="0"/>
              <a:t>The winter intensification period saw a number of arrests, engagement activities resulting in the reduction in shoplifting we have seen since the beginning of 2026.</a:t>
            </a:r>
          </a:p>
        </p:txBody>
      </p:sp>
      <p:pic>
        <p:nvPicPr>
          <p:cNvPr id="5" name="Picture 4">
            <a:extLst>
              <a:ext uri="{FF2B5EF4-FFF2-40B4-BE49-F238E27FC236}">
                <a16:creationId xmlns:a16="http://schemas.microsoft.com/office/drawing/2014/main" id="{CC64BCFB-6496-20DB-DBB3-665328833EC7}"/>
              </a:ext>
            </a:extLst>
          </p:cNvPr>
          <p:cNvPicPr>
            <a:picLocks noChangeAspect="1"/>
          </p:cNvPicPr>
          <p:nvPr/>
        </p:nvPicPr>
        <p:blipFill>
          <a:blip r:embed="rId8"/>
          <a:stretch>
            <a:fillRect/>
          </a:stretch>
        </p:blipFill>
        <p:spPr>
          <a:xfrm>
            <a:off x="5790233" y="-30337"/>
            <a:ext cx="1646113" cy="633665"/>
          </a:xfrm>
          <a:prstGeom prst="rect">
            <a:avLst/>
          </a:prstGeom>
        </p:spPr>
      </p:pic>
      <p:sp>
        <p:nvSpPr>
          <p:cNvPr id="9" name="TextBox 8">
            <a:extLst>
              <a:ext uri="{FF2B5EF4-FFF2-40B4-BE49-F238E27FC236}">
                <a16:creationId xmlns:a16="http://schemas.microsoft.com/office/drawing/2014/main" id="{8509778D-8CBB-28F2-5E8C-337171445AD2}"/>
              </a:ext>
            </a:extLst>
          </p:cNvPr>
          <p:cNvSpPr txBox="1"/>
          <p:nvPr/>
        </p:nvSpPr>
        <p:spPr>
          <a:xfrm>
            <a:off x="3878408" y="1365904"/>
            <a:ext cx="1448623" cy="461665"/>
          </a:xfrm>
          <a:prstGeom prst="rect">
            <a:avLst/>
          </a:prstGeom>
          <a:solidFill>
            <a:schemeClr val="bg1"/>
          </a:solidFill>
        </p:spPr>
        <p:txBody>
          <a:bodyPr wrap="square" rtlCol="0">
            <a:spAutoFit/>
          </a:bodyPr>
          <a:lstStyle/>
          <a:p>
            <a:pPr algn="ctr"/>
            <a:r>
              <a:rPr lang="en-GB" sz="2400" b="1" dirty="0"/>
              <a:t>6,922</a:t>
            </a:r>
          </a:p>
        </p:txBody>
      </p:sp>
    </p:spTree>
    <p:extLst>
      <p:ext uri="{BB962C8B-B14F-4D97-AF65-F5344CB8AC3E}">
        <p14:creationId xmlns:p14="http://schemas.microsoft.com/office/powerpoint/2010/main" val="28767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71691-D53D-4C51-AFF9-113802FCA7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7" name="Rectangle: Top Corners Rounded 6">
            <a:extLst>
              <a:ext uri="{FF2B5EF4-FFF2-40B4-BE49-F238E27FC236}">
                <a16:creationId xmlns:a16="http://schemas.microsoft.com/office/drawing/2014/main" id="{A6B2178B-C026-4279-9F0A-F7F6CC81C6EE}"/>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34" name="Picture 10">
            <a:extLst>
              <a:ext uri="{FF2B5EF4-FFF2-40B4-BE49-F238E27FC236}">
                <a16:creationId xmlns:a16="http://schemas.microsoft.com/office/drawing/2014/main" id="{FD120BB8-C816-4225-8FE2-4C652508FC4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30" name="Title 1">
            <a:extLst>
              <a:ext uri="{FF2B5EF4-FFF2-40B4-BE49-F238E27FC236}">
                <a16:creationId xmlns:a16="http://schemas.microsoft.com/office/drawing/2014/main" id="{85881855-D0E2-47D3-B3EE-01F91FB1F670}"/>
              </a:ext>
            </a:extLst>
          </p:cNvPr>
          <p:cNvSpPr txBox="1">
            <a:spLocks/>
          </p:cNvSpPr>
          <p:nvPr/>
        </p:nvSpPr>
        <p:spPr>
          <a:xfrm>
            <a:off x="7772519" y="-70436"/>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17" name="Title 1">
            <a:extLst>
              <a:ext uri="{FF2B5EF4-FFF2-40B4-BE49-F238E27FC236}">
                <a16:creationId xmlns:a16="http://schemas.microsoft.com/office/drawing/2014/main" id="{27E64894-0B27-4135-B3F1-0E155CC5B122}"/>
              </a:ext>
            </a:extLst>
          </p:cNvPr>
          <p:cNvSpPr>
            <a:spLocks noGrp="1"/>
          </p:cNvSpPr>
          <p:nvPr>
            <p:ph type="title"/>
          </p:nvPr>
        </p:nvSpPr>
        <p:spPr>
          <a:xfrm>
            <a:off x="0" y="0"/>
            <a:ext cx="12192000" cy="714103"/>
          </a:xfrm>
        </p:spPr>
        <p:txBody>
          <a:bodyPr/>
          <a:lstStyle/>
          <a:p>
            <a:r>
              <a:rPr lang="en-GB" dirty="0">
                <a:solidFill>
                  <a:schemeClr val="bg1"/>
                </a:solidFill>
              </a:rPr>
              <a:t>3.3 Vehicle Crime</a:t>
            </a:r>
          </a:p>
        </p:txBody>
      </p:sp>
      <p:sp>
        <p:nvSpPr>
          <p:cNvPr id="18" name="Rectangle 17">
            <a:extLst>
              <a:ext uri="{FF2B5EF4-FFF2-40B4-BE49-F238E27FC236}">
                <a16:creationId xmlns:a16="http://schemas.microsoft.com/office/drawing/2014/main" id="{F1E5FE7A-0985-4E69-9357-7F8281F1BA12}"/>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08AB474B-7207-4C68-BA0C-6B6E543DA06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6769" y="3894370"/>
            <a:ext cx="5292081" cy="2777477"/>
          </a:xfrm>
          <a:prstGeom prst="rect">
            <a:avLst/>
          </a:prstGeom>
        </p:spPr>
      </p:pic>
      <p:pic>
        <p:nvPicPr>
          <p:cNvPr id="6" name="Picture 5">
            <a:extLst>
              <a:ext uri="{FF2B5EF4-FFF2-40B4-BE49-F238E27FC236}">
                <a16:creationId xmlns:a16="http://schemas.microsoft.com/office/drawing/2014/main" id="{EDFA59A8-EBF4-4890-8F05-D126269A903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51960" y="803182"/>
            <a:ext cx="6811418" cy="1181260"/>
          </a:xfrm>
          <a:prstGeom prst="rect">
            <a:avLst/>
          </a:prstGeom>
        </p:spPr>
      </p:pic>
      <p:sp>
        <p:nvSpPr>
          <p:cNvPr id="2" name="TextBox 1">
            <a:extLst>
              <a:ext uri="{FF2B5EF4-FFF2-40B4-BE49-F238E27FC236}">
                <a16:creationId xmlns:a16="http://schemas.microsoft.com/office/drawing/2014/main" id="{0F1EE461-FDDA-412E-9526-81E124AE271D}"/>
              </a:ext>
            </a:extLst>
          </p:cNvPr>
          <p:cNvSpPr txBox="1"/>
          <p:nvPr/>
        </p:nvSpPr>
        <p:spPr>
          <a:xfrm>
            <a:off x="9414799" y="824064"/>
            <a:ext cx="2777201" cy="2893100"/>
          </a:xfrm>
          <a:prstGeom prst="rect">
            <a:avLst/>
          </a:prstGeom>
          <a:solidFill>
            <a:srgbClr val="CCCCFF"/>
          </a:solidFill>
        </p:spPr>
        <p:txBody>
          <a:bodyPr wrap="square" rtlCol="0">
            <a:spAutoFit/>
          </a:bodyPr>
          <a:lstStyle/>
          <a:p>
            <a:r>
              <a:rPr lang="en-GB" altLang="en-US" sz="1300" dirty="0">
                <a:ea typeface="Tahoma" panose="020B0604030504040204" pitchFamily="34" charset="0"/>
                <a:cs typeface="Tahoma" panose="020B0604030504040204" pitchFamily="34" charset="0"/>
              </a:rPr>
              <a:t>Data is for the last 12-month period to the end of September 2025</a:t>
            </a:r>
          </a:p>
          <a:p>
            <a:r>
              <a:rPr lang="en-GB" altLang="en-US" sz="1300" dirty="0">
                <a:ea typeface="Tahoma" panose="020B0604030504040204" pitchFamily="34" charset="0"/>
                <a:cs typeface="Tahoma" panose="020B0604030504040204" pitchFamily="34" charset="0"/>
              </a:rPr>
              <a:t>All vehicle offences - f</a:t>
            </a:r>
            <a:r>
              <a:rPr lang="en-GB" sz="1300" dirty="0"/>
              <a:t>ifth of eight MSF and 27th of 42 forces nationally (4.25 per 1,000 population)</a:t>
            </a:r>
            <a:br>
              <a:rPr lang="en-GB" sz="1300" dirty="0"/>
            </a:br>
            <a:r>
              <a:rPr lang="en-GB" sz="1300" dirty="0"/>
              <a:t>Theft of motor vehicles- seventh of eight MSF and 35</a:t>
            </a:r>
            <a:r>
              <a:rPr lang="en-GB" sz="1300" baseline="30000" dirty="0"/>
              <a:t>th</a:t>
            </a:r>
            <a:r>
              <a:rPr lang="en-GB" sz="1300" dirty="0"/>
              <a:t> of 42 forces nationally (2.02 per 1,000 population).</a:t>
            </a:r>
            <a:br>
              <a:rPr lang="en-GB" sz="1300" dirty="0"/>
            </a:br>
            <a:r>
              <a:rPr lang="en-GB" sz="1300" dirty="0"/>
              <a:t>Theft from motor vehicles – second of eight MSF and 13</a:t>
            </a:r>
            <a:r>
              <a:rPr lang="en-GB" sz="1300" baseline="30000" dirty="0"/>
              <a:t>th</a:t>
            </a:r>
            <a:r>
              <a:rPr lang="en-GB" sz="1300" dirty="0"/>
              <a:t> of 42 forces nationally (1.44 per 1,000 population)</a:t>
            </a:r>
            <a:br>
              <a:rPr lang="en-GB" sz="1300" dirty="0">
                <a:solidFill>
                  <a:srgbClr val="FF0000"/>
                </a:solidFill>
              </a:rPr>
            </a:br>
            <a:r>
              <a:rPr lang="en-GB" sz="1300" dirty="0"/>
              <a:t>For vehicle interference, sixth of eight MSF and 31</a:t>
            </a:r>
            <a:r>
              <a:rPr lang="en-GB" sz="1300" baseline="30000" dirty="0"/>
              <a:t>tst</a:t>
            </a:r>
            <a:r>
              <a:rPr lang="en-GB" sz="1300" dirty="0"/>
              <a:t> of 42 forces nationally (0.79 per 1,000 population).</a:t>
            </a:r>
          </a:p>
        </p:txBody>
      </p:sp>
      <p:sp>
        <p:nvSpPr>
          <p:cNvPr id="29" name="Text Box 2">
            <a:extLst>
              <a:ext uri="{FF2B5EF4-FFF2-40B4-BE49-F238E27FC236}">
                <a16:creationId xmlns:a16="http://schemas.microsoft.com/office/drawing/2014/main" id="{35672B34-5CAB-4F70-8F43-CCE34ED2128C}"/>
              </a:ext>
            </a:extLst>
          </p:cNvPr>
          <p:cNvSpPr txBox="1">
            <a:spLocks noChangeArrowheads="1"/>
          </p:cNvSpPr>
          <p:nvPr/>
        </p:nvSpPr>
        <p:spPr bwMode="auto">
          <a:xfrm rot="16200000">
            <a:off x="7868279" y="2136304"/>
            <a:ext cx="2893099" cy="268620"/>
          </a:xfrm>
          <a:prstGeom prst="rect">
            <a:avLst/>
          </a:prstGeom>
          <a:solidFill>
            <a:schemeClr val="accent1">
              <a:lumMod val="75000"/>
            </a:schemeClr>
          </a:solidFill>
          <a:ln w="9525">
            <a:noFill/>
            <a:miter lim="800000"/>
            <a:headEnd/>
            <a:tailEnd/>
          </a:ln>
        </p:spPr>
        <p:txBody>
          <a:bodyPr rot="0" vert="horz" wrap="square" lIns="91440" tIns="45720" rIns="91440" bIns="45720" anchor="t" anchorCtr="0">
            <a:noAutofit/>
          </a:bodyPr>
          <a:lstStyle/>
          <a:p>
            <a:pPr algn="ctr">
              <a:spcBef>
                <a:spcPts val="300"/>
              </a:spcBef>
              <a:spcAft>
                <a:spcPts val="300"/>
              </a:spcAft>
            </a:pPr>
            <a:r>
              <a:rPr lang="en-GB" sz="1050" b="1" dirty="0">
                <a:solidFill>
                  <a:srgbClr val="FFFFFF"/>
                </a:solidFill>
                <a:effectLst/>
                <a:latin typeface="Tahoma" panose="020B0604030504040204" pitchFamily="34" charset="0"/>
                <a:ea typeface="Tahoma" panose="020B0604030504040204" pitchFamily="34" charset="0"/>
              </a:rPr>
              <a:t>National Comparison</a:t>
            </a:r>
          </a:p>
        </p:txBody>
      </p:sp>
      <p:pic>
        <p:nvPicPr>
          <p:cNvPr id="8" name="Picture 7">
            <a:extLst>
              <a:ext uri="{FF2B5EF4-FFF2-40B4-BE49-F238E27FC236}">
                <a16:creationId xmlns:a16="http://schemas.microsoft.com/office/drawing/2014/main" id="{2139C5A0-3B71-44E0-A1FE-2CFFF0E79B7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4009" y="2713163"/>
            <a:ext cx="8686563" cy="1103193"/>
          </a:xfrm>
          <a:prstGeom prst="rect">
            <a:avLst/>
          </a:prstGeom>
        </p:spPr>
      </p:pic>
      <p:pic>
        <p:nvPicPr>
          <p:cNvPr id="10" name="Picture 9">
            <a:extLst>
              <a:ext uri="{FF2B5EF4-FFF2-40B4-BE49-F238E27FC236}">
                <a16:creationId xmlns:a16="http://schemas.microsoft.com/office/drawing/2014/main" id="{FEF2E10D-CDC4-4692-9B14-90DDBF2BF8E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6769" y="2222613"/>
            <a:ext cx="8793804" cy="479465"/>
          </a:xfrm>
          <a:prstGeom prst="rect">
            <a:avLst/>
          </a:prstGeom>
        </p:spPr>
      </p:pic>
      <p:sp>
        <p:nvSpPr>
          <p:cNvPr id="11" name="TextBox 10">
            <a:extLst>
              <a:ext uri="{FF2B5EF4-FFF2-40B4-BE49-F238E27FC236}">
                <a16:creationId xmlns:a16="http://schemas.microsoft.com/office/drawing/2014/main" id="{4682A721-BDF8-4423-9726-053759F500AF}"/>
              </a:ext>
            </a:extLst>
          </p:cNvPr>
          <p:cNvSpPr txBox="1"/>
          <p:nvPr/>
        </p:nvSpPr>
        <p:spPr>
          <a:xfrm>
            <a:off x="5409199" y="3834465"/>
            <a:ext cx="6676032" cy="2970044"/>
          </a:xfrm>
          <a:prstGeom prst="rect">
            <a:avLst/>
          </a:prstGeom>
          <a:solidFill>
            <a:schemeClr val="accent6">
              <a:lumMod val="20000"/>
              <a:lumOff val="80000"/>
            </a:schemeClr>
          </a:solidFill>
        </p:spPr>
        <p:txBody>
          <a:bodyPr wrap="square" rtlCol="0">
            <a:spAutoFit/>
          </a:bodyPr>
          <a:lstStyle/>
          <a:p>
            <a:r>
              <a:rPr lang="en-GB" sz="1400" b="1" dirty="0"/>
              <a:t>Outcomes:</a:t>
            </a:r>
          </a:p>
          <a:p>
            <a:pPr algn="just"/>
            <a:r>
              <a:rPr lang="en-GB" sz="1400" dirty="0"/>
              <a:t>In the last 12 months, 5.2 per cent (262) of vehicle crimes had a criminal justice outcome. The majority of these are charges (168). The criminal justice outcome rate decreased slightly (-0.6 per cent) compared to the previous 12 months.</a:t>
            </a:r>
          </a:p>
          <a:p>
            <a:pPr marL="285750" indent="-285750" algn="just">
              <a:buFont typeface="Arial" panose="020B0604020202020204" pitchFamily="34" charset="0"/>
              <a:buChar char="•"/>
            </a:pPr>
            <a:r>
              <a:rPr lang="en-GB" sz="1400" dirty="0"/>
              <a:t>For theft of motor vehicles, 5.4 per cent (126) had a criminal justice outcome. This has decreased by 1.3 per cent compared to the previous 12 months</a:t>
            </a:r>
          </a:p>
          <a:p>
            <a:pPr marL="285750" indent="-285750" algn="just">
              <a:buFont typeface="Arial" panose="020B0604020202020204" pitchFamily="34" charset="0"/>
              <a:buChar char="•"/>
            </a:pPr>
            <a:r>
              <a:rPr lang="en-GB" sz="1400" dirty="0"/>
              <a:t>For theft from motor vehicles, 3.7 per cent (60) had a criminal justice outcome. This has remained stable compared to the previous 12 months</a:t>
            </a:r>
          </a:p>
          <a:p>
            <a:pPr marL="285750" indent="-285750" algn="just">
              <a:spcAft>
                <a:spcPts val="600"/>
              </a:spcAft>
              <a:buFont typeface="Arial" panose="020B0604020202020204" pitchFamily="34" charset="0"/>
              <a:buChar char="•"/>
            </a:pPr>
            <a:r>
              <a:rPr lang="en-GB" sz="1400" dirty="0"/>
              <a:t>For vehicle interference, 4.5 per cent (41) had a criminal justice outcome. This has remained stable compared to the previous 12 months. </a:t>
            </a:r>
          </a:p>
          <a:p>
            <a:pPr algn="just">
              <a:spcAft>
                <a:spcPts val="600"/>
              </a:spcAft>
            </a:pPr>
            <a:r>
              <a:rPr lang="en-GB" sz="1400" dirty="0"/>
              <a:t>In the last 12 months, the majority 73.1 per cent (3,652) of vehicle crimes were classed as investigation completed – no suspect identified, and this has remained stable (-72)  compared to the previous 12 months. </a:t>
            </a:r>
          </a:p>
        </p:txBody>
      </p:sp>
      <p:sp>
        <p:nvSpPr>
          <p:cNvPr id="26" name="TextBox 25">
            <a:extLst>
              <a:ext uri="{FF2B5EF4-FFF2-40B4-BE49-F238E27FC236}">
                <a16:creationId xmlns:a16="http://schemas.microsoft.com/office/drawing/2014/main" id="{C9D0B414-61A8-49D7-935D-B7A78DA346C4}"/>
              </a:ext>
            </a:extLst>
          </p:cNvPr>
          <p:cNvSpPr txBox="1"/>
          <p:nvPr/>
        </p:nvSpPr>
        <p:spPr>
          <a:xfrm>
            <a:off x="11859825" y="6532152"/>
            <a:ext cx="301686" cy="369332"/>
          </a:xfrm>
          <a:prstGeom prst="rect">
            <a:avLst/>
          </a:prstGeom>
          <a:noFill/>
        </p:spPr>
        <p:txBody>
          <a:bodyPr wrap="none" rtlCol="0">
            <a:spAutoFit/>
          </a:bodyPr>
          <a:lstStyle/>
          <a:p>
            <a:r>
              <a:rPr lang="en-GB" dirty="0"/>
              <a:t>7</a:t>
            </a:r>
          </a:p>
        </p:txBody>
      </p:sp>
      <p:sp>
        <p:nvSpPr>
          <p:cNvPr id="12" name="TextBox 11">
            <a:extLst>
              <a:ext uri="{FF2B5EF4-FFF2-40B4-BE49-F238E27FC236}">
                <a16:creationId xmlns:a16="http://schemas.microsoft.com/office/drawing/2014/main" id="{851E871A-EC38-4BFF-B984-6073B310CD25}"/>
              </a:ext>
            </a:extLst>
          </p:cNvPr>
          <p:cNvSpPr txBox="1"/>
          <p:nvPr/>
        </p:nvSpPr>
        <p:spPr>
          <a:xfrm>
            <a:off x="106769" y="2254058"/>
            <a:ext cx="3115020" cy="307777"/>
          </a:xfrm>
          <a:prstGeom prst="rect">
            <a:avLst/>
          </a:prstGeom>
          <a:solidFill>
            <a:schemeClr val="bg1"/>
          </a:solidFill>
        </p:spPr>
        <p:txBody>
          <a:bodyPr wrap="none" rtlCol="0">
            <a:spAutoFit/>
          </a:bodyPr>
          <a:lstStyle/>
          <a:p>
            <a:r>
              <a:rPr lang="en-GB" sz="1400" dirty="0"/>
              <a:t>Home Office Offence Groups Level 3 &amp; 4</a:t>
            </a:r>
          </a:p>
        </p:txBody>
      </p:sp>
      <p:pic>
        <p:nvPicPr>
          <p:cNvPr id="9" name="Picture 8">
            <a:extLst>
              <a:ext uri="{FF2B5EF4-FFF2-40B4-BE49-F238E27FC236}">
                <a16:creationId xmlns:a16="http://schemas.microsoft.com/office/drawing/2014/main" id="{FF6FA034-1EF0-C6D6-C26C-BE0F4E55009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026" y="1069437"/>
            <a:ext cx="2120579" cy="957392"/>
          </a:xfrm>
          <a:prstGeom prst="rect">
            <a:avLst/>
          </a:prstGeom>
        </p:spPr>
      </p:pic>
      <p:sp>
        <p:nvSpPr>
          <p:cNvPr id="13" name="TextBox 12">
            <a:extLst>
              <a:ext uri="{FF2B5EF4-FFF2-40B4-BE49-F238E27FC236}">
                <a16:creationId xmlns:a16="http://schemas.microsoft.com/office/drawing/2014/main" id="{AC5DEB87-A0D3-BC6E-2DAC-56BD53200935}"/>
              </a:ext>
            </a:extLst>
          </p:cNvPr>
          <p:cNvSpPr txBox="1"/>
          <p:nvPr/>
        </p:nvSpPr>
        <p:spPr>
          <a:xfrm>
            <a:off x="16421" y="728547"/>
            <a:ext cx="2112846" cy="307777"/>
          </a:xfrm>
          <a:prstGeom prst="rect">
            <a:avLst/>
          </a:prstGeom>
          <a:solidFill>
            <a:schemeClr val="bg1"/>
          </a:solidFill>
        </p:spPr>
        <p:txBody>
          <a:bodyPr wrap="square" rtlCol="0">
            <a:spAutoFit/>
          </a:bodyPr>
          <a:lstStyle/>
          <a:p>
            <a:pPr algn="ctr"/>
            <a:r>
              <a:rPr lang="en-GB" sz="1400" dirty="0"/>
              <a:t>Vehicle Crimes</a:t>
            </a:r>
          </a:p>
        </p:txBody>
      </p:sp>
      <p:pic>
        <p:nvPicPr>
          <p:cNvPr id="3" name="Picture 2">
            <a:extLst>
              <a:ext uri="{FF2B5EF4-FFF2-40B4-BE49-F238E27FC236}">
                <a16:creationId xmlns:a16="http://schemas.microsoft.com/office/drawing/2014/main" id="{C96123CA-3499-FD79-5F41-CB6BAF5D6323}"/>
              </a:ext>
            </a:extLst>
          </p:cNvPr>
          <p:cNvPicPr>
            <a:picLocks noChangeAspect="1"/>
          </p:cNvPicPr>
          <p:nvPr/>
        </p:nvPicPr>
        <p:blipFill>
          <a:blip r:embed="rId10"/>
          <a:stretch>
            <a:fillRect/>
          </a:stretch>
        </p:blipFill>
        <p:spPr>
          <a:xfrm>
            <a:off x="5790233" y="-30337"/>
            <a:ext cx="1646113" cy="633665"/>
          </a:xfrm>
          <a:prstGeom prst="rect">
            <a:avLst/>
          </a:prstGeom>
        </p:spPr>
      </p:pic>
      <p:sp>
        <p:nvSpPr>
          <p:cNvPr id="5" name="TextBox 4">
            <a:extLst>
              <a:ext uri="{FF2B5EF4-FFF2-40B4-BE49-F238E27FC236}">
                <a16:creationId xmlns:a16="http://schemas.microsoft.com/office/drawing/2014/main" id="{CB3F774B-B716-658F-89FD-3B6F22899511}"/>
              </a:ext>
            </a:extLst>
          </p:cNvPr>
          <p:cNvSpPr txBox="1"/>
          <p:nvPr/>
        </p:nvSpPr>
        <p:spPr>
          <a:xfrm>
            <a:off x="357751" y="1427807"/>
            <a:ext cx="1417128" cy="430887"/>
          </a:xfrm>
          <a:prstGeom prst="rect">
            <a:avLst/>
          </a:prstGeom>
          <a:solidFill>
            <a:schemeClr val="bg1"/>
          </a:solidFill>
        </p:spPr>
        <p:txBody>
          <a:bodyPr wrap="square" rtlCol="0">
            <a:spAutoFit/>
          </a:bodyPr>
          <a:lstStyle/>
          <a:p>
            <a:pPr algn="ctr"/>
            <a:r>
              <a:rPr lang="en-GB" sz="2200" b="1" dirty="0"/>
              <a:t>4,870</a:t>
            </a:r>
          </a:p>
        </p:txBody>
      </p:sp>
    </p:spTree>
    <p:extLst>
      <p:ext uri="{BB962C8B-B14F-4D97-AF65-F5344CB8AC3E}">
        <p14:creationId xmlns:p14="http://schemas.microsoft.com/office/powerpoint/2010/main" val="11842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600" dirty="0">
                <a:solidFill>
                  <a:schemeClr val="bg1"/>
                </a:solidFill>
              </a:rPr>
              <a:t>3.4 Roads Policing - KSI</a:t>
            </a:r>
          </a:p>
        </p:txBody>
      </p:sp>
      <p:sp>
        <p:nvSpPr>
          <p:cNvPr id="12" name="Rectangle: Top Corners Rounded 11">
            <a:extLst>
              <a:ext uri="{FF2B5EF4-FFF2-40B4-BE49-F238E27FC236}">
                <a16:creationId xmlns:a16="http://schemas.microsoft.com/office/drawing/2014/main" id="{EC97D418-0747-428A-A0DD-9C6BCF8F15A3}"/>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4B2FE7AF-F7DF-402E-9B71-10509AD715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52BBE49-6328-4C1D-98FD-91CBC9ACA9B9}"/>
              </a:ext>
            </a:extLst>
          </p:cNvPr>
          <p:cNvSpPr txBox="1">
            <a:spLocks/>
          </p:cNvSpPr>
          <p:nvPr/>
        </p:nvSpPr>
        <p:spPr>
          <a:xfrm>
            <a:off x="7772519" y="-121625"/>
            <a:ext cx="3567149"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8" name="Rectangle 7">
            <a:extLst>
              <a:ext uri="{FF2B5EF4-FFF2-40B4-BE49-F238E27FC236}">
                <a16:creationId xmlns:a16="http://schemas.microsoft.com/office/drawing/2014/main" id="{7AEB0B82-B61A-4405-A59A-F4FF3C745B67}"/>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2">
            <a:extLst>
              <a:ext uri="{FF2B5EF4-FFF2-40B4-BE49-F238E27FC236}">
                <a16:creationId xmlns:a16="http://schemas.microsoft.com/office/drawing/2014/main" id="{42F6167A-30F1-4D29-A577-1BECC2580D65}"/>
              </a:ext>
            </a:extLst>
          </p:cNvPr>
          <p:cNvSpPr>
            <a:spLocks noGrp="1"/>
          </p:cNvSpPr>
          <p:nvPr>
            <p:ph type="body" sz="quarter" idx="10"/>
          </p:nvPr>
        </p:nvSpPr>
        <p:spPr>
          <a:xfrm>
            <a:off x="11450031" y="6438281"/>
            <a:ext cx="571649" cy="338137"/>
          </a:xfrm>
        </p:spPr>
        <p:txBody>
          <a:bodyPr>
            <a:normAutofit lnSpcReduction="10000"/>
          </a:bodyPr>
          <a:lstStyle/>
          <a:p>
            <a:r>
              <a:rPr lang="en-GB" sz="1800" dirty="0">
                <a:solidFill>
                  <a:schemeClr val="tx1"/>
                </a:solidFill>
              </a:rPr>
              <a:t>8</a:t>
            </a:r>
          </a:p>
        </p:txBody>
      </p:sp>
      <p:sp>
        <p:nvSpPr>
          <p:cNvPr id="5" name="TextBox 4">
            <a:extLst>
              <a:ext uri="{FF2B5EF4-FFF2-40B4-BE49-F238E27FC236}">
                <a16:creationId xmlns:a16="http://schemas.microsoft.com/office/drawing/2014/main" id="{C9FBD790-E398-43ED-87CD-A1D4E8D2F8C1}"/>
              </a:ext>
            </a:extLst>
          </p:cNvPr>
          <p:cNvSpPr txBox="1"/>
          <p:nvPr/>
        </p:nvSpPr>
        <p:spPr>
          <a:xfrm>
            <a:off x="165039" y="3971745"/>
            <a:ext cx="6026039" cy="1815882"/>
          </a:xfrm>
          <a:prstGeom prst="rect">
            <a:avLst/>
          </a:prstGeom>
          <a:solidFill>
            <a:schemeClr val="accent1">
              <a:lumMod val="20000"/>
              <a:lumOff val="80000"/>
            </a:schemeClr>
          </a:solidFill>
        </p:spPr>
        <p:txBody>
          <a:bodyPr wrap="square" rtlCol="0">
            <a:spAutoFit/>
          </a:bodyPr>
          <a:lstStyle/>
          <a:p>
            <a:pPr marL="285750" indent="-285750" algn="just">
              <a:buFont typeface="Arial" panose="020B0604020202020204" pitchFamily="34" charset="0"/>
              <a:buChar char="•"/>
            </a:pPr>
            <a:r>
              <a:rPr lang="en-GB" sz="1600" dirty="0"/>
              <a:t>Increase in fatal collisions in the last 12 months to 38 collisions (increase of two), with 38 fatal casualties, this  includes a number of possible deaths at the wheel/natural causes (awaiting inquest results)</a:t>
            </a:r>
          </a:p>
          <a:p>
            <a:pPr marL="285750" indent="-285750" algn="just">
              <a:buFont typeface="Arial" panose="020B0604020202020204" pitchFamily="34" charset="0"/>
              <a:buChar char="•"/>
            </a:pPr>
            <a:r>
              <a:rPr lang="en-GB" sz="1600" dirty="0"/>
              <a:t>There is a large variance of fatal collisions when viewed month by month but over recent months the number of fatal collisions appears to have stabilised </a:t>
            </a:r>
          </a:p>
        </p:txBody>
      </p:sp>
      <p:sp>
        <p:nvSpPr>
          <p:cNvPr id="4" name="Rectangle 3">
            <a:extLst>
              <a:ext uri="{FF2B5EF4-FFF2-40B4-BE49-F238E27FC236}">
                <a16:creationId xmlns:a16="http://schemas.microsoft.com/office/drawing/2014/main" id="{22795FD3-3EBE-4921-93FA-AFBC0D8841EE}"/>
              </a:ext>
            </a:extLst>
          </p:cNvPr>
          <p:cNvSpPr/>
          <p:nvPr/>
        </p:nvSpPr>
        <p:spPr>
          <a:xfrm>
            <a:off x="39294" y="713305"/>
            <a:ext cx="6277530" cy="3046988"/>
          </a:xfrm>
          <a:prstGeom prst="rect">
            <a:avLst/>
          </a:prstGeom>
        </p:spPr>
        <p:txBody>
          <a:bodyPr wrap="square">
            <a:spAutoFit/>
          </a:bodyPr>
          <a:lstStyle/>
          <a:p>
            <a:pPr algn="just">
              <a:spcAft>
                <a:spcPts val="600"/>
              </a:spcAft>
            </a:pPr>
            <a:r>
              <a:rPr lang="en-US" sz="1600" dirty="0">
                <a:ea typeface="Tahoma" panose="020B0604030504040204" pitchFamily="34" charset="0"/>
              </a:rPr>
              <a:t>The Road Crime Team (RCT), introduced in October 2024, is working more closely with local policing teams addressing the concerns of residents in the communities. </a:t>
            </a:r>
            <a:r>
              <a:rPr lang="en-GB" sz="1600" dirty="0">
                <a:ea typeface="Tahoma" panose="020B0604030504040204" pitchFamily="34" charset="0"/>
              </a:rPr>
              <a:t>This includes targeting areas of criminality and a focus on initiatives to make Staffordshire roads safer places to be, concentrating on education and enforcement around speed, mobile phone, drink/drug driving and seat belt offences (fatal 4). It also focuses on more targeted offences around weight restrictions and insecure loads of good vehicles and tachograph offences. The team are also committed to delivering the Bike Safe programme to educate motorcycle riders and enhance their skills. </a:t>
            </a:r>
            <a:r>
              <a:rPr lang="en-US" sz="1600" dirty="0">
                <a:ea typeface="Tahoma" panose="020B0604030504040204" pitchFamily="34" charset="0"/>
              </a:rPr>
              <a:t>They also support Community Speedwatch. </a:t>
            </a:r>
            <a:r>
              <a:rPr lang="en-GB" sz="1600" dirty="0">
                <a:ea typeface="Tahoma" panose="020B0604030504040204" pitchFamily="34" charset="0"/>
              </a:rPr>
              <a:t>The RCT has undertaken professional accreditation and meet the national profile and standard for roads policing officers. </a:t>
            </a:r>
          </a:p>
        </p:txBody>
      </p:sp>
      <p:sp>
        <p:nvSpPr>
          <p:cNvPr id="6" name="Rectangle 5">
            <a:extLst>
              <a:ext uri="{FF2B5EF4-FFF2-40B4-BE49-F238E27FC236}">
                <a16:creationId xmlns:a16="http://schemas.microsoft.com/office/drawing/2014/main" id="{13C28475-63DC-440E-8379-578D663B1025}"/>
              </a:ext>
            </a:extLst>
          </p:cNvPr>
          <p:cNvSpPr/>
          <p:nvPr/>
        </p:nvSpPr>
        <p:spPr>
          <a:xfrm>
            <a:off x="6675485" y="756721"/>
            <a:ext cx="5104958" cy="1815882"/>
          </a:xfrm>
          <a:prstGeom prst="rect">
            <a:avLst/>
          </a:prstGeom>
        </p:spPr>
        <p:txBody>
          <a:bodyPr wrap="square">
            <a:spAutoFit/>
          </a:bodyPr>
          <a:lstStyle/>
          <a:p>
            <a:pPr algn="just">
              <a:spcBef>
                <a:spcPts val="300"/>
              </a:spcBef>
              <a:spcAft>
                <a:spcPts val="300"/>
              </a:spcAft>
            </a:pPr>
            <a:r>
              <a:rPr lang="en-GB" sz="1600" dirty="0">
                <a:ea typeface="Tahoma" panose="020B0604030504040204" pitchFamily="34" charset="0"/>
              </a:rPr>
              <a:t>Killed and serious injury (KSI) road traffic collisions have increased by 11.4 per cent (+44) compared to the previous year and have reduced by 3.1 per cent (-14) in the last 12 months compared to the 2025 baseline. The number of fatal collisions has increased with a degree of variance month-on-month and high volumes in a particular month will have a significant impact on the yearly comparison.</a:t>
            </a:r>
          </a:p>
        </p:txBody>
      </p:sp>
      <p:pic>
        <p:nvPicPr>
          <p:cNvPr id="3" name="Picture 2">
            <a:extLst>
              <a:ext uri="{FF2B5EF4-FFF2-40B4-BE49-F238E27FC236}">
                <a16:creationId xmlns:a16="http://schemas.microsoft.com/office/drawing/2014/main" id="{20F02C66-3E38-2A8B-50A5-82E702AD6EA1}"/>
              </a:ext>
            </a:extLst>
          </p:cNvPr>
          <p:cNvPicPr>
            <a:picLocks noChangeAspect="1"/>
          </p:cNvPicPr>
          <p:nvPr/>
        </p:nvPicPr>
        <p:blipFill>
          <a:blip r:embed="rId5"/>
          <a:stretch>
            <a:fillRect/>
          </a:stretch>
        </p:blipFill>
        <p:spPr>
          <a:xfrm>
            <a:off x="5790233" y="-30337"/>
            <a:ext cx="1646113" cy="633665"/>
          </a:xfrm>
          <a:prstGeom prst="rect">
            <a:avLst/>
          </a:prstGeom>
        </p:spPr>
      </p:pic>
      <p:pic>
        <p:nvPicPr>
          <p:cNvPr id="17" name="Picture 16">
            <a:extLst>
              <a:ext uri="{FF2B5EF4-FFF2-40B4-BE49-F238E27FC236}">
                <a16:creationId xmlns:a16="http://schemas.microsoft.com/office/drawing/2014/main" id="{D1006937-5F82-886B-B437-CF30ABBC1789}"/>
              </a:ext>
            </a:extLst>
          </p:cNvPr>
          <p:cNvPicPr>
            <a:picLocks noChangeAspect="1"/>
          </p:cNvPicPr>
          <p:nvPr/>
        </p:nvPicPr>
        <p:blipFill>
          <a:blip r:embed="rId6"/>
          <a:stretch>
            <a:fillRect/>
          </a:stretch>
        </p:blipFill>
        <p:spPr>
          <a:xfrm>
            <a:off x="6463989" y="3054712"/>
            <a:ext cx="5584519" cy="1815881"/>
          </a:xfrm>
          <a:prstGeom prst="rect">
            <a:avLst/>
          </a:prstGeom>
        </p:spPr>
      </p:pic>
      <p:pic>
        <p:nvPicPr>
          <p:cNvPr id="20" name="Picture 19">
            <a:extLst>
              <a:ext uri="{FF2B5EF4-FFF2-40B4-BE49-F238E27FC236}">
                <a16:creationId xmlns:a16="http://schemas.microsoft.com/office/drawing/2014/main" id="{19054FA6-6F1C-B8D0-01C4-5A44F5CCB6A8}"/>
              </a:ext>
            </a:extLst>
          </p:cNvPr>
          <p:cNvPicPr>
            <a:picLocks noChangeAspect="1"/>
          </p:cNvPicPr>
          <p:nvPr/>
        </p:nvPicPr>
        <p:blipFill>
          <a:blip r:embed="rId7"/>
          <a:stretch>
            <a:fillRect/>
          </a:stretch>
        </p:blipFill>
        <p:spPr>
          <a:xfrm>
            <a:off x="761474" y="6073850"/>
            <a:ext cx="9911235" cy="702568"/>
          </a:xfrm>
          <a:prstGeom prst="rect">
            <a:avLst/>
          </a:prstGeom>
        </p:spPr>
      </p:pic>
    </p:spTree>
    <p:extLst>
      <p:ext uri="{BB962C8B-B14F-4D97-AF65-F5344CB8AC3E}">
        <p14:creationId xmlns:p14="http://schemas.microsoft.com/office/powerpoint/2010/main" val="341328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CCB298-74E6-4FB5-88EE-32184274B6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0395" y="-48781"/>
            <a:ext cx="12208427" cy="1319917"/>
          </a:xfrm>
          <a:prstGeom prst="rect">
            <a:avLst/>
          </a:prstGeom>
        </p:spPr>
      </p:pic>
      <p:sp>
        <p:nvSpPr>
          <p:cNvPr id="2" name="Title 1">
            <a:extLst>
              <a:ext uri="{FF2B5EF4-FFF2-40B4-BE49-F238E27FC236}">
                <a16:creationId xmlns:a16="http://schemas.microsoft.com/office/drawing/2014/main" id="{B8D9CA6E-38B5-4EEE-889D-43CE788B54F0}"/>
              </a:ext>
            </a:extLst>
          </p:cNvPr>
          <p:cNvSpPr>
            <a:spLocks noGrp="1"/>
          </p:cNvSpPr>
          <p:nvPr>
            <p:ph type="title"/>
          </p:nvPr>
        </p:nvSpPr>
        <p:spPr>
          <a:xfrm>
            <a:off x="0" y="0"/>
            <a:ext cx="12192000" cy="714103"/>
          </a:xfrm>
        </p:spPr>
        <p:txBody>
          <a:bodyPr>
            <a:normAutofit/>
          </a:bodyPr>
          <a:lstStyle/>
          <a:p>
            <a:r>
              <a:rPr lang="en-GB" sz="3200" dirty="0">
                <a:solidFill>
                  <a:schemeClr val="bg1"/>
                </a:solidFill>
              </a:rPr>
              <a:t>3.4 Roads Policing – Motoring Offences</a:t>
            </a:r>
          </a:p>
        </p:txBody>
      </p:sp>
      <p:sp>
        <p:nvSpPr>
          <p:cNvPr id="12" name="Rectangle: Top Corners Rounded 11">
            <a:extLst>
              <a:ext uri="{FF2B5EF4-FFF2-40B4-BE49-F238E27FC236}">
                <a16:creationId xmlns:a16="http://schemas.microsoft.com/office/drawing/2014/main" id="{EC97D418-0747-428A-A0DD-9C6BCF8F15A3}"/>
              </a:ext>
            </a:extLst>
          </p:cNvPr>
          <p:cNvSpPr/>
          <p:nvPr/>
        </p:nvSpPr>
        <p:spPr>
          <a:xfrm>
            <a:off x="10416938" y="300"/>
            <a:ext cx="1604067" cy="671513"/>
          </a:xfrm>
          <a:prstGeom prst="round2SameRect">
            <a:avLst>
              <a:gd name="adj1" fmla="val 0"/>
              <a:gd name="adj2" fmla="val 36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3" name="Picture 10">
            <a:extLst>
              <a:ext uri="{FF2B5EF4-FFF2-40B4-BE49-F238E27FC236}">
                <a16:creationId xmlns:a16="http://schemas.microsoft.com/office/drawing/2014/main" id="{4B2FE7AF-F7DF-402E-9B71-10509AD715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01264" y="45557"/>
            <a:ext cx="1218944" cy="55777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52BBE49-6328-4C1D-98FD-91CBC9ACA9B9}"/>
              </a:ext>
            </a:extLst>
          </p:cNvPr>
          <p:cNvSpPr txBox="1">
            <a:spLocks/>
          </p:cNvSpPr>
          <p:nvPr/>
        </p:nvSpPr>
        <p:spPr>
          <a:xfrm>
            <a:off x="8422105" y="96996"/>
            <a:ext cx="1978362" cy="394878"/>
          </a:xfrm>
          <a:prstGeom prst="rect">
            <a:avLst/>
          </a:prstGeom>
        </p:spPr>
        <p:txBody>
          <a:bodyPr vert="horz" lIns="0" tIns="45720" rIns="0" bIns="45720" rtlCol="0" anchor="b" anchorCtr="0">
            <a:noAutofit/>
          </a:bodyPr>
          <a:lstStyle>
            <a:lvl1pPr algn="l" defTabSz="457200" rtl="0" eaLnBrk="1" latinLnBrk="0" hangingPunct="1">
              <a:spcBef>
                <a:spcPct val="0"/>
              </a:spcBef>
              <a:buNone/>
              <a:defRPr sz="3000" kern="1200">
                <a:solidFill>
                  <a:schemeClr val="tx2"/>
                </a:solidFill>
                <a:latin typeface="+mj-lt"/>
                <a:ea typeface="+mj-ea"/>
                <a:cs typeface="+mj-cs"/>
              </a:defRPr>
            </a:lvl1pPr>
          </a:lstStyle>
          <a:p>
            <a:r>
              <a:rPr lang="en-GB" sz="1400" b="1" i="1" dirty="0">
                <a:solidFill>
                  <a:schemeClr val="bg1"/>
                </a:solidFill>
              </a:rPr>
              <a:t>“An outstanding local police service”</a:t>
            </a:r>
          </a:p>
        </p:txBody>
      </p:sp>
      <p:sp>
        <p:nvSpPr>
          <p:cNvPr id="8" name="Rectangle 7">
            <a:extLst>
              <a:ext uri="{FF2B5EF4-FFF2-40B4-BE49-F238E27FC236}">
                <a16:creationId xmlns:a16="http://schemas.microsoft.com/office/drawing/2014/main" id="{7AEB0B82-B61A-4405-A59A-F4FF3C745B67}"/>
              </a:ext>
            </a:extLst>
          </p:cNvPr>
          <p:cNvSpPr/>
          <p:nvPr/>
        </p:nvSpPr>
        <p:spPr>
          <a:xfrm>
            <a:off x="-2182" y="713704"/>
            <a:ext cx="12192000" cy="55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2">
            <a:extLst>
              <a:ext uri="{FF2B5EF4-FFF2-40B4-BE49-F238E27FC236}">
                <a16:creationId xmlns:a16="http://schemas.microsoft.com/office/drawing/2014/main" id="{42F6167A-30F1-4D29-A577-1BECC2580D65}"/>
              </a:ext>
            </a:extLst>
          </p:cNvPr>
          <p:cNvSpPr>
            <a:spLocks noGrp="1"/>
          </p:cNvSpPr>
          <p:nvPr>
            <p:ph type="body" sz="quarter" idx="10"/>
          </p:nvPr>
        </p:nvSpPr>
        <p:spPr>
          <a:xfrm>
            <a:off x="11618169" y="6507322"/>
            <a:ext cx="571649" cy="338137"/>
          </a:xfrm>
        </p:spPr>
        <p:txBody>
          <a:bodyPr>
            <a:normAutofit lnSpcReduction="10000"/>
          </a:bodyPr>
          <a:lstStyle/>
          <a:p>
            <a:r>
              <a:rPr lang="en-GB" sz="1800" dirty="0">
                <a:solidFill>
                  <a:schemeClr val="tx1"/>
                </a:solidFill>
              </a:rPr>
              <a:t>9</a:t>
            </a:r>
          </a:p>
          <a:p>
            <a:endParaRPr lang="en-GB" sz="1800" dirty="0">
              <a:solidFill>
                <a:schemeClr val="tx1"/>
              </a:solidFill>
            </a:endParaRPr>
          </a:p>
        </p:txBody>
      </p:sp>
      <p:sp>
        <p:nvSpPr>
          <p:cNvPr id="6" name="Rectangle 5">
            <a:extLst>
              <a:ext uri="{FF2B5EF4-FFF2-40B4-BE49-F238E27FC236}">
                <a16:creationId xmlns:a16="http://schemas.microsoft.com/office/drawing/2014/main" id="{A7F0A149-07C9-4974-A2C6-69D91E3C5CB5}"/>
              </a:ext>
            </a:extLst>
          </p:cNvPr>
          <p:cNvSpPr/>
          <p:nvPr/>
        </p:nvSpPr>
        <p:spPr>
          <a:xfrm>
            <a:off x="6505575" y="695396"/>
            <a:ext cx="5646862" cy="2376741"/>
          </a:xfrm>
          <a:prstGeom prst="rect">
            <a:avLst/>
          </a:prstGeom>
        </p:spPr>
        <p:txBody>
          <a:bodyPr wrap="square">
            <a:spAutoFit/>
          </a:bodyPr>
          <a:lstStyle/>
          <a:p>
            <a:pPr algn="just">
              <a:lnSpc>
                <a:spcPct val="105000"/>
              </a:lnSpc>
              <a:spcAft>
                <a:spcPts val="0"/>
              </a:spcAft>
            </a:pPr>
            <a:r>
              <a:rPr lang="en-US" sz="1400" dirty="0">
                <a:ea typeface="Tahoma" panose="020B0604030504040204" pitchFamily="34" charset="0"/>
              </a:rPr>
              <a:t>In the last 12 months (October 24 to September 25), tickets have been issued for offences relating to driving documents, manner of driving or condition of the vehicle.</a:t>
            </a:r>
            <a:endParaRPr lang="en-GB" sz="1400" dirty="0">
              <a:ea typeface="Tahoma" panose="020B0604030504040204" pitchFamily="34" charset="0"/>
            </a:endParaRPr>
          </a:p>
          <a:p>
            <a:pPr marL="342900" lvl="0" indent="-342900" algn="just">
              <a:lnSpc>
                <a:spcPct val="107000"/>
              </a:lnSpc>
              <a:spcAft>
                <a:spcPts val="0"/>
              </a:spcAft>
              <a:buFont typeface="Symbol" panose="05050102010706020507" pitchFamily="18" charset="2"/>
              <a:buChar char=""/>
            </a:pPr>
            <a:r>
              <a:rPr lang="en-GB" sz="1400" dirty="0">
                <a:ea typeface="Times New Roman" panose="02020603050405020304" pitchFamily="18" charset="0"/>
              </a:rPr>
              <a:t>Three per cent decrease in speed camera offences in the last 12 months. This is related to lower activity in recent months due to decreased resource availability and enforcement direction from National Highways </a:t>
            </a:r>
          </a:p>
          <a:p>
            <a:pPr marL="342900" lvl="0" indent="-342900" algn="just">
              <a:lnSpc>
                <a:spcPct val="107000"/>
              </a:lnSpc>
              <a:spcAft>
                <a:spcPts val="0"/>
              </a:spcAft>
              <a:buFont typeface="Symbol" panose="05050102010706020507" pitchFamily="18" charset="2"/>
              <a:buChar char=""/>
            </a:pPr>
            <a:r>
              <a:rPr lang="en-GB" sz="1400" dirty="0">
                <a:highlight>
                  <a:srgbClr val="FFFFFF"/>
                </a:highlight>
              </a:rPr>
              <a:t>Reduction speed camera offences in June 2025 due to some issues in the availability of technology due to a system upgrade</a:t>
            </a:r>
          </a:p>
          <a:p>
            <a:pPr marL="342900" lvl="0" indent="-342900" algn="just">
              <a:lnSpc>
                <a:spcPct val="107000"/>
              </a:lnSpc>
              <a:spcAft>
                <a:spcPts val="0"/>
              </a:spcAft>
              <a:buFont typeface="Symbol" panose="05050102010706020507" pitchFamily="18" charset="2"/>
              <a:buChar char=""/>
            </a:pPr>
            <a:r>
              <a:rPr lang="en-GB" sz="1400" dirty="0">
                <a:highlight>
                  <a:srgbClr val="FFFFFF"/>
                </a:highlight>
              </a:rPr>
              <a:t>Significant increase of due care offences.</a:t>
            </a:r>
          </a:p>
        </p:txBody>
      </p:sp>
      <p:sp>
        <p:nvSpPr>
          <p:cNvPr id="7" name="Rectangle 6">
            <a:extLst>
              <a:ext uri="{FF2B5EF4-FFF2-40B4-BE49-F238E27FC236}">
                <a16:creationId xmlns:a16="http://schemas.microsoft.com/office/drawing/2014/main" id="{DD6CEDFA-D9F3-4424-BB15-AEC845CFD923}"/>
              </a:ext>
            </a:extLst>
          </p:cNvPr>
          <p:cNvSpPr/>
          <p:nvPr/>
        </p:nvSpPr>
        <p:spPr>
          <a:xfrm>
            <a:off x="59502" y="5401726"/>
            <a:ext cx="6175589" cy="1442831"/>
          </a:xfrm>
          <a:prstGeom prst="rect">
            <a:avLst/>
          </a:prstGeom>
        </p:spPr>
        <p:txBody>
          <a:bodyPr wrap="square">
            <a:spAutoFit/>
          </a:bodyPr>
          <a:lstStyle/>
          <a:p>
            <a:pPr algn="just">
              <a:lnSpc>
                <a:spcPct val="105000"/>
              </a:lnSpc>
              <a:spcAft>
                <a:spcPts val="800"/>
              </a:spcAft>
            </a:pPr>
            <a:r>
              <a:rPr lang="en-US" sz="1400" dirty="0">
                <a:solidFill>
                  <a:srgbClr val="000000"/>
                </a:solidFill>
                <a:ea typeface="Tahoma" panose="020B0604030504040204" pitchFamily="34" charset="0"/>
              </a:rPr>
              <a:t>Data in relation to speed camera ticket disposals can only be reported on for the period up to six months prior to the data for offences. This is to allow for offenders to book and complete a retraining course if desired. Prosecutions are of those who fail to attend and complete a retraining course or elect for the matter to heard at court. </a:t>
            </a:r>
            <a:r>
              <a:rPr lang="en-US" sz="1400" dirty="0">
                <a:ea typeface="Tahoma" panose="020B0604030504040204" pitchFamily="34" charset="0"/>
              </a:rPr>
              <a:t>Therefore, the disposal data shows the period October 24 to September 25. </a:t>
            </a:r>
            <a:endParaRPr lang="en-GB" sz="2000" dirty="0">
              <a:ea typeface="Tahoma" panose="020B0604030504040204" pitchFamily="34" charset="0"/>
            </a:endParaRPr>
          </a:p>
        </p:txBody>
      </p:sp>
      <p:sp>
        <p:nvSpPr>
          <p:cNvPr id="4" name="Rectangle 3">
            <a:extLst>
              <a:ext uri="{FF2B5EF4-FFF2-40B4-BE49-F238E27FC236}">
                <a16:creationId xmlns:a16="http://schemas.microsoft.com/office/drawing/2014/main" id="{743B6F9B-9B4F-4CD5-9786-21239C10255B}"/>
              </a:ext>
            </a:extLst>
          </p:cNvPr>
          <p:cNvSpPr/>
          <p:nvPr/>
        </p:nvSpPr>
        <p:spPr>
          <a:xfrm>
            <a:off x="2075045" y="2992877"/>
            <a:ext cx="2025298" cy="307200"/>
          </a:xfrm>
          <a:prstGeom prst="rect">
            <a:avLst/>
          </a:prstGeom>
        </p:spPr>
        <p:txBody>
          <a:bodyPr wrap="none">
            <a:spAutoFit/>
          </a:bodyPr>
          <a:lstStyle/>
          <a:p>
            <a:pPr algn="just">
              <a:lnSpc>
                <a:spcPct val="105000"/>
              </a:lnSpc>
              <a:spcAft>
                <a:spcPts val="0"/>
              </a:spcAft>
            </a:pPr>
            <a:r>
              <a:rPr lang="en-US" sz="1400" dirty="0">
                <a:solidFill>
                  <a:srgbClr val="000000"/>
                </a:solidFill>
                <a:latin typeface="Tahoma" panose="020B0604030504040204" pitchFamily="34" charset="0"/>
                <a:ea typeface="Tahoma" panose="020B0604030504040204" pitchFamily="34" charset="0"/>
              </a:rPr>
              <a:t>Speed camera offences</a:t>
            </a:r>
            <a:endParaRPr lang="en-GB" sz="1400" dirty="0">
              <a:solidFill>
                <a:srgbClr val="000000"/>
              </a:solidFill>
              <a:latin typeface="Calibri" panose="020F0502020204030204" pitchFamily="34" charset="0"/>
              <a:ea typeface="Tahoma" panose="020B0604030504040204" pitchFamily="34" charset="0"/>
            </a:endParaRPr>
          </a:p>
        </p:txBody>
      </p:sp>
      <p:sp>
        <p:nvSpPr>
          <p:cNvPr id="16" name="Rectangle 15">
            <a:extLst>
              <a:ext uri="{FF2B5EF4-FFF2-40B4-BE49-F238E27FC236}">
                <a16:creationId xmlns:a16="http://schemas.microsoft.com/office/drawing/2014/main" id="{F69FEB80-3AD3-4726-B723-10694AB84F93}"/>
              </a:ext>
            </a:extLst>
          </p:cNvPr>
          <p:cNvSpPr/>
          <p:nvPr/>
        </p:nvSpPr>
        <p:spPr>
          <a:xfrm>
            <a:off x="8044565" y="2972799"/>
            <a:ext cx="2733441" cy="253916"/>
          </a:xfrm>
          <a:prstGeom prst="rect">
            <a:avLst/>
          </a:prstGeom>
        </p:spPr>
        <p:txBody>
          <a:bodyPr wrap="none">
            <a:spAutoFit/>
          </a:bodyPr>
          <a:lstStyle/>
          <a:p>
            <a:pPr algn="ctr">
              <a:spcBef>
                <a:spcPts val="300"/>
              </a:spcBef>
              <a:spcAft>
                <a:spcPts val="300"/>
              </a:spcAft>
            </a:pPr>
            <a:r>
              <a:rPr lang="en-GB" sz="1050" b="1" dirty="0">
                <a:latin typeface="Tahoma" panose="020B0604030504040204" pitchFamily="34" charset="0"/>
                <a:ea typeface="Tahoma" panose="020B0604030504040204" pitchFamily="34" charset="0"/>
              </a:rPr>
              <a:t>Speed Camera Offences Enforcement</a:t>
            </a:r>
            <a:r>
              <a:rPr lang="en-GB" sz="1050" b="1" dirty="0">
                <a:solidFill>
                  <a:srgbClr val="FF0000"/>
                </a:solidFill>
                <a:latin typeface="Tahoma" panose="020B0604030504040204" pitchFamily="34" charset="0"/>
                <a:ea typeface="Tahoma" panose="020B0604030504040204" pitchFamily="34" charset="0"/>
              </a:rPr>
              <a:t> </a:t>
            </a:r>
            <a:endParaRPr lang="en-GB" sz="1200" b="1" dirty="0">
              <a:effectLst/>
              <a:latin typeface="Calibri" panose="020F0502020204030204" pitchFamily="34" charset="0"/>
              <a:ea typeface="Tahoma" panose="020B0604030504040204" pitchFamily="34" charset="0"/>
            </a:endParaRPr>
          </a:p>
        </p:txBody>
      </p:sp>
      <p:pic>
        <p:nvPicPr>
          <p:cNvPr id="3" name="Picture 2">
            <a:extLst>
              <a:ext uri="{FF2B5EF4-FFF2-40B4-BE49-F238E27FC236}">
                <a16:creationId xmlns:a16="http://schemas.microsoft.com/office/drawing/2014/main" id="{FA3C6775-0B66-4AD0-CA3D-B6F4760EA595}"/>
              </a:ext>
            </a:extLst>
          </p:cNvPr>
          <p:cNvPicPr>
            <a:picLocks noChangeAspect="1"/>
          </p:cNvPicPr>
          <p:nvPr/>
        </p:nvPicPr>
        <p:blipFill>
          <a:blip r:embed="rId5"/>
          <a:stretch>
            <a:fillRect/>
          </a:stretch>
        </p:blipFill>
        <p:spPr>
          <a:xfrm>
            <a:off x="6604997" y="-48782"/>
            <a:ext cx="1646113" cy="633665"/>
          </a:xfrm>
          <a:prstGeom prst="rect">
            <a:avLst/>
          </a:prstGeom>
        </p:spPr>
      </p:pic>
      <p:pic>
        <p:nvPicPr>
          <p:cNvPr id="19" name="Picture 18">
            <a:extLst>
              <a:ext uri="{FF2B5EF4-FFF2-40B4-BE49-F238E27FC236}">
                <a16:creationId xmlns:a16="http://schemas.microsoft.com/office/drawing/2014/main" id="{26EA5A6E-9E4B-DC95-8E72-4D4B18845A4C}"/>
              </a:ext>
            </a:extLst>
          </p:cNvPr>
          <p:cNvPicPr>
            <a:picLocks noChangeAspect="1"/>
          </p:cNvPicPr>
          <p:nvPr/>
        </p:nvPicPr>
        <p:blipFill>
          <a:blip r:embed="rId6"/>
          <a:stretch>
            <a:fillRect/>
          </a:stretch>
        </p:blipFill>
        <p:spPr>
          <a:xfrm>
            <a:off x="145738" y="762885"/>
            <a:ext cx="4864350" cy="2209914"/>
          </a:xfrm>
          <a:prstGeom prst="rect">
            <a:avLst/>
          </a:prstGeom>
        </p:spPr>
      </p:pic>
      <p:pic>
        <p:nvPicPr>
          <p:cNvPr id="23" name="Picture 22">
            <a:extLst>
              <a:ext uri="{FF2B5EF4-FFF2-40B4-BE49-F238E27FC236}">
                <a16:creationId xmlns:a16="http://schemas.microsoft.com/office/drawing/2014/main" id="{1C8D2B5D-9EAA-9082-1C07-AAB9D1734A91}"/>
              </a:ext>
            </a:extLst>
          </p:cNvPr>
          <p:cNvPicPr>
            <a:picLocks noChangeAspect="1"/>
          </p:cNvPicPr>
          <p:nvPr/>
        </p:nvPicPr>
        <p:blipFill>
          <a:blip r:embed="rId7"/>
          <a:srcRect t="11476"/>
          <a:stretch>
            <a:fillRect/>
          </a:stretch>
        </p:blipFill>
        <p:spPr>
          <a:xfrm>
            <a:off x="319447" y="3320155"/>
            <a:ext cx="5281425" cy="1988919"/>
          </a:xfrm>
          <a:prstGeom prst="rect">
            <a:avLst/>
          </a:prstGeom>
        </p:spPr>
      </p:pic>
      <p:pic>
        <p:nvPicPr>
          <p:cNvPr id="27" name="Picture 26">
            <a:extLst>
              <a:ext uri="{FF2B5EF4-FFF2-40B4-BE49-F238E27FC236}">
                <a16:creationId xmlns:a16="http://schemas.microsoft.com/office/drawing/2014/main" id="{7880C3DC-F600-2A4E-85FF-2B7A6A30A53F}"/>
              </a:ext>
            </a:extLst>
          </p:cNvPr>
          <p:cNvPicPr>
            <a:picLocks noChangeAspect="1"/>
          </p:cNvPicPr>
          <p:nvPr/>
        </p:nvPicPr>
        <p:blipFill>
          <a:blip r:embed="rId8"/>
          <a:stretch>
            <a:fillRect/>
          </a:stretch>
        </p:blipFill>
        <p:spPr>
          <a:xfrm>
            <a:off x="6505575" y="3168552"/>
            <a:ext cx="5515430" cy="1887990"/>
          </a:xfrm>
          <a:prstGeom prst="rect">
            <a:avLst/>
          </a:prstGeom>
        </p:spPr>
      </p:pic>
      <p:pic>
        <p:nvPicPr>
          <p:cNvPr id="17" name="Picture 16">
            <a:extLst>
              <a:ext uri="{FF2B5EF4-FFF2-40B4-BE49-F238E27FC236}">
                <a16:creationId xmlns:a16="http://schemas.microsoft.com/office/drawing/2014/main" id="{6393ECF5-8BB6-82CD-0FD6-D3B4FC759369}"/>
              </a:ext>
            </a:extLst>
          </p:cNvPr>
          <p:cNvPicPr>
            <a:picLocks noChangeAspect="1"/>
          </p:cNvPicPr>
          <p:nvPr/>
        </p:nvPicPr>
        <p:blipFill>
          <a:blip r:embed="rId9"/>
          <a:stretch>
            <a:fillRect/>
          </a:stretch>
        </p:blipFill>
        <p:spPr>
          <a:xfrm>
            <a:off x="6905915" y="5097425"/>
            <a:ext cx="4378169" cy="1595983"/>
          </a:xfrm>
          <a:prstGeom prst="rect">
            <a:avLst/>
          </a:prstGeom>
        </p:spPr>
      </p:pic>
    </p:spTree>
    <p:extLst>
      <p:ext uri="{BB962C8B-B14F-4D97-AF65-F5344CB8AC3E}">
        <p14:creationId xmlns:p14="http://schemas.microsoft.com/office/powerpoint/2010/main" val="1187381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22168</TotalTime>
  <Words>15452</Words>
  <Application>Microsoft Office PowerPoint</Application>
  <PresentationFormat>Widescreen</PresentationFormat>
  <Paragraphs>947</Paragraphs>
  <Slides>50</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MS Mincho</vt:lpstr>
      <vt:lpstr>Aptos</vt:lpstr>
      <vt:lpstr>Arial</vt:lpstr>
      <vt:lpstr>Calibri</vt:lpstr>
      <vt:lpstr>Calibri Light</vt:lpstr>
      <vt:lpstr>FrutigerLTStd-Black</vt:lpstr>
      <vt:lpstr>FrutigerLTStd-Bold</vt:lpstr>
      <vt:lpstr>FrutigerLTStd-Roman</vt:lpstr>
      <vt:lpstr>Symbol</vt:lpstr>
      <vt:lpstr>Tahoma</vt:lpstr>
      <vt:lpstr>Times New Roman</vt:lpstr>
      <vt:lpstr>Office Theme</vt:lpstr>
      <vt:lpstr>PowerPoint Presentation</vt:lpstr>
      <vt:lpstr>Contents </vt:lpstr>
      <vt:lpstr>PowerPoint Presentation</vt:lpstr>
      <vt:lpstr>PowerPoint Presentation</vt:lpstr>
      <vt:lpstr>3. Local Crime Priorities 3.1 Rural crime</vt:lpstr>
      <vt:lpstr>3.2 Retail Crime</vt:lpstr>
      <vt:lpstr>3.3 Vehicle Crime</vt:lpstr>
      <vt:lpstr>3.4 Roads Policing - KSI</vt:lpstr>
      <vt:lpstr>3.4 Roads Policing – Motoring Offences</vt:lpstr>
      <vt:lpstr>3.4 Roads Policing – Community Speedwatch</vt:lpstr>
      <vt:lpstr>4 Public Confidence and Victim Surveys 4.1 Public perception surveys</vt:lpstr>
      <vt:lpstr>4.2 Improve Satisfaction among Victims</vt:lpstr>
      <vt:lpstr>4.3 Local Complaints, reviews  and IOPC bulletins</vt:lpstr>
      <vt:lpstr>4.3 Local Complaints, reviews &amp; IOPC bulletins</vt:lpstr>
      <vt:lpstr>PowerPoint Presentation</vt:lpstr>
      <vt:lpstr>PowerPoint Presentation</vt:lpstr>
      <vt:lpstr>PowerPoint Presentation</vt:lpstr>
      <vt:lpstr>5.1 Non-Emergency Calls – Post Triage</vt:lpstr>
      <vt:lpstr>PowerPoint Presentation</vt:lpstr>
      <vt:lpstr>PowerPoint Presentation</vt:lpstr>
      <vt:lpstr>Context – Incidents</vt:lpstr>
      <vt:lpstr>5.2 Response: Grade 1</vt:lpstr>
      <vt:lpstr>5.2 Response: Grade 2</vt:lpstr>
      <vt:lpstr>5.3 Reducing Neighbourhood Crime</vt:lpstr>
      <vt:lpstr>5.4 Tackling Anti-Social Behaviour</vt:lpstr>
      <vt:lpstr>5.4 Tackling Anti-Social Behaviour</vt:lpstr>
      <vt:lpstr>5.5 Outcomes</vt:lpstr>
      <vt:lpstr>Context - Custody</vt:lpstr>
      <vt:lpstr>Context - Conviction and Prosecution Rates</vt:lpstr>
      <vt:lpstr>6. Preventing and Protecting</vt:lpstr>
      <vt:lpstr>Context – All Crime</vt:lpstr>
      <vt:lpstr>6.1 Reduce murder and other homicide  (NCPM)</vt:lpstr>
      <vt:lpstr>6.2 Reduce Serious Violence (NCPM)</vt:lpstr>
      <vt:lpstr>6.2 Serious Violence</vt:lpstr>
      <vt:lpstr>6.2 Reduce Serious Violence (NCPM)</vt:lpstr>
      <vt:lpstr>6.2 Reduce Serious Violence (NCPM)</vt:lpstr>
      <vt:lpstr>6.2 Domestic Abuse</vt:lpstr>
      <vt:lpstr>6.3 Disrupt drugs supply and  county lines (NCPM)</vt:lpstr>
      <vt:lpstr>6.3 Disrupt drugs supply and  county lines (NCPM)</vt:lpstr>
      <vt:lpstr>6.3 Disrupt drugs supply and  county lines (NCPM)</vt:lpstr>
      <vt:lpstr>6.4 Tackle Cybercrime &amp; Fraud Focus  (NCPM)</vt:lpstr>
      <vt:lpstr>PowerPoint Presentation</vt:lpstr>
      <vt:lpstr>7.1 Victims’ Code of Practice Compliance</vt:lpstr>
      <vt:lpstr>Context - Repeat Victims</vt:lpstr>
      <vt:lpstr>7.2 Criminal Justice - Timeliness</vt:lpstr>
      <vt:lpstr>8.1 Workforce Update: Officer recruitment </vt:lpstr>
      <vt:lpstr>8.1 Workforce - Neighbourhood Policing Guarantee </vt:lpstr>
      <vt:lpstr>8.1 Workforce Update: Diversity</vt:lpstr>
      <vt:lpstr>8.2 Efficiency</vt:lpstr>
      <vt:lpstr>8.3 Value for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Board Slides</dc:title>
  <dc:creator>Zoe Kumar</dc:creator>
  <cp:lastModifiedBy>Clair Allen</cp:lastModifiedBy>
  <cp:revision>1652</cp:revision>
  <cp:lastPrinted>2025-11-04T09:14:29Z</cp:lastPrinted>
  <dcterms:created xsi:type="dcterms:W3CDTF">2023-12-08T15:43:20Z</dcterms:created>
  <dcterms:modified xsi:type="dcterms:W3CDTF">2026-04-30T15:10:37Z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bd297d-c19e-48a7-882e-4507daab7346_Enabled">
    <vt:lpwstr>true</vt:lpwstr>
  </property>
  <property fmtid="{D5CDD505-2E9C-101B-9397-08002B2CF9AE}" pid="3" name="MSIP_Label_c1bd297d-c19e-48a7-882e-4507daab7346_SetDate">
    <vt:lpwstr>2023-12-08T15:45:55Z</vt:lpwstr>
  </property>
  <property fmtid="{D5CDD505-2E9C-101B-9397-08002B2CF9AE}" pid="4" name="MSIP_Label_c1bd297d-c19e-48a7-882e-4507daab7346_Method">
    <vt:lpwstr>Privileged</vt:lpwstr>
  </property>
  <property fmtid="{D5CDD505-2E9C-101B-9397-08002B2CF9AE}" pid="5" name="MSIP_Label_c1bd297d-c19e-48a7-882e-4507daab7346_Name">
    <vt:lpwstr>OFFICIAL</vt:lpwstr>
  </property>
  <property fmtid="{D5CDD505-2E9C-101B-9397-08002B2CF9AE}" pid="6" name="MSIP_Label_c1bd297d-c19e-48a7-882e-4507daab7346_SiteId">
    <vt:lpwstr>d4922504-06c0-431d-8eca-67087dea03c8</vt:lpwstr>
  </property>
  <property fmtid="{D5CDD505-2E9C-101B-9397-08002B2CF9AE}" pid="7" name="MSIP_Label_c1bd297d-c19e-48a7-882e-4507daab7346_ActionId">
    <vt:lpwstr>320a88d4-2cfe-41f0-9778-c6351d021249</vt:lpwstr>
  </property>
  <property fmtid="{D5CDD505-2E9C-101B-9397-08002B2CF9AE}" pid="8" name="MSIP_Label_c1bd297d-c19e-48a7-882e-4507daab7346_ContentBits">
    <vt:lpwstr>0</vt:lpwstr>
  </property>
</Properties>
</file>