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7"/>
  </p:notesMasterIdLst>
  <p:sldIdLst>
    <p:sldId id="263" r:id="rId3"/>
    <p:sldId id="259" r:id="rId4"/>
    <p:sldId id="265" r:id="rId5"/>
    <p:sldId id="261" r:id="rId6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399" autoAdjust="0"/>
    <p:restoredTop sz="94660"/>
  </p:normalViewPr>
  <p:slideViewPr>
    <p:cSldViewPr snapToGrid="0">
      <p:cViewPr varScale="1">
        <p:scale>
          <a:sx n="74" d="100"/>
          <a:sy n="74" d="100"/>
        </p:scale>
        <p:origin x="2382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DFC6FA-2352-4BE6-9770-829FFE3A4F54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C3A60A-45E8-4299-AA09-371AAD7D0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7002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2599D-2B2C-4956-8231-6AAA992843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8A0E3F-E56F-47C6-A597-1A70F1AFDB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91699E-40CF-41D5-B637-782150E10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8B814-8F9D-4BA0-A20E-2156828991A4}" type="datetime1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C25191-712F-4B03-A71D-897047338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0BD6E7-C0D7-4BFF-AAC5-B0A271022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26323-18D0-4B5F-B52E-0CBAF977A6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56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52EC4-AEF7-4E6A-8EDD-F287A4D2D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E70CC9-EF80-4540-9547-EAC939CD9C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DC5B31-E55E-4794-88F5-F78382CAE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5DC63-B6CD-40A5-B664-20981E7E1BEF}" type="datetime1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BDF317-E37A-4775-8BD5-CB542FAF6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901D4D-C18B-46D1-B172-C40C0E053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26323-18D0-4B5F-B52E-0CBAF977A6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0403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D1AB97A-2E57-4931-B7AA-6671B8A34D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1F21D1-AF51-4737-AE56-13D64F0864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FE482C-3EB1-4D18-9EAB-6D1B316AB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A13C2-8047-4FA7-B7D0-223B6240899F}" type="datetime1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69CC78-21A6-4E55-9250-8CD25606D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031E38-1DE0-4360-A00C-41DD4A634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26323-18D0-4B5F-B52E-0CBAF977A6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2337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87366-61DC-4690-8CCB-4B56414C31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39F02C-DD24-4FEA-9EDC-0493E62DC7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E1A39E-C9F1-4878-9086-6FD80A49A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5CBD0-3D0C-4E63-837C-1C6701F24595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F69D1A-5E69-497C-87C7-53A252812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68943F-45E0-4B82-94F1-8FD0E6F48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7A812-BB80-47C7-9529-F060B8AB3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3931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E08DC-40F5-454C-A662-7F7EC3625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44BDB4-EC5D-4EBF-B874-B5AD14638F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6E3DE8-EF1F-4C2A-9BDC-0CF18FDD9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5CBD0-3D0C-4E63-837C-1C6701F24595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3F925E-760B-41A6-9EAD-7672936BF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9E1760-1FA1-4FAB-A480-BEA394647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7A812-BB80-47C7-9529-F060B8AB3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27237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A5F6E-A9EF-4BA3-9F17-E8E03338B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382261-D6DE-4F87-9503-84B2323401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B9EEE9-2AF3-488A-989B-3795047F8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5CBD0-3D0C-4E63-837C-1C6701F24595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32C233-49FB-4691-9898-15572A524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C05A82-0597-4BFD-8553-4E5422181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7A812-BB80-47C7-9529-F060B8AB3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51387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487A6-0AD3-4A86-83F7-9384F6737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CBE105-912F-4246-9F5D-54867D8AD7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7A84E1-F0DA-4055-8810-117087BBEC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CABBCB-C5B1-4351-A884-A37CCE72F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5CBD0-3D0C-4E63-837C-1C6701F24595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797A05-340C-4597-84BB-953F28DA8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75437B-4F71-4D1F-9F79-441D26674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7A812-BB80-47C7-9529-F060B8AB3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29744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4B343-6B7A-4ED5-9A03-E15CB798E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6B59DA-21A8-4D67-9241-31641E274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D07726-5161-4D1D-8576-12548F316B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50361C-287B-4ACE-8484-C5F6FB036B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7944B2-45C3-414A-8600-6BB619B1EA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C9D8A3-1027-4170-8663-162DADC30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5CBD0-3D0C-4E63-837C-1C6701F24595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CBA93E-6EBA-4D10-9EE5-82D69F203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02F3E2-D0B6-4B23-94B3-0AA43D795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7A812-BB80-47C7-9529-F060B8AB3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07266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6DC78-E1CD-4201-A21F-370C6BE6F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E218B6-D5C8-49C4-B9CA-D34BAB635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5CBD0-3D0C-4E63-837C-1C6701F24595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88DB1E-0B27-499E-924B-108EA2312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DCC9BB-73A0-4EF4-8931-6F8874F48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7A812-BB80-47C7-9529-F060B8AB3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44885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F4EE0E-D92B-4F62-AB94-E2B25902C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5CBD0-3D0C-4E63-837C-1C6701F24595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197F4E-A9F7-412D-821E-CBA942FD6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C0636F-AC95-4314-8CC2-F2905EE43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7A812-BB80-47C7-9529-F060B8AB3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63280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C7512-F30E-45C3-8579-1CF7EBBE1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94CB1F-4E94-47F6-9121-1AAFDEB41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BE6406-68CD-478B-9B1F-190C9E9E0F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BBFB22-06AF-42EC-A748-594A92CCF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5CBD0-3D0C-4E63-837C-1C6701F24595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E3C54B-C9D4-4471-BE67-1C4EB8138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2E0C3F-EB92-43B6-8AD7-617C3AEDE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7A812-BB80-47C7-9529-F060B8AB3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198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3F4CE-E781-43C6-9A2C-A735DDC76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687BF9-2DEB-4D9E-A6DC-6D28E0538A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F7E5E-7577-4DDA-9F0E-261BE26CD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0134-E285-4CA6-ACAA-D2ABC7A11900}" type="datetime1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B248A9-B2C5-4DD4-BC83-FAF8D2E5B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C78701-1FB4-4FF0-AE1B-BF4D45CEF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26323-18D0-4B5F-B52E-0CBAF977A6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05721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F3E90-E841-44C8-AC0F-D9192A08C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7D2810-0CF0-4ADC-8F81-80C7341CA8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7ACB0F-D126-49E4-8FE0-4AD3872484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E0A5E3-3D7D-4CB7-BF05-6E61E450F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5CBD0-3D0C-4E63-837C-1C6701F24595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971B41-4865-4AB8-906E-02C800052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A3CBFD-2EFA-43CD-BE68-6AE5CD44B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7A812-BB80-47C7-9529-F060B8AB3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45595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77838-7721-4B39-8166-FDC58B3FF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B0D651-85E4-43C5-B759-49FD3B8786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730AC0-6C5B-4456-98CC-61C874E7C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5CBD0-3D0C-4E63-837C-1C6701F24595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04E93C-99F3-41F1-B39D-D8733F509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D5201D-2F57-4328-A5AB-2ECE8F78A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7A812-BB80-47C7-9529-F060B8AB3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99403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3F85F5-1CFE-4949-95C5-7ACD63DB38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34C496-CA67-434E-8D7D-FA2816D625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28F50F-5939-4C7C-97CB-DD097BB6A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5CBD0-3D0C-4E63-837C-1C6701F24595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0D618B-6E58-481D-B9DE-10CC29E50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A24C8D-47E8-4CBF-AEDF-C8689FC5A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7A812-BB80-47C7-9529-F060B8AB3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28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91F7B-2907-4780-83FB-9D72DE29A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78B716-D010-4191-BDC1-11642F71D0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657E8-1694-45DF-9770-51465E38F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13CCD-BD6F-472A-A5C7-C3947FA2C520}" type="datetime1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818B40-DD69-4E1F-AEFE-11FD327F4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8ADB28-CAA1-4F22-8D0B-649F57B9F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26323-18D0-4B5F-B52E-0CBAF977A6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8491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C751A-0A3E-4DBB-ACAF-7EB87F8D4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BD9F3F-F401-405C-BF08-75723B4BFF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892EA7-3471-40EF-94FE-4A735C14D9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9905EE-53DC-4FF3-83AE-F1166C0AC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B6252-82B9-4792-AB88-C4AF2A089614}" type="datetime1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23B584-F3B7-42E4-AA20-4259069B8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5C42DC-302F-4E4E-9B23-08D73A77B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26323-18D0-4B5F-B52E-0CBAF977A6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5506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264513-9B58-4472-BCD6-805A78CE6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57E2D4-74DD-4C0C-8DA4-7B843048EE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294864-CB63-4EDE-AEA8-979BE47B3D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2BEF94-3AAF-4B0F-A65C-AE3AF8183B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EFC098-DA66-4D5A-BDB3-293ED7E701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91DE70-4A3C-4E6A-9616-B820DC426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655D3-0A2A-45FD-B66A-6052FD01AEF4}" type="datetime1">
              <a:rPr lang="en-GB" smtClean="0"/>
              <a:t>07/01/2026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28A51C-5D15-45C0-A0B2-5611C78D5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3DB961-9A99-4D9F-968E-3091A8ADC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26323-18D0-4B5F-B52E-0CBAF977A6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4386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864AB-2031-498E-8B53-E5400BC0D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025E6D-BB01-4B48-B776-F9245D073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E56E0-B3D4-42F8-9D8A-425159F2DB1F}" type="datetime1">
              <a:rPr lang="en-GB" smtClean="0"/>
              <a:t>07/01/2026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AB1E3F-AFBA-4B28-BB74-889104660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0BFDD7-46C2-441D-8916-F0C9517EE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26323-18D0-4B5F-B52E-0CBAF977A6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0254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E8C6EFA-DBE9-46BB-B870-A12C8D904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EF035-9DEB-48FD-B688-3066E7AF34CC}" type="datetime1">
              <a:rPr lang="en-GB" smtClean="0"/>
              <a:t>07/01/2026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18A10B0-9FA6-437B-BC27-CC012620E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6F60D-3319-42C7-8C7B-49729A539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26323-18D0-4B5F-B52E-0CBAF977A6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8182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87594-840E-4C99-8E8E-6C14D8214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D0A65D-0B7E-465E-A33A-0C51E5ABA5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442C71-2622-454D-808A-4D5EDAA1F3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DB3125-B36D-4E1E-AC18-81E718769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BA72A-F793-4C79-BB6E-B54C357DDE7C}" type="datetime1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0064A8-E3BC-4ECB-95E3-3F99CB174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235E70-E3FF-44E0-888D-902AE932B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26323-18D0-4B5F-B52E-0CBAF977A6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4916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1CA14-DC1A-44BF-AE78-B2A859A0C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DEF12E-2229-4DC4-8B85-49AA45446D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4D6F82-F3D2-4805-829C-90909446A5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F11418-3328-4176-A75E-B67AD59B5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2CDE0-9113-4D2F-9660-B54AFB9AFA3F}" type="datetime1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4A6567-2303-4308-8BAA-D9A61D8CF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889378-08A5-459B-9FEE-2419B7537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26323-18D0-4B5F-B52E-0CBAF977A6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3971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491218-BDBB-4699-AD9F-560989BF2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207B41-3B1B-4211-A589-B80A7235D6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282F5C-3FE0-46B2-AE17-B1D8D417A4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DCF64-B699-4E25-95B8-03F1A1F34382}" type="datetime1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B0D7C8-F72F-48B8-90E4-2AA8CB8281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FAD9C3-AFA2-4A04-921E-D7F0039D20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D26323-18D0-4B5F-B52E-0CBAF977A6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1278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B7D121-CA9C-435D-B736-E484C7FD4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59912F-FCA3-4E2E-ACF1-339D10FE4A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F2BAA3-680D-449E-BA01-91062E2C0B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5CBD0-3D0C-4E63-837C-1C6701F24595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283894-E6B3-448D-9358-BD55F808B4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FD1AEA-B018-45BD-9184-72CE2D345C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7A812-BB80-47C7-9529-F060B8AB3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3043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759652" y="2144539"/>
            <a:ext cx="1755321" cy="677636"/>
          </a:xfrm>
          <a:prstGeom prst="roundRect">
            <a:avLst/>
          </a:prstGeom>
          <a:solidFill>
            <a:srgbClr val="04A777"/>
          </a:solidFill>
          <a:ln w="28575">
            <a:solidFill>
              <a:srgbClr val="0D4D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solidFill>
                  <a:schemeClr val="tx1"/>
                </a:solidFill>
              </a:rPr>
              <a:t>Senior Review Meeting Force (2:2)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PFCC/Ch Exec &amp; CC/DCC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899507" y="931682"/>
            <a:ext cx="1755321" cy="803040"/>
          </a:xfrm>
          <a:prstGeom prst="roundRect">
            <a:avLst/>
          </a:prstGeom>
          <a:solidFill>
            <a:srgbClr val="04A777"/>
          </a:solidFill>
          <a:ln w="28575">
            <a:solidFill>
              <a:srgbClr val="0D4D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Strategic Governance Board </a:t>
            </a:r>
          </a:p>
          <a:p>
            <a:pPr algn="ctr"/>
            <a:r>
              <a:rPr lang="en-GB" sz="1200" dirty="0">
                <a:solidFill>
                  <a:schemeClr val="tx1"/>
                </a:solidFill>
              </a:rPr>
              <a:t>(Policing)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065968" y="931799"/>
            <a:ext cx="1755321" cy="802806"/>
          </a:xfrm>
          <a:prstGeom prst="roundRect">
            <a:avLst/>
          </a:prstGeom>
          <a:solidFill>
            <a:srgbClr val="04A777"/>
          </a:solidFill>
          <a:ln w="28575">
            <a:solidFill>
              <a:srgbClr val="0D4D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Strategic Governance Board </a:t>
            </a:r>
          </a:p>
          <a:p>
            <a:pPr algn="ctr"/>
            <a:r>
              <a:rPr lang="en-GB" sz="1200" b="1" dirty="0">
                <a:solidFill>
                  <a:schemeClr val="tx1"/>
                </a:solidFill>
              </a:rPr>
              <a:t>Collaboration &amp; Strategic Estates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537174" y="923520"/>
            <a:ext cx="1755321" cy="801042"/>
          </a:xfrm>
          <a:prstGeom prst="roundRect">
            <a:avLst/>
          </a:prstGeom>
          <a:solidFill>
            <a:srgbClr val="04A777"/>
          </a:solidFill>
          <a:ln w="28575">
            <a:solidFill>
              <a:srgbClr val="0D4D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Strategic Governance Board </a:t>
            </a:r>
          </a:p>
          <a:p>
            <a:pPr algn="ctr"/>
            <a:r>
              <a:rPr lang="en-GB" sz="1200" dirty="0">
                <a:solidFill>
                  <a:schemeClr val="tx1"/>
                </a:solidFill>
              </a:rPr>
              <a:t>(Fire &amp; Rescue)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3642248" y="40118"/>
            <a:ext cx="49557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D4D63"/>
                </a:solidFill>
              </a:rPr>
              <a:t>SCO Governance &amp; Internal Control Structure </a:t>
            </a:r>
          </a:p>
          <a:p>
            <a:pPr algn="ctr"/>
            <a:r>
              <a:rPr lang="en-GB" b="1" dirty="0">
                <a:solidFill>
                  <a:srgbClr val="0D4D63"/>
                </a:solidFill>
              </a:rPr>
              <a:t>Policing and Fire &amp; Rescue</a:t>
            </a:r>
          </a:p>
        </p:txBody>
      </p:sp>
      <p:pic>
        <p:nvPicPr>
          <p:cNvPr id="1026" name="Picture 1" descr="CMYK Logo Temp (Print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0888" y="0"/>
            <a:ext cx="1984050" cy="6004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9" name="Picture 1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95902" y="4843584"/>
            <a:ext cx="1888541" cy="533452"/>
          </a:xfrm>
          <a:prstGeom prst="rect">
            <a:avLst/>
          </a:prstGeom>
        </p:spPr>
      </p:pic>
      <p:pic>
        <p:nvPicPr>
          <p:cNvPr id="120" name="Picture 1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74986" y="4726617"/>
            <a:ext cx="1384666" cy="685410"/>
          </a:xfrm>
          <a:prstGeom prst="rect">
            <a:avLst/>
          </a:prstGeom>
        </p:spPr>
      </p:pic>
      <p:sp>
        <p:nvSpPr>
          <p:cNvPr id="122" name="Rounded Rectangle 121"/>
          <p:cNvSpPr/>
          <p:nvPr/>
        </p:nvSpPr>
        <p:spPr>
          <a:xfrm>
            <a:off x="78684" y="450206"/>
            <a:ext cx="1411071" cy="392636"/>
          </a:xfrm>
          <a:prstGeom prst="roundRect">
            <a:avLst/>
          </a:prstGeom>
          <a:solidFill>
            <a:srgbClr val="04A777"/>
          </a:solidFill>
          <a:ln w="28575">
            <a:solidFill>
              <a:srgbClr val="0D4D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Chaired by the SCO</a:t>
            </a:r>
          </a:p>
        </p:txBody>
      </p:sp>
      <p:sp>
        <p:nvSpPr>
          <p:cNvPr id="123" name="Rounded Rectangle 122"/>
          <p:cNvSpPr/>
          <p:nvPr/>
        </p:nvSpPr>
        <p:spPr>
          <a:xfrm>
            <a:off x="66468" y="4702499"/>
            <a:ext cx="1435501" cy="392636"/>
          </a:xfrm>
          <a:prstGeom prst="roundRect">
            <a:avLst/>
          </a:prstGeom>
          <a:solidFill>
            <a:srgbClr val="0D4D63"/>
          </a:solidFill>
          <a:ln>
            <a:solidFill>
              <a:srgbClr val="0D4D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Attended by the SCO</a:t>
            </a:r>
          </a:p>
        </p:txBody>
      </p:sp>
      <p:sp>
        <p:nvSpPr>
          <p:cNvPr id="125" name="Rounded Rectangle 124"/>
          <p:cNvSpPr/>
          <p:nvPr/>
        </p:nvSpPr>
        <p:spPr>
          <a:xfrm>
            <a:off x="159433" y="6419290"/>
            <a:ext cx="11873133" cy="361594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D4D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rgbClr val="0D4D63"/>
                </a:solidFill>
              </a:rPr>
              <a:t>Additional governance functions that feed into these high level arrangements can be seen in the supporting organisational schematics.</a:t>
            </a:r>
          </a:p>
        </p:txBody>
      </p:sp>
      <p:sp>
        <p:nvSpPr>
          <p:cNvPr id="63" name="Rounded Rectangle 62"/>
          <p:cNvSpPr/>
          <p:nvPr/>
        </p:nvSpPr>
        <p:spPr>
          <a:xfrm>
            <a:off x="6376230" y="928302"/>
            <a:ext cx="1755321" cy="801042"/>
          </a:xfrm>
          <a:prstGeom prst="roundRect">
            <a:avLst/>
          </a:prstGeom>
          <a:solidFill>
            <a:srgbClr val="04A777"/>
          </a:solidFill>
          <a:ln w="28575">
            <a:solidFill>
              <a:srgbClr val="0D4D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Strategic Transformation Group </a:t>
            </a:r>
            <a:r>
              <a:rPr lang="en-GB" sz="1200" dirty="0">
                <a:solidFill>
                  <a:schemeClr val="tx1"/>
                </a:solidFill>
              </a:rPr>
              <a:t>(Fire &amp; Rescue)</a:t>
            </a:r>
            <a:endParaRPr lang="en-GB" sz="1200" b="1" dirty="0">
              <a:solidFill>
                <a:schemeClr val="tx1"/>
              </a:solidFill>
            </a:endParaRPr>
          </a:p>
        </p:txBody>
      </p:sp>
      <p:sp>
        <p:nvSpPr>
          <p:cNvPr id="95" name="Rounded Rectangle 121">
            <a:extLst>
              <a:ext uri="{FF2B5EF4-FFF2-40B4-BE49-F238E27FC236}">
                <a16:creationId xmlns:a16="http://schemas.microsoft.com/office/drawing/2014/main" id="{E1D995AC-15DB-4F38-BE1E-9FF8D56732B8}"/>
              </a:ext>
            </a:extLst>
          </p:cNvPr>
          <p:cNvSpPr/>
          <p:nvPr/>
        </p:nvSpPr>
        <p:spPr>
          <a:xfrm>
            <a:off x="3759652" y="3970230"/>
            <a:ext cx="4636676" cy="272387"/>
          </a:xfrm>
          <a:prstGeom prst="roundRect">
            <a:avLst/>
          </a:prstGeom>
          <a:solidFill>
            <a:srgbClr val="04A777"/>
          </a:solidFill>
          <a:ln w="28575">
            <a:solidFill>
              <a:srgbClr val="0D4D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solidFill>
                  <a:schemeClr val="tx1"/>
                </a:solidFill>
              </a:rPr>
              <a:t>SCO Weekly Management Triage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012585E2-94A3-4ED5-BA69-189012F0B4BB}"/>
              </a:ext>
            </a:extLst>
          </p:cNvPr>
          <p:cNvSpPr/>
          <p:nvPr/>
        </p:nvSpPr>
        <p:spPr>
          <a:xfrm>
            <a:off x="1743414" y="4717668"/>
            <a:ext cx="2740023" cy="1518557"/>
          </a:xfrm>
          <a:prstGeom prst="rect">
            <a:avLst/>
          </a:prstGeom>
          <a:noFill/>
          <a:ln w="28575">
            <a:solidFill>
              <a:srgbClr val="0D4D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D4D63"/>
              </a:solidFill>
            </a:endParaRP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723376FA-038F-4747-975F-D34C846BCEAE}"/>
              </a:ext>
            </a:extLst>
          </p:cNvPr>
          <p:cNvSpPr/>
          <p:nvPr/>
        </p:nvSpPr>
        <p:spPr>
          <a:xfrm>
            <a:off x="4725987" y="4714633"/>
            <a:ext cx="2740023" cy="1518557"/>
          </a:xfrm>
          <a:prstGeom prst="rect">
            <a:avLst/>
          </a:prstGeom>
          <a:noFill/>
          <a:ln w="28575">
            <a:solidFill>
              <a:srgbClr val="0D4D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D4D63"/>
              </a:solidFill>
            </a:endParaRP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DFB3E71F-A34A-4F95-ABA2-CB03E7AD1EF3}"/>
              </a:ext>
            </a:extLst>
          </p:cNvPr>
          <p:cNvSpPr/>
          <p:nvPr/>
        </p:nvSpPr>
        <p:spPr>
          <a:xfrm>
            <a:off x="7654462" y="4694120"/>
            <a:ext cx="2740023" cy="1518557"/>
          </a:xfrm>
          <a:prstGeom prst="rect">
            <a:avLst/>
          </a:prstGeom>
          <a:noFill/>
          <a:ln w="28575">
            <a:solidFill>
              <a:srgbClr val="0D4D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D4D63"/>
              </a:solidFill>
            </a:endParaRPr>
          </a:p>
        </p:txBody>
      </p:sp>
      <p:pic>
        <p:nvPicPr>
          <p:cNvPr id="113" name="Picture 1" descr="CMYK Logo Temp (Print)">
            <a:extLst>
              <a:ext uri="{FF2B5EF4-FFF2-40B4-BE49-F238E27FC236}">
                <a16:creationId xmlns:a16="http://schemas.microsoft.com/office/drawing/2014/main" id="{D5966086-51F1-4DE8-A1CC-EC5C5E5721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9764" y="4790983"/>
            <a:ext cx="1936452" cy="586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6" name="Rounded Rectangle 3">
            <a:extLst>
              <a:ext uri="{FF2B5EF4-FFF2-40B4-BE49-F238E27FC236}">
                <a16:creationId xmlns:a16="http://schemas.microsoft.com/office/drawing/2014/main" id="{46F7BD1A-2382-49A1-9ACC-1EC518D4442E}"/>
              </a:ext>
            </a:extLst>
          </p:cNvPr>
          <p:cNvSpPr/>
          <p:nvPr/>
        </p:nvSpPr>
        <p:spPr>
          <a:xfrm>
            <a:off x="1306515" y="3127492"/>
            <a:ext cx="1755321" cy="677635"/>
          </a:xfrm>
          <a:prstGeom prst="roundRect">
            <a:avLst/>
          </a:prstGeom>
          <a:solidFill>
            <a:srgbClr val="04A777"/>
          </a:solidFill>
          <a:ln w="28575">
            <a:solidFill>
              <a:srgbClr val="0D4D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solidFill>
                  <a:schemeClr val="tx1"/>
                </a:solidFill>
              </a:rPr>
              <a:t>Informal Review </a:t>
            </a:r>
          </a:p>
          <a:p>
            <a:pPr algn="ctr"/>
            <a:r>
              <a:rPr lang="en-GB" sz="1000" b="1" dirty="0">
                <a:solidFill>
                  <a:schemeClr val="tx1"/>
                </a:solidFill>
              </a:rPr>
              <a:t>Meeting Force (1:1)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SCO Chief Exec &amp; DCC</a:t>
            </a:r>
          </a:p>
        </p:txBody>
      </p:sp>
      <p:sp>
        <p:nvSpPr>
          <p:cNvPr id="1028" name="TextBox 1027">
            <a:extLst>
              <a:ext uri="{FF2B5EF4-FFF2-40B4-BE49-F238E27FC236}">
                <a16:creationId xmlns:a16="http://schemas.microsoft.com/office/drawing/2014/main" id="{4635DF44-1E8D-41D9-9D73-C144ADDFD822}"/>
              </a:ext>
            </a:extLst>
          </p:cNvPr>
          <p:cNvSpPr txBox="1"/>
          <p:nvPr/>
        </p:nvSpPr>
        <p:spPr>
          <a:xfrm>
            <a:off x="2065933" y="5357393"/>
            <a:ext cx="20949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Internal Governance Arrangements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F97074AC-E52C-4377-BFFD-6254BC941989}"/>
              </a:ext>
            </a:extLst>
          </p:cNvPr>
          <p:cNvSpPr txBox="1"/>
          <p:nvPr/>
        </p:nvSpPr>
        <p:spPr>
          <a:xfrm>
            <a:off x="5072616" y="5357393"/>
            <a:ext cx="20949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Internal Governance Arrangements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6EF7D4B9-7B25-48C9-A807-9BCCB1DF1806}"/>
              </a:ext>
            </a:extLst>
          </p:cNvPr>
          <p:cNvSpPr txBox="1"/>
          <p:nvPr/>
        </p:nvSpPr>
        <p:spPr>
          <a:xfrm>
            <a:off x="8095902" y="5376395"/>
            <a:ext cx="20949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Internal Governance Arrangements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6B36B7E-C9A4-46C1-B03E-D23E1BF67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26323-18D0-4B5F-B52E-0CBAF977A67D}" type="slidenum">
              <a:rPr lang="en-GB" smtClean="0"/>
              <a:t>1</a:t>
            </a:fld>
            <a:endParaRPr lang="en-GB"/>
          </a:p>
        </p:txBody>
      </p:sp>
      <p:sp>
        <p:nvSpPr>
          <p:cNvPr id="48" name="Rounded Rectangle 121">
            <a:extLst>
              <a:ext uri="{FF2B5EF4-FFF2-40B4-BE49-F238E27FC236}">
                <a16:creationId xmlns:a16="http://schemas.microsoft.com/office/drawing/2014/main" id="{36D700A9-F671-43A5-8A7E-F46BE998CE62}"/>
              </a:ext>
            </a:extLst>
          </p:cNvPr>
          <p:cNvSpPr/>
          <p:nvPr/>
        </p:nvSpPr>
        <p:spPr>
          <a:xfrm>
            <a:off x="3759652" y="3283697"/>
            <a:ext cx="4636676" cy="365226"/>
          </a:xfrm>
          <a:prstGeom prst="roundRect">
            <a:avLst/>
          </a:prstGeom>
          <a:solidFill>
            <a:srgbClr val="04A777"/>
          </a:solidFill>
          <a:ln w="28575">
            <a:solidFill>
              <a:srgbClr val="0D4D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solidFill>
                  <a:schemeClr val="tx1"/>
                </a:solidFill>
              </a:rPr>
              <a:t>PFCC &amp; SCO Chief Executive Briefing 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Escalation/De-Escalation route identified through assessment</a:t>
            </a:r>
            <a:endParaRPr lang="en-GB" sz="1000" dirty="0">
              <a:solidFill>
                <a:srgbClr val="0D4D63"/>
              </a:solidFill>
            </a:endParaRPr>
          </a:p>
        </p:txBody>
      </p:sp>
      <p:sp>
        <p:nvSpPr>
          <p:cNvPr id="58" name="Rounded Rectangle 3">
            <a:extLst>
              <a:ext uri="{FF2B5EF4-FFF2-40B4-BE49-F238E27FC236}">
                <a16:creationId xmlns:a16="http://schemas.microsoft.com/office/drawing/2014/main" id="{D6372F49-3287-4DA9-9510-36E39B716961}"/>
              </a:ext>
            </a:extLst>
          </p:cNvPr>
          <p:cNvSpPr/>
          <p:nvPr/>
        </p:nvSpPr>
        <p:spPr>
          <a:xfrm>
            <a:off x="9024473" y="3122858"/>
            <a:ext cx="1755321" cy="677635"/>
          </a:xfrm>
          <a:prstGeom prst="roundRect">
            <a:avLst/>
          </a:prstGeom>
          <a:solidFill>
            <a:srgbClr val="04A777"/>
          </a:solidFill>
          <a:ln w="28575">
            <a:solidFill>
              <a:srgbClr val="0D4D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solidFill>
                  <a:schemeClr val="tx1"/>
                </a:solidFill>
              </a:rPr>
              <a:t>Informal Review </a:t>
            </a:r>
          </a:p>
          <a:p>
            <a:pPr algn="ctr"/>
            <a:r>
              <a:rPr lang="en-GB" sz="1000" b="1" dirty="0">
                <a:solidFill>
                  <a:schemeClr val="tx1"/>
                </a:solidFill>
              </a:rPr>
              <a:t>Meeting FARS (1:1)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SCO Chief Exec &amp; DCFO</a:t>
            </a:r>
          </a:p>
        </p:txBody>
      </p:sp>
      <p:sp>
        <p:nvSpPr>
          <p:cNvPr id="59" name="Rounded Rectangle 4">
            <a:extLst>
              <a:ext uri="{FF2B5EF4-FFF2-40B4-BE49-F238E27FC236}">
                <a16:creationId xmlns:a16="http://schemas.microsoft.com/office/drawing/2014/main" id="{8CE9DFFB-BF8F-471F-BBAC-1B8687F2786E}"/>
              </a:ext>
            </a:extLst>
          </p:cNvPr>
          <p:cNvSpPr/>
          <p:nvPr/>
        </p:nvSpPr>
        <p:spPr>
          <a:xfrm>
            <a:off x="6641007" y="2144538"/>
            <a:ext cx="1755321" cy="677636"/>
          </a:xfrm>
          <a:prstGeom prst="roundRect">
            <a:avLst/>
          </a:prstGeom>
          <a:solidFill>
            <a:srgbClr val="04A777"/>
          </a:solidFill>
          <a:ln w="28575">
            <a:solidFill>
              <a:srgbClr val="0D4D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solidFill>
                  <a:schemeClr val="tx1"/>
                </a:solidFill>
              </a:rPr>
              <a:t>Senior Review Meeting FARS (2:2)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PFCC/Ch Exec &amp; CFO/DCFO</a:t>
            </a:r>
          </a:p>
        </p:txBody>
      </p:sp>
      <p:cxnSp>
        <p:nvCxnSpPr>
          <p:cNvPr id="62" name="Elbow Connector 110">
            <a:extLst>
              <a:ext uri="{FF2B5EF4-FFF2-40B4-BE49-F238E27FC236}">
                <a16:creationId xmlns:a16="http://schemas.microsoft.com/office/drawing/2014/main" id="{ABA72341-E935-4A0F-9FCF-025E1BB667BE}"/>
              </a:ext>
            </a:extLst>
          </p:cNvPr>
          <p:cNvCxnSpPr>
            <a:cxnSpLocks/>
            <a:stCxn id="48" idx="0"/>
            <a:endCxn id="5" idx="2"/>
          </p:cNvCxnSpPr>
          <p:nvPr/>
        </p:nvCxnSpPr>
        <p:spPr>
          <a:xfrm rot="16200000" flipV="1">
            <a:off x="5126891" y="2332597"/>
            <a:ext cx="461522" cy="1440677"/>
          </a:xfrm>
          <a:prstGeom prst="bentConnector3">
            <a:avLst>
              <a:gd name="adj1" fmla="val 50000"/>
            </a:avLst>
          </a:prstGeom>
          <a:ln>
            <a:solidFill>
              <a:srgbClr val="0D4D63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Elbow Connector 110">
            <a:extLst>
              <a:ext uri="{FF2B5EF4-FFF2-40B4-BE49-F238E27FC236}">
                <a16:creationId xmlns:a16="http://schemas.microsoft.com/office/drawing/2014/main" id="{77538F20-A1FD-4745-868A-F5AA22A236A6}"/>
              </a:ext>
            </a:extLst>
          </p:cNvPr>
          <p:cNvCxnSpPr>
            <a:cxnSpLocks/>
            <a:stCxn id="108" idx="0"/>
            <a:endCxn id="95" idx="2"/>
          </p:cNvCxnSpPr>
          <p:nvPr/>
        </p:nvCxnSpPr>
        <p:spPr>
          <a:xfrm rot="5400000" flipH="1" flipV="1">
            <a:off x="4358183" y="2997861"/>
            <a:ext cx="475051" cy="2964564"/>
          </a:xfrm>
          <a:prstGeom prst="bentConnector3">
            <a:avLst>
              <a:gd name="adj1" fmla="val 50000"/>
            </a:avLst>
          </a:prstGeom>
          <a:ln>
            <a:solidFill>
              <a:srgbClr val="0D4D63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Elbow Connector 110">
            <a:extLst>
              <a:ext uri="{FF2B5EF4-FFF2-40B4-BE49-F238E27FC236}">
                <a16:creationId xmlns:a16="http://schemas.microsoft.com/office/drawing/2014/main" id="{4CF68A3B-E57A-4DF5-93B2-867200E150EA}"/>
              </a:ext>
            </a:extLst>
          </p:cNvPr>
          <p:cNvCxnSpPr>
            <a:cxnSpLocks/>
            <a:stCxn id="112" idx="0"/>
            <a:endCxn id="95" idx="2"/>
          </p:cNvCxnSpPr>
          <p:nvPr/>
        </p:nvCxnSpPr>
        <p:spPr>
          <a:xfrm rot="16200000" flipV="1">
            <a:off x="7325481" y="2995127"/>
            <a:ext cx="451503" cy="2946484"/>
          </a:xfrm>
          <a:prstGeom prst="bentConnector3">
            <a:avLst>
              <a:gd name="adj1" fmla="val 48142"/>
            </a:avLst>
          </a:prstGeom>
          <a:ln>
            <a:solidFill>
              <a:srgbClr val="0D4D63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>
            <a:extLst>
              <a:ext uri="{FF2B5EF4-FFF2-40B4-BE49-F238E27FC236}">
                <a16:creationId xmlns:a16="http://schemas.microsoft.com/office/drawing/2014/main" id="{7308B268-66BB-4A33-AC86-EEF9D277F0A1}"/>
              </a:ext>
            </a:extLst>
          </p:cNvPr>
          <p:cNvCxnSpPr>
            <a:cxnSpLocks/>
            <a:stCxn id="116" idx="3"/>
            <a:endCxn id="48" idx="1"/>
          </p:cNvCxnSpPr>
          <p:nvPr/>
        </p:nvCxnSpPr>
        <p:spPr>
          <a:xfrm>
            <a:off x="3061836" y="3466310"/>
            <a:ext cx="697816" cy="0"/>
          </a:xfrm>
          <a:prstGeom prst="straightConnector1">
            <a:avLst/>
          </a:prstGeom>
          <a:ln>
            <a:solidFill>
              <a:srgbClr val="0D4D63"/>
            </a:solidFill>
            <a:prstDash val="solid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6FF7738D-2CD1-4A28-8CD9-F6485F73FE75}"/>
              </a:ext>
            </a:extLst>
          </p:cNvPr>
          <p:cNvCxnSpPr>
            <a:cxnSpLocks/>
            <a:stCxn id="48" idx="3"/>
            <a:endCxn id="58" idx="1"/>
          </p:cNvCxnSpPr>
          <p:nvPr/>
        </p:nvCxnSpPr>
        <p:spPr>
          <a:xfrm flipV="1">
            <a:off x="8396328" y="3461676"/>
            <a:ext cx="628145" cy="4634"/>
          </a:xfrm>
          <a:prstGeom prst="straightConnector1">
            <a:avLst/>
          </a:prstGeom>
          <a:ln>
            <a:solidFill>
              <a:srgbClr val="0D4D63"/>
            </a:solidFill>
            <a:prstDash val="solid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1360F0B6-0F64-4E95-8E3A-C57F10910DE5}"/>
              </a:ext>
            </a:extLst>
          </p:cNvPr>
          <p:cNvCxnSpPr>
            <a:cxnSpLocks/>
            <a:stCxn id="95" idx="0"/>
            <a:endCxn id="48" idx="2"/>
          </p:cNvCxnSpPr>
          <p:nvPr/>
        </p:nvCxnSpPr>
        <p:spPr>
          <a:xfrm flipV="1">
            <a:off x="6077990" y="3648923"/>
            <a:ext cx="0" cy="321307"/>
          </a:xfrm>
          <a:prstGeom prst="straightConnector1">
            <a:avLst/>
          </a:prstGeom>
          <a:ln>
            <a:solidFill>
              <a:srgbClr val="0D4D63"/>
            </a:solidFill>
            <a:prstDash val="solid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Elbow Connector 110">
            <a:extLst>
              <a:ext uri="{FF2B5EF4-FFF2-40B4-BE49-F238E27FC236}">
                <a16:creationId xmlns:a16="http://schemas.microsoft.com/office/drawing/2014/main" id="{01EF5253-07EC-4CDD-BDEA-D060C7EA9CA6}"/>
              </a:ext>
            </a:extLst>
          </p:cNvPr>
          <p:cNvCxnSpPr>
            <a:cxnSpLocks/>
            <a:stCxn id="5" idx="0"/>
            <a:endCxn id="6" idx="2"/>
          </p:cNvCxnSpPr>
          <p:nvPr/>
        </p:nvCxnSpPr>
        <p:spPr>
          <a:xfrm rot="16200000" flipV="1">
            <a:off x="3502333" y="1009558"/>
            <a:ext cx="409817" cy="1860145"/>
          </a:xfrm>
          <a:prstGeom prst="bentConnector3">
            <a:avLst>
              <a:gd name="adj1" fmla="val 50000"/>
            </a:avLst>
          </a:prstGeom>
          <a:ln>
            <a:solidFill>
              <a:srgbClr val="0D4D63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Elbow Connector 110">
            <a:extLst>
              <a:ext uri="{FF2B5EF4-FFF2-40B4-BE49-F238E27FC236}">
                <a16:creationId xmlns:a16="http://schemas.microsoft.com/office/drawing/2014/main" id="{3E1CCE07-6325-431A-B4F2-C22B5B46BA96}"/>
              </a:ext>
            </a:extLst>
          </p:cNvPr>
          <p:cNvCxnSpPr>
            <a:cxnSpLocks/>
            <a:stCxn id="5" idx="0"/>
            <a:endCxn id="7" idx="2"/>
          </p:cNvCxnSpPr>
          <p:nvPr/>
        </p:nvCxnSpPr>
        <p:spPr>
          <a:xfrm rot="5400000" flipH="1" flipV="1">
            <a:off x="4585504" y="1786414"/>
            <a:ext cx="409934" cy="306316"/>
          </a:xfrm>
          <a:prstGeom prst="bentConnector3">
            <a:avLst>
              <a:gd name="adj1" fmla="val 50000"/>
            </a:avLst>
          </a:prstGeom>
          <a:ln>
            <a:solidFill>
              <a:srgbClr val="0D4D63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Elbow Connector 110">
            <a:extLst>
              <a:ext uri="{FF2B5EF4-FFF2-40B4-BE49-F238E27FC236}">
                <a16:creationId xmlns:a16="http://schemas.microsoft.com/office/drawing/2014/main" id="{8DF2A4A5-C50E-43DF-958C-270106D5A6A5}"/>
              </a:ext>
            </a:extLst>
          </p:cNvPr>
          <p:cNvCxnSpPr>
            <a:cxnSpLocks/>
            <a:stCxn id="5" idx="0"/>
            <a:endCxn id="63" idx="2"/>
          </p:cNvCxnSpPr>
          <p:nvPr/>
        </p:nvCxnSpPr>
        <p:spPr>
          <a:xfrm rot="5400000" flipH="1" flipV="1">
            <a:off x="5738005" y="628653"/>
            <a:ext cx="415195" cy="2616578"/>
          </a:xfrm>
          <a:prstGeom prst="bentConnector3">
            <a:avLst>
              <a:gd name="adj1" fmla="val 50000"/>
            </a:avLst>
          </a:prstGeom>
          <a:ln>
            <a:solidFill>
              <a:srgbClr val="0D4D63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Elbow Connector 110">
            <a:extLst>
              <a:ext uri="{FF2B5EF4-FFF2-40B4-BE49-F238E27FC236}">
                <a16:creationId xmlns:a16="http://schemas.microsoft.com/office/drawing/2014/main" id="{9C242949-57EF-426B-AFA9-6D6724D9DA67}"/>
              </a:ext>
            </a:extLst>
          </p:cNvPr>
          <p:cNvCxnSpPr>
            <a:cxnSpLocks/>
            <a:stCxn id="5" idx="0"/>
            <a:endCxn id="8" idx="2"/>
          </p:cNvCxnSpPr>
          <p:nvPr/>
        </p:nvCxnSpPr>
        <p:spPr>
          <a:xfrm rot="5400000" flipH="1" flipV="1">
            <a:off x="6816086" y="-454210"/>
            <a:ext cx="419977" cy="4777522"/>
          </a:xfrm>
          <a:prstGeom prst="bentConnector3">
            <a:avLst>
              <a:gd name="adj1" fmla="val 50000"/>
            </a:avLst>
          </a:prstGeom>
          <a:ln>
            <a:solidFill>
              <a:srgbClr val="0D4D63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Elbow Connector 110">
            <a:extLst>
              <a:ext uri="{FF2B5EF4-FFF2-40B4-BE49-F238E27FC236}">
                <a16:creationId xmlns:a16="http://schemas.microsoft.com/office/drawing/2014/main" id="{A65FCB50-578D-48E9-A329-46714AE35976}"/>
              </a:ext>
            </a:extLst>
          </p:cNvPr>
          <p:cNvCxnSpPr>
            <a:cxnSpLocks/>
            <a:stCxn id="59" idx="0"/>
            <a:endCxn id="63" idx="2"/>
          </p:cNvCxnSpPr>
          <p:nvPr/>
        </p:nvCxnSpPr>
        <p:spPr>
          <a:xfrm rot="16200000" flipV="1">
            <a:off x="7178683" y="1804552"/>
            <a:ext cx="415194" cy="264777"/>
          </a:xfrm>
          <a:prstGeom prst="bentConnector3">
            <a:avLst>
              <a:gd name="adj1" fmla="val 50000"/>
            </a:avLst>
          </a:prstGeom>
          <a:ln>
            <a:solidFill>
              <a:srgbClr val="0D4D63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Elbow Connector 110">
            <a:extLst>
              <a:ext uri="{FF2B5EF4-FFF2-40B4-BE49-F238E27FC236}">
                <a16:creationId xmlns:a16="http://schemas.microsoft.com/office/drawing/2014/main" id="{4F3E481B-1473-4B45-92B3-C66EA822F5BA}"/>
              </a:ext>
            </a:extLst>
          </p:cNvPr>
          <p:cNvCxnSpPr>
            <a:cxnSpLocks/>
            <a:stCxn id="48" idx="0"/>
            <a:endCxn id="59" idx="2"/>
          </p:cNvCxnSpPr>
          <p:nvPr/>
        </p:nvCxnSpPr>
        <p:spPr>
          <a:xfrm rot="5400000" flipH="1" flipV="1">
            <a:off x="6567568" y="2332597"/>
            <a:ext cx="461523" cy="1440678"/>
          </a:xfrm>
          <a:prstGeom prst="bentConnector3">
            <a:avLst>
              <a:gd name="adj1" fmla="val 50000"/>
            </a:avLst>
          </a:prstGeom>
          <a:ln>
            <a:solidFill>
              <a:srgbClr val="0D4D63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577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 descr="CMYK Logo Temp (Print)">
            <a:extLst>
              <a:ext uri="{FF2B5EF4-FFF2-40B4-BE49-F238E27FC236}">
                <a16:creationId xmlns:a16="http://schemas.microsoft.com/office/drawing/2014/main" id="{AC70CD6D-4B74-405B-B851-B980DBA7FE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772" y="168081"/>
            <a:ext cx="1936452" cy="586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86C5515-9E1A-449A-A1A9-4277A3B792A3}"/>
              </a:ext>
            </a:extLst>
          </p:cNvPr>
          <p:cNvSpPr/>
          <p:nvPr/>
        </p:nvSpPr>
        <p:spPr>
          <a:xfrm>
            <a:off x="153987" y="125856"/>
            <a:ext cx="11829007" cy="687066"/>
          </a:xfrm>
          <a:prstGeom prst="rect">
            <a:avLst/>
          </a:prstGeom>
          <a:noFill/>
          <a:ln w="28575">
            <a:solidFill>
              <a:srgbClr val="0D4D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D4D63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8C1783-2948-4B86-894A-DBD40B6E6C7D}"/>
              </a:ext>
            </a:extLst>
          </p:cNvPr>
          <p:cNvSpPr txBox="1"/>
          <p:nvPr/>
        </p:nvSpPr>
        <p:spPr>
          <a:xfrm>
            <a:off x="2715496" y="292469"/>
            <a:ext cx="65068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Internal Governance Arrangements</a:t>
            </a:r>
          </a:p>
        </p:txBody>
      </p:sp>
      <p:sp>
        <p:nvSpPr>
          <p:cNvPr id="10" name="Rounded Rectangle 127">
            <a:extLst>
              <a:ext uri="{FF2B5EF4-FFF2-40B4-BE49-F238E27FC236}">
                <a16:creationId xmlns:a16="http://schemas.microsoft.com/office/drawing/2014/main" id="{8B6E886F-714B-4630-894A-11B0A853C52B}"/>
              </a:ext>
            </a:extLst>
          </p:cNvPr>
          <p:cNvSpPr/>
          <p:nvPr/>
        </p:nvSpPr>
        <p:spPr>
          <a:xfrm>
            <a:off x="3356897" y="2697464"/>
            <a:ext cx="2135178" cy="576505"/>
          </a:xfrm>
          <a:prstGeom prst="roundRect">
            <a:avLst/>
          </a:prstGeom>
          <a:solidFill>
            <a:srgbClr val="04A777"/>
          </a:solidFill>
          <a:ln>
            <a:solidFill>
              <a:srgbClr val="0D4D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Weekly Operational Update &amp; Triage Meeting</a:t>
            </a:r>
          </a:p>
        </p:txBody>
      </p:sp>
      <p:sp>
        <p:nvSpPr>
          <p:cNvPr id="11" name="Rounded Rectangle 127">
            <a:extLst>
              <a:ext uri="{FF2B5EF4-FFF2-40B4-BE49-F238E27FC236}">
                <a16:creationId xmlns:a16="http://schemas.microsoft.com/office/drawing/2014/main" id="{976813C4-4D21-4D1C-B334-744C025DCCC3}"/>
              </a:ext>
            </a:extLst>
          </p:cNvPr>
          <p:cNvSpPr/>
          <p:nvPr/>
        </p:nvSpPr>
        <p:spPr>
          <a:xfrm>
            <a:off x="5028411" y="939736"/>
            <a:ext cx="2135178" cy="576505"/>
          </a:xfrm>
          <a:prstGeom prst="roundRect">
            <a:avLst/>
          </a:prstGeom>
          <a:solidFill>
            <a:srgbClr val="04A777"/>
          </a:solidFill>
          <a:ln>
            <a:solidFill>
              <a:srgbClr val="0D4D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Monthly Senior Management Meeting</a:t>
            </a:r>
          </a:p>
        </p:txBody>
      </p:sp>
      <p:sp>
        <p:nvSpPr>
          <p:cNvPr id="12" name="Rounded Rectangle 127">
            <a:extLst>
              <a:ext uri="{FF2B5EF4-FFF2-40B4-BE49-F238E27FC236}">
                <a16:creationId xmlns:a16="http://schemas.microsoft.com/office/drawing/2014/main" id="{09F01097-9129-40DF-A3F0-EA22D268881D}"/>
              </a:ext>
            </a:extLst>
          </p:cNvPr>
          <p:cNvSpPr/>
          <p:nvPr/>
        </p:nvSpPr>
        <p:spPr>
          <a:xfrm>
            <a:off x="6699926" y="2674767"/>
            <a:ext cx="2135178" cy="576505"/>
          </a:xfrm>
          <a:prstGeom prst="roundRect">
            <a:avLst>
              <a:gd name="adj" fmla="val 16667"/>
            </a:avLst>
          </a:prstGeom>
          <a:solidFill>
            <a:srgbClr val="04A777"/>
          </a:solidFill>
          <a:ln>
            <a:solidFill>
              <a:srgbClr val="0D4D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Quarterly Information Assurance Board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4246AEC-3097-47E1-83A4-70B91CE6C43A}"/>
              </a:ext>
            </a:extLst>
          </p:cNvPr>
          <p:cNvSpPr txBox="1"/>
          <p:nvPr/>
        </p:nvSpPr>
        <p:spPr>
          <a:xfrm>
            <a:off x="5028412" y="1518574"/>
            <a:ext cx="213517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Risk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Finance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Governance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Performance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Estates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Horizon Scanning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CCD503D-20D4-4841-97DB-36331CF840A0}"/>
              </a:ext>
            </a:extLst>
          </p:cNvPr>
          <p:cNvSpPr txBox="1"/>
          <p:nvPr/>
        </p:nvSpPr>
        <p:spPr>
          <a:xfrm>
            <a:off x="3356897" y="3314398"/>
            <a:ext cx="213517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Communication &amp; Engagement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Strategy &amp; Change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Governance &amp; Assurance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Commissioning &amp; Partnerships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Finance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Business Support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Compliance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38E142C-B594-4427-90D9-A59633766B00}"/>
              </a:ext>
            </a:extLst>
          </p:cNvPr>
          <p:cNvSpPr txBox="1"/>
          <p:nvPr/>
        </p:nvSpPr>
        <p:spPr>
          <a:xfrm>
            <a:off x="6699927" y="3311005"/>
            <a:ext cx="21351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DPA / GDPR Compliance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FOI / SAR / EIR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Statutory Publications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Data Breaches / ICO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F6766EC-9194-4566-B82D-6F57FC57FC83}"/>
              </a:ext>
            </a:extLst>
          </p:cNvPr>
          <p:cNvSpPr/>
          <p:nvPr/>
        </p:nvSpPr>
        <p:spPr>
          <a:xfrm>
            <a:off x="94996" y="5075286"/>
            <a:ext cx="1065402" cy="458609"/>
          </a:xfrm>
          <a:prstGeom prst="rect">
            <a:avLst/>
          </a:prstGeom>
          <a:noFill/>
          <a:ln w="28575">
            <a:solidFill>
              <a:srgbClr val="0D4D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accent5">
                    <a:lumMod val="50000"/>
                  </a:schemeClr>
                </a:solidFill>
              </a:rPr>
              <a:t>Assurance Provisions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5128893-AA4A-4A63-BF08-D291E7EF9B7F}"/>
              </a:ext>
            </a:extLst>
          </p:cNvPr>
          <p:cNvSpPr/>
          <p:nvPr/>
        </p:nvSpPr>
        <p:spPr>
          <a:xfrm>
            <a:off x="1523998" y="5595535"/>
            <a:ext cx="850039" cy="53984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b="1" dirty="0">
              <a:solidFill>
                <a:schemeClr val="tx1"/>
              </a:solidFill>
            </a:endParaRPr>
          </a:p>
          <a:p>
            <a:pPr algn="ctr"/>
            <a:r>
              <a:rPr lang="en-GB" sz="800" b="1" dirty="0">
                <a:solidFill>
                  <a:schemeClr val="tx1"/>
                </a:solidFill>
              </a:rPr>
              <a:t>Public Performance Meeting</a:t>
            </a:r>
          </a:p>
          <a:p>
            <a:pPr algn="ctr"/>
            <a:r>
              <a:rPr lang="en-GB" sz="800" b="1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0F46A31-6252-4BD4-A24B-8E7F51D5E154}"/>
              </a:ext>
            </a:extLst>
          </p:cNvPr>
          <p:cNvSpPr/>
          <p:nvPr/>
        </p:nvSpPr>
        <p:spPr>
          <a:xfrm>
            <a:off x="5737717" y="5595535"/>
            <a:ext cx="850039" cy="53984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b="1" dirty="0">
              <a:solidFill>
                <a:schemeClr val="tx1"/>
              </a:solidFill>
            </a:endParaRPr>
          </a:p>
          <a:p>
            <a:pPr algn="ctr"/>
            <a:r>
              <a:rPr lang="en-GB" sz="800" b="1" dirty="0">
                <a:solidFill>
                  <a:schemeClr val="tx1"/>
                </a:solidFill>
              </a:rPr>
              <a:t>Independent Custody Visitors</a:t>
            </a:r>
          </a:p>
          <a:p>
            <a:pPr algn="ctr"/>
            <a:r>
              <a:rPr lang="en-GB" sz="800" b="1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4387CDA-43BD-4F8D-AF4C-D99C2D3746F8}"/>
              </a:ext>
            </a:extLst>
          </p:cNvPr>
          <p:cNvSpPr/>
          <p:nvPr/>
        </p:nvSpPr>
        <p:spPr>
          <a:xfrm>
            <a:off x="5747397" y="6200770"/>
            <a:ext cx="850039" cy="53984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b="1" dirty="0">
              <a:solidFill>
                <a:schemeClr val="tx1"/>
              </a:solidFill>
            </a:endParaRPr>
          </a:p>
          <a:p>
            <a:pPr algn="ctr"/>
            <a:r>
              <a:rPr lang="en-GB" sz="800" b="1" dirty="0">
                <a:solidFill>
                  <a:schemeClr val="tx1"/>
                </a:solidFill>
              </a:rPr>
              <a:t>Commissioner Independent Scrutiny Panels</a:t>
            </a:r>
          </a:p>
          <a:p>
            <a:pPr algn="ctr"/>
            <a:r>
              <a:rPr lang="en-GB" sz="800" b="1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21C4D90-EADC-4147-9C0C-8F01A7E73A0A}"/>
              </a:ext>
            </a:extLst>
          </p:cNvPr>
          <p:cNvSpPr/>
          <p:nvPr/>
        </p:nvSpPr>
        <p:spPr>
          <a:xfrm>
            <a:off x="4744527" y="5595536"/>
            <a:ext cx="850039" cy="53984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b="1" dirty="0">
              <a:solidFill>
                <a:schemeClr val="tx1"/>
              </a:solidFill>
            </a:endParaRPr>
          </a:p>
          <a:p>
            <a:pPr algn="ctr"/>
            <a:r>
              <a:rPr lang="en-GB" sz="800" b="1" dirty="0">
                <a:solidFill>
                  <a:schemeClr val="tx1"/>
                </a:solidFill>
              </a:rPr>
              <a:t>Joint Audit &amp; Risk Committee</a:t>
            </a:r>
          </a:p>
          <a:p>
            <a:pPr algn="ctr"/>
            <a:r>
              <a:rPr lang="en-GB" sz="800" b="1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2EFE50C-0047-4D71-9A25-0761E40C3A7B}"/>
              </a:ext>
            </a:extLst>
          </p:cNvPr>
          <p:cNvSpPr/>
          <p:nvPr/>
        </p:nvSpPr>
        <p:spPr>
          <a:xfrm>
            <a:off x="6699926" y="5598514"/>
            <a:ext cx="850039" cy="53984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</a:rPr>
              <a:t>Dog Welfare Scheme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74A3699-9F9A-4DAC-9239-227A10A64B67}"/>
              </a:ext>
            </a:extLst>
          </p:cNvPr>
          <p:cNvSpPr/>
          <p:nvPr/>
        </p:nvSpPr>
        <p:spPr>
          <a:xfrm>
            <a:off x="4744527" y="6200770"/>
            <a:ext cx="850039" cy="53984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</a:rPr>
              <a:t>Appropriate Adults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9C6E881-FB1E-4584-BF02-7051CE53938E}"/>
              </a:ext>
            </a:extLst>
          </p:cNvPr>
          <p:cNvSpPr/>
          <p:nvPr/>
        </p:nvSpPr>
        <p:spPr>
          <a:xfrm>
            <a:off x="7927115" y="5595533"/>
            <a:ext cx="850039" cy="53984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</a:rPr>
              <a:t>HMICFRS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478CE5C-9004-4C5A-98A3-A5BA21BBF75B}"/>
              </a:ext>
            </a:extLst>
          </p:cNvPr>
          <p:cNvSpPr/>
          <p:nvPr/>
        </p:nvSpPr>
        <p:spPr>
          <a:xfrm>
            <a:off x="9913495" y="5595533"/>
            <a:ext cx="850039" cy="53984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</a:rPr>
              <a:t>Internal Audit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9D8C97F-4E74-4BDB-AF41-413DAC7A14F7}"/>
              </a:ext>
            </a:extLst>
          </p:cNvPr>
          <p:cNvSpPr/>
          <p:nvPr/>
        </p:nvSpPr>
        <p:spPr>
          <a:xfrm>
            <a:off x="8920305" y="5587419"/>
            <a:ext cx="850039" cy="53984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</a:rPr>
              <a:t>External Audit</a:t>
            </a:r>
          </a:p>
        </p:txBody>
      </p:sp>
      <p:sp>
        <p:nvSpPr>
          <p:cNvPr id="30" name="Rounded Rectangle 127">
            <a:extLst>
              <a:ext uri="{FF2B5EF4-FFF2-40B4-BE49-F238E27FC236}">
                <a16:creationId xmlns:a16="http://schemas.microsoft.com/office/drawing/2014/main" id="{A6A3067D-6F74-4711-95CD-A266CF1E1D5E}"/>
              </a:ext>
            </a:extLst>
          </p:cNvPr>
          <p:cNvSpPr/>
          <p:nvPr/>
        </p:nvSpPr>
        <p:spPr>
          <a:xfrm>
            <a:off x="1523998" y="5075287"/>
            <a:ext cx="2836419" cy="400336"/>
          </a:xfrm>
          <a:prstGeom prst="roundRect">
            <a:avLst/>
          </a:prstGeom>
          <a:solidFill>
            <a:srgbClr val="04A777"/>
          </a:solidFill>
          <a:ln>
            <a:solidFill>
              <a:srgbClr val="0D4D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SCO led 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Public Accountability of Chief Officers</a:t>
            </a:r>
          </a:p>
        </p:txBody>
      </p:sp>
      <p:sp>
        <p:nvSpPr>
          <p:cNvPr id="31" name="Rounded Rectangle 127">
            <a:extLst>
              <a:ext uri="{FF2B5EF4-FFF2-40B4-BE49-F238E27FC236}">
                <a16:creationId xmlns:a16="http://schemas.microsoft.com/office/drawing/2014/main" id="{AE246F3B-4187-416E-B1C9-B822C127D7A3}"/>
              </a:ext>
            </a:extLst>
          </p:cNvPr>
          <p:cNvSpPr/>
          <p:nvPr/>
        </p:nvSpPr>
        <p:spPr>
          <a:xfrm>
            <a:off x="4694836" y="5075287"/>
            <a:ext cx="2836419" cy="400336"/>
          </a:xfrm>
          <a:prstGeom prst="roundRect">
            <a:avLst/>
          </a:prstGeom>
          <a:solidFill>
            <a:srgbClr val="04A777"/>
          </a:solidFill>
          <a:ln>
            <a:solidFill>
              <a:srgbClr val="0D4D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SCO led Public Assurance 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&amp; Scrutiny</a:t>
            </a:r>
          </a:p>
        </p:txBody>
      </p:sp>
      <p:sp>
        <p:nvSpPr>
          <p:cNvPr id="32" name="Rounded Rectangle 127">
            <a:extLst>
              <a:ext uri="{FF2B5EF4-FFF2-40B4-BE49-F238E27FC236}">
                <a16:creationId xmlns:a16="http://schemas.microsoft.com/office/drawing/2014/main" id="{5225F4DF-7033-43CA-8C4E-FC71825E47F6}"/>
              </a:ext>
            </a:extLst>
          </p:cNvPr>
          <p:cNvSpPr/>
          <p:nvPr/>
        </p:nvSpPr>
        <p:spPr>
          <a:xfrm>
            <a:off x="7921971" y="5075286"/>
            <a:ext cx="2836419" cy="400337"/>
          </a:xfrm>
          <a:prstGeom prst="roundRect">
            <a:avLst/>
          </a:prstGeom>
          <a:solidFill>
            <a:srgbClr val="04A777"/>
          </a:solidFill>
          <a:ln>
            <a:solidFill>
              <a:srgbClr val="0D4D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Independent Scrutiny</a:t>
            </a:r>
          </a:p>
        </p:txBody>
      </p:sp>
      <p:cxnSp>
        <p:nvCxnSpPr>
          <p:cNvPr id="44" name="Elbow Connector 110">
            <a:extLst>
              <a:ext uri="{FF2B5EF4-FFF2-40B4-BE49-F238E27FC236}">
                <a16:creationId xmlns:a16="http://schemas.microsoft.com/office/drawing/2014/main" id="{3E228EF1-E4CF-40B7-B2A9-1EA70AFD22F9}"/>
              </a:ext>
            </a:extLst>
          </p:cNvPr>
          <p:cNvCxnSpPr>
            <a:cxnSpLocks/>
            <a:stCxn id="10" idx="3"/>
            <a:endCxn id="13" idx="2"/>
          </p:cNvCxnSpPr>
          <p:nvPr/>
        </p:nvCxnSpPr>
        <p:spPr>
          <a:xfrm flipV="1">
            <a:off x="5492075" y="2534237"/>
            <a:ext cx="603926" cy="451480"/>
          </a:xfrm>
          <a:prstGeom prst="bentConnector2">
            <a:avLst/>
          </a:prstGeom>
          <a:ln>
            <a:solidFill>
              <a:srgbClr val="0D4D63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Elbow Connector 110">
            <a:extLst>
              <a:ext uri="{FF2B5EF4-FFF2-40B4-BE49-F238E27FC236}">
                <a16:creationId xmlns:a16="http://schemas.microsoft.com/office/drawing/2014/main" id="{7D58F939-0B57-49B3-8FEC-2BD1ECE79AFA}"/>
              </a:ext>
            </a:extLst>
          </p:cNvPr>
          <p:cNvCxnSpPr>
            <a:cxnSpLocks/>
          </p:cNvCxnSpPr>
          <p:nvPr/>
        </p:nvCxnSpPr>
        <p:spPr>
          <a:xfrm rot="10800000">
            <a:off x="6096000" y="2545891"/>
            <a:ext cx="603926" cy="445824"/>
          </a:xfrm>
          <a:prstGeom prst="bentConnector2">
            <a:avLst/>
          </a:prstGeom>
          <a:ln>
            <a:solidFill>
              <a:srgbClr val="0D4D63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Elbow Connector 110">
            <a:extLst>
              <a:ext uri="{FF2B5EF4-FFF2-40B4-BE49-F238E27FC236}">
                <a16:creationId xmlns:a16="http://schemas.microsoft.com/office/drawing/2014/main" id="{E8B9AA38-7A60-4786-B289-C32F047536DA}"/>
              </a:ext>
            </a:extLst>
          </p:cNvPr>
          <p:cNvCxnSpPr>
            <a:cxnSpLocks/>
            <a:stCxn id="32" idx="0"/>
          </p:cNvCxnSpPr>
          <p:nvPr/>
        </p:nvCxnSpPr>
        <p:spPr>
          <a:xfrm rot="16200000" flipV="1">
            <a:off x="7565491" y="3300596"/>
            <a:ext cx="378542" cy="3170838"/>
          </a:xfrm>
          <a:prstGeom prst="bentConnector2">
            <a:avLst/>
          </a:prstGeom>
          <a:ln>
            <a:solidFill>
              <a:srgbClr val="0D4D63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Elbow Connector 110">
            <a:extLst>
              <a:ext uri="{FF2B5EF4-FFF2-40B4-BE49-F238E27FC236}">
                <a16:creationId xmlns:a16="http://schemas.microsoft.com/office/drawing/2014/main" id="{1394FF76-0D61-4DBF-8A73-53556E74E628}"/>
              </a:ext>
            </a:extLst>
          </p:cNvPr>
          <p:cNvCxnSpPr>
            <a:cxnSpLocks/>
            <a:stCxn id="30" idx="0"/>
          </p:cNvCxnSpPr>
          <p:nvPr/>
        </p:nvCxnSpPr>
        <p:spPr>
          <a:xfrm rot="5400000" flipH="1" flipV="1">
            <a:off x="4366503" y="3272448"/>
            <a:ext cx="378544" cy="3227134"/>
          </a:xfrm>
          <a:prstGeom prst="bentConnector2">
            <a:avLst/>
          </a:prstGeom>
          <a:ln>
            <a:solidFill>
              <a:srgbClr val="0D4D63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C0742625-8DF7-4FE3-9267-70BDE9177AA7}"/>
              </a:ext>
            </a:extLst>
          </p:cNvPr>
          <p:cNvCxnSpPr>
            <a:cxnSpLocks/>
            <a:stCxn id="13" idx="2"/>
            <a:endCxn id="31" idx="0"/>
          </p:cNvCxnSpPr>
          <p:nvPr/>
        </p:nvCxnSpPr>
        <p:spPr>
          <a:xfrm>
            <a:off x="6096001" y="2534237"/>
            <a:ext cx="17045" cy="2541050"/>
          </a:xfrm>
          <a:prstGeom prst="straightConnector1">
            <a:avLst/>
          </a:prstGeom>
          <a:ln>
            <a:solidFill>
              <a:srgbClr val="0D4D63"/>
            </a:solidFill>
            <a:prstDash val="solid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ectangle 73">
            <a:extLst>
              <a:ext uri="{FF2B5EF4-FFF2-40B4-BE49-F238E27FC236}">
                <a16:creationId xmlns:a16="http://schemas.microsoft.com/office/drawing/2014/main" id="{C2394256-267C-424C-A38D-397F25D5E331}"/>
              </a:ext>
            </a:extLst>
          </p:cNvPr>
          <p:cNvSpPr/>
          <p:nvPr/>
        </p:nvSpPr>
        <p:spPr>
          <a:xfrm>
            <a:off x="153986" y="1782713"/>
            <a:ext cx="2561509" cy="291620"/>
          </a:xfrm>
          <a:prstGeom prst="rect">
            <a:avLst/>
          </a:prstGeom>
          <a:noFill/>
          <a:ln w="28575">
            <a:solidFill>
              <a:srgbClr val="0D4D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accent5">
                    <a:lumMod val="50000"/>
                  </a:schemeClr>
                </a:solidFill>
              </a:rPr>
              <a:t>Escalation route into Slide 2 arrangements</a:t>
            </a:r>
          </a:p>
        </p:txBody>
      </p:sp>
      <p:cxnSp>
        <p:nvCxnSpPr>
          <p:cNvPr id="75" name="Elbow Connector 110">
            <a:extLst>
              <a:ext uri="{FF2B5EF4-FFF2-40B4-BE49-F238E27FC236}">
                <a16:creationId xmlns:a16="http://schemas.microsoft.com/office/drawing/2014/main" id="{1F36D89E-CF30-497F-B978-0ACD6984379E}"/>
              </a:ext>
            </a:extLst>
          </p:cNvPr>
          <p:cNvCxnSpPr>
            <a:cxnSpLocks/>
            <a:stCxn id="74" idx="2"/>
            <a:endCxn id="10" idx="1"/>
          </p:cNvCxnSpPr>
          <p:nvPr/>
        </p:nvCxnSpPr>
        <p:spPr>
          <a:xfrm rot="16200000" flipH="1">
            <a:off x="1940127" y="1568947"/>
            <a:ext cx="911384" cy="1922156"/>
          </a:xfrm>
          <a:prstGeom prst="bentConnector2">
            <a:avLst/>
          </a:prstGeom>
          <a:ln>
            <a:solidFill>
              <a:srgbClr val="0D4D63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0F3123C-8547-4586-85C4-72F59E4B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26323-18D0-4B5F-B52E-0CBAF977A67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5964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ounded Rectangle 4">
            <a:extLst>
              <a:ext uri="{FF2B5EF4-FFF2-40B4-BE49-F238E27FC236}">
                <a16:creationId xmlns:a16="http://schemas.microsoft.com/office/drawing/2014/main" id="{F18EAE2D-8DDE-44D6-B544-66753FA5C5E1}"/>
              </a:ext>
            </a:extLst>
          </p:cNvPr>
          <p:cNvSpPr/>
          <p:nvPr/>
        </p:nvSpPr>
        <p:spPr>
          <a:xfrm>
            <a:off x="1688475" y="529214"/>
            <a:ext cx="8893541" cy="310440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Demi" panose="020B0704020202020204" pitchFamily="34" charset="0"/>
                <a:ea typeface="+mn-ea"/>
                <a:cs typeface="+mn-cs"/>
              </a:rPr>
              <a:t>Executive Management Board  CC</a:t>
            </a: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Demi" panose="020B0704020202020204" pitchFamily="34" charset="0"/>
              <a:ea typeface="+mn-ea"/>
              <a:cs typeface="+mn-cs"/>
            </a:endParaRPr>
          </a:p>
        </p:txBody>
      </p:sp>
      <p:sp>
        <p:nvSpPr>
          <p:cNvPr id="44" name="Rounded Rectangle 4">
            <a:extLst>
              <a:ext uri="{FF2B5EF4-FFF2-40B4-BE49-F238E27FC236}">
                <a16:creationId xmlns:a16="http://schemas.microsoft.com/office/drawing/2014/main" id="{4232FFBE-B83A-4E94-8B76-5168818BF6EB}"/>
              </a:ext>
            </a:extLst>
          </p:cNvPr>
          <p:cNvSpPr/>
          <p:nvPr/>
        </p:nvSpPr>
        <p:spPr>
          <a:xfrm>
            <a:off x="8857096" y="1551042"/>
            <a:ext cx="2314854" cy="613569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00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Demi" panose="020B0704020202020204" pitchFamily="34" charset="0"/>
                <a:ea typeface="+mn-ea"/>
                <a:cs typeface="+mn-cs"/>
              </a:rPr>
              <a:t>Change &amp; Efficiencies Board 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Demi" panose="020B0704020202020204" pitchFamily="34" charset="0"/>
                <a:ea typeface="+mn-ea"/>
                <a:cs typeface="+mn-cs"/>
              </a:rPr>
              <a:t> DCC</a:t>
            </a:r>
          </a:p>
        </p:txBody>
      </p:sp>
      <p:sp>
        <p:nvSpPr>
          <p:cNvPr id="49" name="Rounded Rectangle 4">
            <a:extLst>
              <a:ext uri="{FF2B5EF4-FFF2-40B4-BE49-F238E27FC236}">
                <a16:creationId xmlns:a16="http://schemas.microsoft.com/office/drawing/2014/main" id="{1768D4B5-1D54-4298-9A50-5A9F444F4C23}"/>
              </a:ext>
            </a:extLst>
          </p:cNvPr>
          <p:cNvSpPr/>
          <p:nvPr/>
        </p:nvSpPr>
        <p:spPr>
          <a:xfrm>
            <a:off x="5920778" y="1544915"/>
            <a:ext cx="1609272" cy="57417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Demi" panose="020B0704020202020204" pitchFamily="34" charset="0"/>
                <a:ea typeface="+mn-ea"/>
                <a:cs typeface="+mn-cs"/>
              </a:rPr>
              <a:t>Workforce Planning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Demi" panose="020B0704020202020204" pitchFamily="34" charset="0"/>
                <a:ea typeface="+mn-ea"/>
                <a:cs typeface="+mn-cs"/>
              </a:rPr>
              <a:t>ACO</a:t>
            </a:r>
          </a:p>
        </p:txBody>
      </p:sp>
      <p:sp>
        <p:nvSpPr>
          <p:cNvPr id="51" name="Rounded Rectangle 4">
            <a:extLst>
              <a:ext uri="{FF2B5EF4-FFF2-40B4-BE49-F238E27FC236}">
                <a16:creationId xmlns:a16="http://schemas.microsoft.com/office/drawing/2014/main" id="{7F33F7BA-17C6-4AEB-BBEF-0E4453877138}"/>
              </a:ext>
            </a:extLst>
          </p:cNvPr>
          <p:cNvSpPr/>
          <p:nvPr/>
        </p:nvSpPr>
        <p:spPr>
          <a:xfrm>
            <a:off x="5298106" y="3421843"/>
            <a:ext cx="2512286" cy="252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00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Demi" panose="020B0704020202020204" pitchFamily="34" charset="0"/>
                <a:ea typeface="+mn-ea"/>
                <a:cs typeface="+mn-cs"/>
              </a:rPr>
              <a:t>Equality Diversity &amp; Inclusion </a:t>
            </a:r>
          </a:p>
        </p:txBody>
      </p:sp>
      <p:sp>
        <p:nvSpPr>
          <p:cNvPr id="52" name="Rounded Rectangle 4">
            <a:extLst>
              <a:ext uri="{FF2B5EF4-FFF2-40B4-BE49-F238E27FC236}">
                <a16:creationId xmlns:a16="http://schemas.microsoft.com/office/drawing/2014/main" id="{424BDE23-2B47-4D03-BDD1-BDF1E98CD5DB}"/>
              </a:ext>
            </a:extLst>
          </p:cNvPr>
          <p:cNvSpPr/>
          <p:nvPr/>
        </p:nvSpPr>
        <p:spPr>
          <a:xfrm>
            <a:off x="5289288" y="2645518"/>
            <a:ext cx="2520675" cy="25870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00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Demi" panose="020B0704020202020204" pitchFamily="34" charset="0"/>
                <a:ea typeface="+mn-ea"/>
                <a:cs typeface="+mn-cs"/>
              </a:rPr>
              <a:t>Health &amp; Safety &amp; Wellbeing </a:t>
            </a:r>
          </a:p>
        </p:txBody>
      </p:sp>
      <p:sp>
        <p:nvSpPr>
          <p:cNvPr id="56" name="Rounded Rectangle 4">
            <a:extLst>
              <a:ext uri="{FF2B5EF4-FFF2-40B4-BE49-F238E27FC236}">
                <a16:creationId xmlns:a16="http://schemas.microsoft.com/office/drawing/2014/main" id="{3CDE029B-E6A7-4D31-A1C2-18DDCD4F57F6}"/>
              </a:ext>
            </a:extLst>
          </p:cNvPr>
          <p:cNvSpPr/>
          <p:nvPr/>
        </p:nvSpPr>
        <p:spPr>
          <a:xfrm>
            <a:off x="2085646" y="3370874"/>
            <a:ext cx="2512348" cy="23671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Demi" panose="020B0704020202020204" pitchFamily="34" charset="0"/>
                <a:ea typeface="+mn-ea"/>
                <a:cs typeface="+mn-cs"/>
              </a:rPr>
              <a:t>*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Demi" panose="020B0704020202020204" pitchFamily="34" charset="0"/>
                <a:ea typeface="+mn-ea"/>
                <a:cs typeface="+mn-cs"/>
              </a:rPr>
              <a:t>Thematic projects (Gold/ad hoc)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venir Next LT Pro Demi" panose="020B0704020202020204" pitchFamily="34" charset="0"/>
              <a:ea typeface="+mn-ea"/>
              <a:cs typeface="+mn-cs"/>
            </a:endParaRPr>
          </a:p>
        </p:txBody>
      </p:sp>
      <p:sp>
        <p:nvSpPr>
          <p:cNvPr id="61" name="Rounded Rectangle 4">
            <a:extLst>
              <a:ext uri="{FF2B5EF4-FFF2-40B4-BE49-F238E27FC236}">
                <a16:creationId xmlns:a16="http://schemas.microsoft.com/office/drawing/2014/main" id="{11D6F6D9-505B-4D3D-8B91-A79FBDDEA807}"/>
              </a:ext>
            </a:extLst>
          </p:cNvPr>
          <p:cNvSpPr/>
          <p:nvPr/>
        </p:nvSpPr>
        <p:spPr>
          <a:xfrm>
            <a:off x="4059180" y="1534328"/>
            <a:ext cx="1117967" cy="60487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Demi" panose="020B0704020202020204" pitchFamily="34" charset="0"/>
                <a:ea typeface="+mn-ea"/>
                <a:cs typeface="+mn-cs"/>
              </a:rPr>
              <a:t>Inspection &amp; Audit 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Demi" panose="020B0704020202020204" pitchFamily="34" charset="0"/>
                <a:ea typeface="+mn-ea"/>
                <a:cs typeface="+mn-cs"/>
              </a:rPr>
              <a:t>DCC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venir Next LT Pro Demi" panose="020B0704020202020204" pitchFamily="34" charset="0"/>
              <a:ea typeface="+mn-ea"/>
              <a:cs typeface="+mn-cs"/>
            </a:endParaRPr>
          </a:p>
        </p:txBody>
      </p:sp>
      <p:sp>
        <p:nvSpPr>
          <p:cNvPr id="63" name="Rounded Rectangle 4">
            <a:extLst>
              <a:ext uri="{FF2B5EF4-FFF2-40B4-BE49-F238E27FC236}">
                <a16:creationId xmlns:a16="http://schemas.microsoft.com/office/drawing/2014/main" id="{1BF8D85D-0253-4722-9A4B-C6687AEFA391}"/>
              </a:ext>
            </a:extLst>
          </p:cNvPr>
          <p:cNvSpPr/>
          <p:nvPr/>
        </p:nvSpPr>
        <p:spPr>
          <a:xfrm>
            <a:off x="5302047" y="3733283"/>
            <a:ext cx="2507976" cy="25168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00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Demi" panose="020B0704020202020204" pitchFamily="34" charset="0"/>
                <a:ea typeface="+mn-ea"/>
                <a:cs typeface="+mn-cs"/>
              </a:rPr>
              <a:t>DCC Governance and Assurance  </a:t>
            </a:r>
          </a:p>
        </p:txBody>
      </p:sp>
      <p:sp>
        <p:nvSpPr>
          <p:cNvPr id="65" name="Rounded Rectangle 4">
            <a:extLst>
              <a:ext uri="{FF2B5EF4-FFF2-40B4-BE49-F238E27FC236}">
                <a16:creationId xmlns:a16="http://schemas.microsoft.com/office/drawing/2014/main" id="{A5C410F4-2D23-47C7-91DC-A13A286F68C7}"/>
              </a:ext>
            </a:extLst>
          </p:cNvPr>
          <p:cNvSpPr/>
          <p:nvPr/>
        </p:nvSpPr>
        <p:spPr>
          <a:xfrm>
            <a:off x="2736193" y="1533717"/>
            <a:ext cx="1215735" cy="59417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Demi" panose="020B0704020202020204" pitchFamily="34" charset="0"/>
                <a:ea typeface="+mn-ea"/>
                <a:cs typeface="+mn-cs"/>
              </a:rPr>
              <a:t>Performance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Demi" panose="020B0704020202020204" pitchFamily="34" charset="0"/>
                <a:ea typeface="+mn-ea"/>
                <a:cs typeface="+mn-cs"/>
              </a:rPr>
              <a:t>DCC</a:t>
            </a: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venir Next LT Pro Demi" panose="020B0704020202020204" pitchFamily="34" charset="0"/>
              <a:ea typeface="+mn-ea"/>
              <a:cs typeface="+mn-cs"/>
            </a:endParaRPr>
          </a:p>
        </p:txBody>
      </p:sp>
      <p:sp>
        <p:nvSpPr>
          <p:cNvPr id="67" name="Rounded Rectangle 4">
            <a:extLst>
              <a:ext uri="{FF2B5EF4-FFF2-40B4-BE49-F238E27FC236}">
                <a16:creationId xmlns:a16="http://schemas.microsoft.com/office/drawing/2014/main" id="{B7FA17AA-A3AC-49BE-A476-306D9FC62EEB}"/>
              </a:ext>
            </a:extLst>
          </p:cNvPr>
          <p:cNvSpPr/>
          <p:nvPr/>
        </p:nvSpPr>
        <p:spPr>
          <a:xfrm>
            <a:off x="2099543" y="4214696"/>
            <a:ext cx="2520000" cy="23470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Demi" panose="020B0704020202020204" pitchFamily="34" charset="0"/>
                <a:ea typeface="+mn-ea"/>
                <a:cs typeface="+mn-cs"/>
              </a:rPr>
              <a:t>Evidence-based Policing </a:t>
            </a: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venir Next LT Pro Demi" panose="020B0704020202020204" pitchFamily="34" charset="0"/>
              <a:ea typeface="+mn-ea"/>
              <a:cs typeface="+mn-cs"/>
            </a:endParaRPr>
          </a:p>
        </p:txBody>
      </p:sp>
      <p:sp>
        <p:nvSpPr>
          <p:cNvPr id="68" name="Rounded Rectangle 4">
            <a:extLst>
              <a:ext uri="{FF2B5EF4-FFF2-40B4-BE49-F238E27FC236}">
                <a16:creationId xmlns:a16="http://schemas.microsoft.com/office/drawing/2014/main" id="{4499CBF7-EAF1-43B3-91BC-C2F6089EB744}"/>
              </a:ext>
            </a:extLst>
          </p:cNvPr>
          <p:cNvSpPr/>
          <p:nvPr/>
        </p:nvSpPr>
        <p:spPr>
          <a:xfrm>
            <a:off x="2082658" y="2292200"/>
            <a:ext cx="2520000" cy="21937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Demi" panose="020B0704020202020204" pitchFamily="34" charset="0"/>
                <a:ea typeface="+mn-ea"/>
                <a:cs typeface="+mn-cs"/>
              </a:rPr>
              <a:t>Information Assurance  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venir Next LT Pro Demi" panose="020B0704020202020204" pitchFamily="34" charset="0"/>
              <a:ea typeface="+mn-ea"/>
              <a:cs typeface="+mn-cs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ADD713D1-B577-454C-8E87-25244D81BA0D}"/>
              </a:ext>
            </a:extLst>
          </p:cNvPr>
          <p:cNvSpPr txBox="1"/>
          <p:nvPr/>
        </p:nvSpPr>
        <p:spPr>
          <a:xfrm>
            <a:off x="227660" y="555753"/>
            <a:ext cx="7669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Level 1</a:t>
            </a: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81D1C255-1F59-408D-8227-E50DDF65D711}"/>
              </a:ext>
            </a:extLst>
          </p:cNvPr>
          <p:cNvSpPr txBox="1"/>
          <p:nvPr/>
        </p:nvSpPr>
        <p:spPr>
          <a:xfrm>
            <a:off x="230980" y="1397292"/>
            <a:ext cx="7669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Level 2</a:t>
            </a: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D434CB5-D451-46BA-8980-3AB0F43A1BC4}"/>
              </a:ext>
            </a:extLst>
          </p:cNvPr>
          <p:cNvSpPr txBox="1"/>
          <p:nvPr/>
        </p:nvSpPr>
        <p:spPr>
          <a:xfrm>
            <a:off x="145424" y="3216296"/>
            <a:ext cx="7669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Level 3</a:t>
            </a: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1F18A1A5-8817-4D24-BF99-FAFCD6587363}"/>
              </a:ext>
            </a:extLst>
          </p:cNvPr>
          <p:cNvSpPr txBox="1"/>
          <p:nvPr/>
        </p:nvSpPr>
        <p:spPr>
          <a:xfrm>
            <a:off x="213030" y="5528875"/>
            <a:ext cx="7669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Level 4</a:t>
            </a: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Rounded Rectangle 4">
            <a:extLst>
              <a:ext uri="{FF2B5EF4-FFF2-40B4-BE49-F238E27FC236}">
                <a16:creationId xmlns:a16="http://schemas.microsoft.com/office/drawing/2014/main" id="{61D07F08-D22D-43C9-BBA7-1FC63C3B92ED}"/>
              </a:ext>
            </a:extLst>
          </p:cNvPr>
          <p:cNvSpPr/>
          <p:nvPr/>
        </p:nvSpPr>
        <p:spPr>
          <a:xfrm>
            <a:off x="2073197" y="2820072"/>
            <a:ext cx="2520675" cy="21358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00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Demi" panose="020B0704020202020204" pitchFamily="34" charset="0"/>
                <a:ea typeface="+mn-ea"/>
                <a:cs typeface="+mn-cs"/>
              </a:rPr>
              <a:t>Strategic Vulnerability  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B00DDEA3-4B6D-4249-B5C8-5339E7F12A96}"/>
              </a:ext>
            </a:extLst>
          </p:cNvPr>
          <p:cNvSpPr txBox="1"/>
          <p:nvPr/>
        </p:nvSpPr>
        <p:spPr>
          <a:xfrm>
            <a:off x="-438758" y="-15374"/>
            <a:ext cx="124853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October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2025: Force Governance &amp; Decision Making Structure (Levels 1 to 5)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Rounded Rectangle 4">
            <a:extLst>
              <a:ext uri="{FF2B5EF4-FFF2-40B4-BE49-F238E27FC236}">
                <a16:creationId xmlns:a16="http://schemas.microsoft.com/office/drawing/2014/main" id="{42CDD119-DAE8-4577-A982-21F33A3A6850}"/>
              </a:ext>
            </a:extLst>
          </p:cNvPr>
          <p:cNvSpPr/>
          <p:nvPr/>
        </p:nvSpPr>
        <p:spPr>
          <a:xfrm>
            <a:off x="5302415" y="4057795"/>
            <a:ext cx="2507240" cy="25168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00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Demi" panose="020B0704020202020204" pitchFamily="34" charset="0"/>
                <a:ea typeface="+mn-ea"/>
                <a:cs typeface="+mn-cs"/>
              </a:rPr>
              <a:t>CPRAP Gold Strategic   </a:t>
            </a:r>
          </a:p>
        </p:txBody>
      </p:sp>
      <p:sp>
        <p:nvSpPr>
          <p:cNvPr id="31" name="Rounded Rectangle 4">
            <a:extLst>
              <a:ext uri="{FF2B5EF4-FFF2-40B4-BE49-F238E27FC236}">
                <a16:creationId xmlns:a16="http://schemas.microsoft.com/office/drawing/2014/main" id="{1E4FD414-DE21-49F2-8BEE-9601E7B30CF0}"/>
              </a:ext>
            </a:extLst>
          </p:cNvPr>
          <p:cNvSpPr/>
          <p:nvPr/>
        </p:nvSpPr>
        <p:spPr>
          <a:xfrm>
            <a:off x="1694576" y="4829667"/>
            <a:ext cx="8892395" cy="30516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00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Demi" panose="020B0704020202020204" pitchFamily="34" charset="0"/>
                <a:ea typeface="+mn-ea"/>
                <a:cs typeface="+mn-cs"/>
              </a:rPr>
              <a:t>Daily Pacesetter 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Demi" panose="020B070402020202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4A1E9F9-7F77-4500-90E5-B06D70A63DA1}"/>
              </a:ext>
            </a:extLst>
          </p:cNvPr>
          <p:cNvSpPr txBox="1"/>
          <p:nvPr/>
        </p:nvSpPr>
        <p:spPr>
          <a:xfrm>
            <a:off x="214371" y="4763985"/>
            <a:ext cx="159404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L3 Daily Operational   Decision Making</a:t>
            </a:r>
          </a:p>
        </p:txBody>
      </p:sp>
      <p:sp>
        <p:nvSpPr>
          <p:cNvPr id="33" name="Rounded Rectangle 4">
            <a:extLst>
              <a:ext uri="{FF2B5EF4-FFF2-40B4-BE49-F238E27FC236}">
                <a16:creationId xmlns:a16="http://schemas.microsoft.com/office/drawing/2014/main" id="{BDAE77B6-005B-49CA-8E0F-C4B5A7315C0C}"/>
              </a:ext>
            </a:extLst>
          </p:cNvPr>
          <p:cNvSpPr/>
          <p:nvPr/>
        </p:nvSpPr>
        <p:spPr>
          <a:xfrm>
            <a:off x="1808414" y="5379624"/>
            <a:ext cx="1279224" cy="36808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00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Demi" panose="020B0704020202020204" pitchFamily="34" charset="0"/>
                <a:ea typeface="+mn-ea"/>
                <a:cs typeface="+mn-cs"/>
              </a:rPr>
              <a:t>Force Contact &amp; Operations </a:t>
            </a:r>
          </a:p>
        </p:txBody>
      </p:sp>
      <p:sp>
        <p:nvSpPr>
          <p:cNvPr id="34" name="Rounded Rectangle 4">
            <a:extLst>
              <a:ext uri="{FF2B5EF4-FFF2-40B4-BE49-F238E27FC236}">
                <a16:creationId xmlns:a16="http://schemas.microsoft.com/office/drawing/2014/main" id="{71707880-9922-4433-B285-20B4C76A958D}"/>
              </a:ext>
            </a:extLst>
          </p:cNvPr>
          <p:cNvSpPr/>
          <p:nvPr/>
        </p:nvSpPr>
        <p:spPr>
          <a:xfrm>
            <a:off x="3297610" y="5388104"/>
            <a:ext cx="1279224" cy="36808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00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Demi" panose="020B0704020202020204" pitchFamily="34" charset="0"/>
                <a:ea typeface="+mn-ea"/>
                <a:cs typeface="+mn-cs"/>
              </a:rPr>
              <a:t>Local Policing </a:t>
            </a:r>
          </a:p>
        </p:txBody>
      </p:sp>
      <p:sp>
        <p:nvSpPr>
          <p:cNvPr id="35" name="Rounded Rectangle 4">
            <a:extLst>
              <a:ext uri="{FF2B5EF4-FFF2-40B4-BE49-F238E27FC236}">
                <a16:creationId xmlns:a16="http://schemas.microsoft.com/office/drawing/2014/main" id="{D84013B2-3D06-44FC-BA24-0C0F83578A65}"/>
              </a:ext>
            </a:extLst>
          </p:cNvPr>
          <p:cNvSpPr/>
          <p:nvPr/>
        </p:nvSpPr>
        <p:spPr>
          <a:xfrm>
            <a:off x="4772857" y="5375273"/>
            <a:ext cx="1279224" cy="36808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00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Demi" panose="020B0704020202020204" pitchFamily="34" charset="0"/>
                <a:ea typeface="+mn-ea"/>
                <a:cs typeface="+mn-cs"/>
              </a:rPr>
              <a:t>Specialist Crime </a:t>
            </a:r>
          </a:p>
        </p:txBody>
      </p:sp>
      <p:sp>
        <p:nvSpPr>
          <p:cNvPr id="36" name="Rounded Rectangle 4">
            <a:extLst>
              <a:ext uri="{FF2B5EF4-FFF2-40B4-BE49-F238E27FC236}">
                <a16:creationId xmlns:a16="http://schemas.microsoft.com/office/drawing/2014/main" id="{CC68CE2A-68BE-4A5D-9EEC-256F4699AA03}"/>
              </a:ext>
            </a:extLst>
          </p:cNvPr>
          <p:cNvSpPr/>
          <p:nvPr/>
        </p:nvSpPr>
        <p:spPr>
          <a:xfrm>
            <a:off x="7376910" y="5380245"/>
            <a:ext cx="1279224" cy="36808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00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Demi" panose="020B0704020202020204" pitchFamily="34" charset="0"/>
                <a:ea typeface="+mn-ea"/>
                <a:cs typeface="+mn-cs"/>
              </a:rPr>
              <a:t>Enabling Services </a:t>
            </a:r>
          </a:p>
        </p:txBody>
      </p:sp>
      <p:sp>
        <p:nvSpPr>
          <p:cNvPr id="37" name="Rounded Rectangle 4">
            <a:extLst>
              <a:ext uri="{FF2B5EF4-FFF2-40B4-BE49-F238E27FC236}">
                <a16:creationId xmlns:a16="http://schemas.microsoft.com/office/drawing/2014/main" id="{FF96AB09-B845-464F-A370-8B52B9DB1451}"/>
              </a:ext>
            </a:extLst>
          </p:cNvPr>
          <p:cNvSpPr/>
          <p:nvPr/>
        </p:nvSpPr>
        <p:spPr>
          <a:xfrm>
            <a:off x="8818955" y="5388104"/>
            <a:ext cx="890634" cy="33381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00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Demi" panose="020B0704020202020204" pitchFamily="34" charset="0"/>
                <a:ea typeface="+mn-ea"/>
                <a:cs typeface="+mn-cs"/>
              </a:rPr>
              <a:t>DCC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9F85B4A-1286-4ABA-B4AD-39B3873B9FFA}"/>
              </a:ext>
            </a:extLst>
          </p:cNvPr>
          <p:cNvSpPr txBox="1"/>
          <p:nvPr/>
        </p:nvSpPr>
        <p:spPr>
          <a:xfrm>
            <a:off x="193635" y="6391428"/>
            <a:ext cx="88586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L5 Decision Making </a:t>
            </a:r>
          </a:p>
        </p:txBody>
      </p:sp>
      <p:sp>
        <p:nvSpPr>
          <p:cNvPr id="50" name="Rounded Rectangle 4">
            <a:extLst>
              <a:ext uri="{FF2B5EF4-FFF2-40B4-BE49-F238E27FC236}">
                <a16:creationId xmlns:a16="http://schemas.microsoft.com/office/drawing/2014/main" id="{AACA804B-9C17-4A3D-8C06-8A66CE9844B3}"/>
              </a:ext>
            </a:extLst>
          </p:cNvPr>
          <p:cNvSpPr/>
          <p:nvPr/>
        </p:nvSpPr>
        <p:spPr>
          <a:xfrm>
            <a:off x="1688475" y="6407007"/>
            <a:ext cx="8893541" cy="37484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Demi" panose="020B0704020202020204" pitchFamily="34" charset="0"/>
                <a:ea typeface="+mn-ea"/>
                <a:cs typeface="+mn-cs"/>
              </a:rPr>
              <a:t>Departmental / Thematic / Task &amp; Finish Groups </a:t>
            </a:r>
          </a:p>
        </p:txBody>
      </p:sp>
      <p:sp>
        <p:nvSpPr>
          <p:cNvPr id="45" name="Rounded Rectangle 4">
            <a:extLst>
              <a:ext uri="{FF2B5EF4-FFF2-40B4-BE49-F238E27FC236}">
                <a16:creationId xmlns:a16="http://schemas.microsoft.com/office/drawing/2014/main" id="{A5A875EE-7A21-4E91-9E31-700EE0477542}"/>
              </a:ext>
            </a:extLst>
          </p:cNvPr>
          <p:cNvSpPr/>
          <p:nvPr/>
        </p:nvSpPr>
        <p:spPr>
          <a:xfrm>
            <a:off x="9859992" y="5793195"/>
            <a:ext cx="2208962" cy="40210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00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Demi" panose="020B0704020202020204" pitchFamily="34" charset="0"/>
                <a:ea typeface="+mn-ea"/>
                <a:cs typeface="+mn-cs"/>
              </a:rPr>
              <a:t>Project (Change) Boards </a:t>
            </a:r>
          </a:p>
        </p:txBody>
      </p:sp>
      <p:sp>
        <p:nvSpPr>
          <p:cNvPr id="47" name="Rounded Rectangle 4">
            <a:extLst>
              <a:ext uri="{FF2B5EF4-FFF2-40B4-BE49-F238E27FC236}">
                <a16:creationId xmlns:a16="http://schemas.microsoft.com/office/drawing/2014/main" id="{CF34DAFF-B2F6-4775-BF82-E2F3217B5C09}"/>
              </a:ext>
            </a:extLst>
          </p:cNvPr>
          <p:cNvSpPr/>
          <p:nvPr/>
        </p:nvSpPr>
        <p:spPr>
          <a:xfrm>
            <a:off x="2078751" y="3104099"/>
            <a:ext cx="2512349" cy="21358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00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Demi" panose="020B0704020202020204" pitchFamily="34" charset="0"/>
                <a:ea typeface="+mn-ea"/>
                <a:cs typeface="+mn-cs"/>
              </a:rPr>
              <a:t>Victims &amp; Witness  </a:t>
            </a:r>
          </a:p>
        </p:txBody>
      </p:sp>
      <p:sp>
        <p:nvSpPr>
          <p:cNvPr id="48" name="Rounded Rectangle 4">
            <a:extLst>
              <a:ext uri="{FF2B5EF4-FFF2-40B4-BE49-F238E27FC236}">
                <a16:creationId xmlns:a16="http://schemas.microsoft.com/office/drawing/2014/main" id="{FB4F915B-4E89-4A98-93B1-9E806AD9A90D}"/>
              </a:ext>
            </a:extLst>
          </p:cNvPr>
          <p:cNvSpPr/>
          <p:nvPr/>
        </p:nvSpPr>
        <p:spPr>
          <a:xfrm>
            <a:off x="1699905" y="1049860"/>
            <a:ext cx="9453432" cy="29245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Demi" panose="020B0704020202020204" pitchFamily="34" charset="0"/>
                <a:ea typeface="+mn-ea"/>
                <a:cs typeface="+mn-cs"/>
              </a:rPr>
              <a:t>Policing Plan &amp; Delivery Board DCC</a:t>
            </a: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venir Next LT Pro Demi" panose="020B0704020202020204" pitchFamily="34" charset="0"/>
              <a:ea typeface="+mn-ea"/>
              <a:cs typeface="+mn-cs"/>
            </a:endParaRPr>
          </a:p>
        </p:txBody>
      </p:sp>
      <p:sp>
        <p:nvSpPr>
          <p:cNvPr id="103" name="Rounded Rectangle 4">
            <a:extLst>
              <a:ext uri="{FF2B5EF4-FFF2-40B4-BE49-F238E27FC236}">
                <a16:creationId xmlns:a16="http://schemas.microsoft.com/office/drawing/2014/main" id="{BFD3A06F-3398-458B-9844-0A46DF6A83B9}"/>
              </a:ext>
            </a:extLst>
          </p:cNvPr>
          <p:cNvSpPr/>
          <p:nvPr/>
        </p:nvSpPr>
        <p:spPr>
          <a:xfrm>
            <a:off x="8709571" y="3168612"/>
            <a:ext cx="897704" cy="59429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3600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Demi" panose="020B0704020202020204" pitchFamily="34" charset="0"/>
                <a:ea typeface="+mn-ea"/>
                <a:cs typeface="+mn-cs"/>
              </a:rPr>
              <a:t>Specialist Crime incl PPU </a:t>
            </a:r>
          </a:p>
        </p:txBody>
      </p:sp>
      <p:sp>
        <p:nvSpPr>
          <p:cNvPr id="104" name="Rounded Rectangle 4">
            <a:extLst>
              <a:ext uri="{FF2B5EF4-FFF2-40B4-BE49-F238E27FC236}">
                <a16:creationId xmlns:a16="http://schemas.microsoft.com/office/drawing/2014/main" id="{6A14425C-3DA4-4ABA-9691-E5DE3145F8F0}"/>
              </a:ext>
            </a:extLst>
          </p:cNvPr>
          <p:cNvSpPr/>
          <p:nvPr/>
        </p:nvSpPr>
        <p:spPr>
          <a:xfrm>
            <a:off x="10637158" y="3153262"/>
            <a:ext cx="1008502" cy="59429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3600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Demi" panose="020B0704020202020204" pitchFamily="34" charset="0"/>
                <a:ea typeface="+mn-ea"/>
                <a:cs typeface="+mn-cs"/>
              </a:rPr>
              <a:t>FCO Programme </a:t>
            </a:r>
          </a:p>
        </p:txBody>
      </p:sp>
      <p:sp>
        <p:nvSpPr>
          <p:cNvPr id="62" name="Rounded Rectangle 4">
            <a:extLst>
              <a:ext uri="{FF2B5EF4-FFF2-40B4-BE49-F238E27FC236}">
                <a16:creationId xmlns:a16="http://schemas.microsoft.com/office/drawing/2014/main" id="{1A9D8519-39BB-46A8-B345-8B83CBF51190}"/>
              </a:ext>
            </a:extLst>
          </p:cNvPr>
          <p:cNvSpPr/>
          <p:nvPr/>
        </p:nvSpPr>
        <p:spPr>
          <a:xfrm>
            <a:off x="8229600" y="3860254"/>
            <a:ext cx="1199939" cy="70207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00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Demi" panose="020B0704020202020204" pitchFamily="34" charset="0"/>
                <a:ea typeface="+mn-ea"/>
                <a:cs typeface="+mn-cs"/>
              </a:rPr>
              <a:t>Local Policing Improvement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8D14AD-1A8C-429D-B068-294956B471DB}"/>
              </a:ext>
            </a:extLst>
          </p:cNvPr>
          <p:cNvSpPr txBox="1"/>
          <p:nvPr/>
        </p:nvSpPr>
        <p:spPr>
          <a:xfrm>
            <a:off x="9158423" y="2842555"/>
            <a:ext cx="20135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Key Change Programmes </a:t>
            </a:r>
          </a:p>
        </p:txBody>
      </p:sp>
      <p:sp>
        <p:nvSpPr>
          <p:cNvPr id="57" name="Rounded Rectangle 4">
            <a:extLst>
              <a:ext uri="{FF2B5EF4-FFF2-40B4-BE49-F238E27FC236}">
                <a16:creationId xmlns:a16="http://schemas.microsoft.com/office/drawing/2014/main" id="{BD3E2CA9-F4F9-4FEE-9393-42CA5CBE23EC}"/>
              </a:ext>
            </a:extLst>
          </p:cNvPr>
          <p:cNvSpPr/>
          <p:nvPr/>
        </p:nvSpPr>
        <p:spPr>
          <a:xfrm>
            <a:off x="2074772" y="2556136"/>
            <a:ext cx="2520000" cy="21937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00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Demi" panose="020B0704020202020204" pitchFamily="34" charset="0"/>
                <a:ea typeface="+mn-ea"/>
                <a:cs typeface="+mn-cs"/>
              </a:rPr>
              <a:t>Strategic SOC </a:t>
            </a:r>
          </a:p>
        </p:txBody>
      </p:sp>
      <p:sp>
        <p:nvSpPr>
          <p:cNvPr id="58" name="Rounded Rectangle 4">
            <a:extLst>
              <a:ext uri="{FF2B5EF4-FFF2-40B4-BE49-F238E27FC236}">
                <a16:creationId xmlns:a16="http://schemas.microsoft.com/office/drawing/2014/main" id="{F3E745CE-C9BC-4E81-AD20-62006D0A4C92}"/>
              </a:ext>
            </a:extLst>
          </p:cNvPr>
          <p:cNvSpPr/>
          <p:nvPr/>
        </p:nvSpPr>
        <p:spPr>
          <a:xfrm>
            <a:off x="1439898" y="1535585"/>
            <a:ext cx="1202538" cy="59417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Demi" panose="020B0704020202020204" pitchFamily="34" charset="0"/>
                <a:ea typeface="+mn-ea"/>
                <a:cs typeface="+mn-cs"/>
              </a:rPr>
              <a:t>Force Tasking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Demi" panose="020B0704020202020204" pitchFamily="34" charset="0"/>
                <a:ea typeface="+mn-ea"/>
                <a:cs typeface="+mn-cs"/>
              </a:rPr>
              <a:t>ACC SC/PPU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AAA24EB-8447-49EC-8B85-821677D334C0}"/>
              </a:ext>
            </a:extLst>
          </p:cNvPr>
          <p:cNvCxnSpPr>
            <a:cxnSpLocks/>
          </p:cNvCxnSpPr>
          <p:nvPr/>
        </p:nvCxnSpPr>
        <p:spPr>
          <a:xfrm>
            <a:off x="193635" y="936676"/>
            <a:ext cx="11760677" cy="0"/>
          </a:xfrm>
          <a:prstGeom prst="line">
            <a:avLst/>
          </a:prstGeom>
          <a:ln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0F0A5155-0D4B-48A5-9739-28CC4B33FB57}"/>
              </a:ext>
            </a:extLst>
          </p:cNvPr>
          <p:cNvCxnSpPr>
            <a:cxnSpLocks/>
          </p:cNvCxnSpPr>
          <p:nvPr/>
        </p:nvCxnSpPr>
        <p:spPr>
          <a:xfrm>
            <a:off x="193635" y="2247199"/>
            <a:ext cx="11852941" cy="0"/>
          </a:xfrm>
          <a:prstGeom prst="line">
            <a:avLst/>
          </a:prstGeom>
          <a:ln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209B4D8-8890-43E3-AAC5-0F0BDC47C658}"/>
              </a:ext>
            </a:extLst>
          </p:cNvPr>
          <p:cNvCxnSpPr>
            <a:cxnSpLocks/>
          </p:cNvCxnSpPr>
          <p:nvPr/>
        </p:nvCxnSpPr>
        <p:spPr>
          <a:xfrm>
            <a:off x="123046" y="4749910"/>
            <a:ext cx="11945908" cy="0"/>
          </a:xfrm>
          <a:prstGeom prst="line">
            <a:avLst/>
          </a:prstGeom>
          <a:ln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C14EECC4-FB0E-41A5-B6CA-A2112DFCD1C5}"/>
              </a:ext>
            </a:extLst>
          </p:cNvPr>
          <p:cNvCxnSpPr>
            <a:cxnSpLocks/>
          </p:cNvCxnSpPr>
          <p:nvPr/>
        </p:nvCxnSpPr>
        <p:spPr>
          <a:xfrm>
            <a:off x="100668" y="5242246"/>
            <a:ext cx="11945908" cy="0"/>
          </a:xfrm>
          <a:prstGeom prst="line">
            <a:avLst/>
          </a:prstGeom>
          <a:ln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08AC335A-068E-462E-BBD7-2C042F5B3945}"/>
              </a:ext>
            </a:extLst>
          </p:cNvPr>
          <p:cNvCxnSpPr>
            <a:cxnSpLocks/>
          </p:cNvCxnSpPr>
          <p:nvPr/>
        </p:nvCxnSpPr>
        <p:spPr>
          <a:xfrm>
            <a:off x="100668" y="6290870"/>
            <a:ext cx="11945908" cy="0"/>
          </a:xfrm>
          <a:prstGeom prst="line">
            <a:avLst/>
          </a:prstGeom>
          <a:ln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Rounded Rectangle 4">
            <a:extLst>
              <a:ext uri="{FF2B5EF4-FFF2-40B4-BE49-F238E27FC236}">
                <a16:creationId xmlns:a16="http://schemas.microsoft.com/office/drawing/2014/main" id="{AC180AAA-DA74-4380-8351-5A5AFF3058F4}"/>
              </a:ext>
            </a:extLst>
          </p:cNvPr>
          <p:cNvSpPr/>
          <p:nvPr/>
        </p:nvSpPr>
        <p:spPr>
          <a:xfrm>
            <a:off x="5298106" y="2323058"/>
            <a:ext cx="2507976" cy="252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00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Demi" panose="020B0704020202020204" pitchFamily="34" charset="0"/>
                <a:ea typeface="+mn-ea"/>
                <a:cs typeface="+mn-cs"/>
              </a:rPr>
              <a:t>Training Panel  </a:t>
            </a:r>
          </a:p>
        </p:txBody>
      </p:sp>
      <p:sp>
        <p:nvSpPr>
          <p:cNvPr id="86" name="Rounded Rectangle 4">
            <a:extLst>
              <a:ext uri="{FF2B5EF4-FFF2-40B4-BE49-F238E27FC236}">
                <a16:creationId xmlns:a16="http://schemas.microsoft.com/office/drawing/2014/main" id="{9AEE4C5F-B07F-4D65-88A6-FC4F0A239417}"/>
              </a:ext>
            </a:extLst>
          </p:cNvPr>
          <p:cNvSpPr/>
          <p:nvPr/>
        </p:nvSpPr>
        <p:spPr>
          <a:xfrm>
            <a:off x="9542816" y="2315367"/>
            <a:ext cx="1094342" cy="51133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00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Demi" panose="020B0704020202020204" pitchFamily="34" charset="0"/>
                <a:ea typeface="+mn-ea"/>
                <a:cs typeface="+mn-cs"/>
              </a:rPr>
              <a:t>Financial Investment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Demi" panose="020B0704020202020204" pitchFamily="34" charset="0"/>
                <a:ea typeface="+mn-ea"/>
                <a:cs typeface="+mn-cs"/>
              </a:rPr>
              <a:t>and Review 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B4F6D70-7B8E-47F2-AF42-0FDA3207634E}"/>
              </a:ext>
            </a:extLst>
          </p:cNvPr>
          <p:cNvSpPr txBox="1"/>
          <p:nvPr/>
        </p:nvSpPr>
        <p:spPr>
          <a:xfrm>
            <a:off x="453465" y="1069808"/>
            <a:ext cx="897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Quarterly </a:t>
            </a: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8BAE9C4F-DC2D-4B66-AE15-3AC42E08F743}"/>
              </a:ext>
            </a:extLst>
          </p:cNvPr>
          <p:cNvSpPr txBox="1"/>
          <p:nvPr/>
        </p:nvSpPr>
        <p:spPr>
          <a:xfrm>
            <a:off x="454128" y="1749490"/>
            <a:ext cx="7669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Monthly </a:t>
            </a: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2" name="Rounded Rectangle 4">
            <a:extLst>
              <a:ext uri="{FF2B5EF4-FFF2-40B4-BE49-F238E27FC236}">
                <a16:creationId xmlns:a16="http://schemas.microsoft.com/office/drawing/2014/main" id="{DA4D0D85-FA1C-4F0E-9B58-ED0E3AC85069}"/>
              </a:ext>
            </a:extLst>
          </p:cNvPr>
          <p:cNvSpPr/>
          <p:nvPr/>
        </p:nvSpPr>
        <p:spPr>
          <a:xfrm>
            <a:off x="2085646" y="3652148"/>
            <a:ext cx="2512348" cy="23671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Demi" panose="020B0704020202020204" pitchFamily="34" charset="0"/>
                <a:ea typeface="+mn-ea"/>
                <a:cs typeface="+mn-cs"/>
              </a:rPr>
              <a:t>Qua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Demi" panose="020B0704020202020204" pitchFamily="34" charset="0"/>
                <a:ea typeface="+mn-ea"/>
                <a:cs typeface="+mn-cs"/>
              </a:rPr>
              <a:t>lity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Demi" panose="020B0704020202020204" pitchFamily="34" charset="0"/>
                <a:ea typeface="+mn-ea"/>
                <a:cs typeface="+mn-cs"/>
              </a:rPr>
              <a:t> of Investigations (QIB) 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venir Next LT Pro Demi" panose="020B0704020202020204" pitchFamily="34" charset="0"/>
              <a:ea typeface="+mn-ea"/>
              <a:cs typeface="+mn-cs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DEBFFD9D-60F8-43F3-B3FF-9674D1656012}"/>
              </a:ext>
            </a:extLst>
          </p:cNvPr>
          <p:cNvSpPr txBox="1"/>
          <p:nvPr/>
        </p:nvSpPr>
        <p:spPr>
          <a:xfrm>
            <a:off x="11153337" y="7640684"/>
            <a:ext cx="100814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* temporary</a:t>
            </a:r>
          </a:p>
        </p:txBody>
      </p:sp>
      <p:sp>
        <p:nvSpPr>
          <p:cNvPr id="79" name="Rounded Rectangle 4">
            <a:extLst>
              <a:ext uri="{FF2B5EF4-FFF2-40B4-BE49-F238E27FC236}">
                <a16:creationId xmlns:a16="http://schemas.microsoft.com/office/drawing/2014/main" id="{3C8A55B3-C81A-4C8A-862D-EDB4B1FA1ADF}"/>
              </a:ext>
            </a:extLst>
          </p:cNvPr>
          <p:cNvSpPr/>
          <p:nvPr/>
        </p:nvSpPr>
        <p:spPr>
          <a:xfrm>
            <a:off x="6262027" y="5374623"/>
            <a:ext cx="914358" cy="36808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00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Demi" panose="020B0704020202020204" pitchFamily="34" charset="0"/>
                <a:ea typeface="+mn-ea"/>
                <a:cs typeface="+mn-cs"/>
              </a:rPr>
              <a:t>PPU </a:t>
            </a:r>
          </a:p>
        </p:txBody>
      </p:sp>
      <p:sp>
        <p:nvSpPr>
          <p:cNvPr id="60" name="Rounded Rectangle 4">
            <a:extLst>
              <a:ext uri="{FF2B5EF4-FFF2-40B4-BE49-F238E27FC236}">
                <a16:creationId xmlns:a16="http://schemas.microsoft.com/office/drawing/2014/main" id="{3E7CB826-E197-493A-89A4-8861E8E5CDB4}"/>
              </a:ext>
            </a:extLst>
          </p:cNvPr>
          <p:cNvSpPr/>
          <p:nvPr/>
        </p:nvSpPr>
        <p:spPr>
          <a:xfrm>
            <a:off x="2099543" y="4493959"/>
            <a:ext cx="2520000" cy="23470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Demi" panose="020B0704020202020204" pitchFamily="34" charset="0"/>
                <a:ea typeface="+mn-ea"/>
                <a:cs typeface="+mn-cs"/>
              </a:rPr>
              <a:t>Organisational Learning  </a:t>
            </a: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venir Next LT Pro Demi" panose="020B0704020202020204" pitchFamily="34" charset="0"/>
              <a:ea typeface="+mn-ea"/>
              <a:cs typeface="+mn-cs"/>
            </a:endParaRPr>
          </a:p>
        </p:txBody>
      </p:sp>
      <p:sp>
        <p:nvSpPr>
          <p:cNvPr id="71" name="Rounded Rectangle 4">
            <a:extLst>
              <a:ext uri="{FF2B5EF4-FFF2-40B4-BE49-F238E27FC236}">
                <a16:creationId xmlns:a16="http://schemas.microsoft.com/office/drawing/2014/main" id="{603B3F7A-646E-4707-8C83-5E9E6C4661FA}"/>
              </a:ext>
            </a:extLst>
          </p:cNvPr>
          <p:cNvSpPr/>
          <p:nvPr/>
        </p:nvSpPr>
        <p:spPr>
          <a:xfrm>
            <a:off x="9511884" y="3875364"/>
            <a:ext cx="1094342" cy="70207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00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Demi" panose="020B0704020202020204" pitchFamily="34" charset="0"/>
                <a:ea typeface="+mn-ea"/>
                <a:cs typeface="+mn-cs"/>
              </a:rPr>
              <a:t>RPA </a:t>
            </a:r>
          </a:p>
        </p:txBody>
      </p:sp>
      <p:sp>
        <p:nvSpPr>
          <p:cNvPr id="84" name="Rounded Rectangle 4">
            <a:extLst>
              <a:ext uri="{FF2B5EF4-FFF2-40B4-BE49-F238E27FC236}">
                <a16:creationId xmlns:a16="http://schemas.microsoft.com/office/drawing/2014/main" id="{8F9B252E-D663-4B31-9E9B-31D3857FFDA2}"/>
              </a:ext>
            </a:extLst>
          </p:cNvPr>
          <p:cNvSpPr/>
          <p:nvPr/>
        </p:nvSpPr>
        <p:spPr>
          <a:xfrm>
            <a:off x="10719623" y="3861979"/>
            <a:ext cx="1094342" cy="7154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3600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Demi" panose="020B0704020202020204" pitchFamily="34" charset="0"/>
                <a:ea typeface="+mn-ea"/>
                <a:cs typeface="+mn-cs"/>
              </a:rPr>
              <a:t>Efficiency Programme </a:t>
            </a:r>
          </a:p>
        </p:txBody>
      </p:sp>
      <p:sp>
        <p:nvSpPr>
          <p:cNvPr id="85" name="Rounded Rectangle 4">
            <a:extLst>
              <a:ext uri="{FF2B5EF4-FFF2-40B4-BE49-F238E27FC236}">
                <a16:creationId xmlns:a16="http://schemas.microsoft.com/office/drawing/2014/main" id="{4182461F-8141-4D30-B341-6DD3B89E25E2}"/>
              </a:ext>
            </a:extLst>
          </p:cNvPr>
          <p:cNvSpPr/>
          <p:nvPr/>
        </p:nvSpPr>
        <p:spPr>
          <a:xfrm>
            <a:off x="9673454" y="3173501"/>
            <a:ext cx="897704" cy="59429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3600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Demi" panose="020B0704020202020204" pitchFamily="34" charset="0"/>
                <a:ea typeface="+mn-ea"/>
                <a:cs typeface="+mn-cs"/>
              </a:rPr>
              <a:t>Digital Forensics </a:t>
            </a:r>
          </a:p>
        </p:txBody>
      </p:sp>
      <p:sp>
        <p:nvSpPr>
          <p:cNvPr id="2" name="Rounded Rectangle 4">
            <a:extLst>
              <a:ext uri="{FF2B5EF4-FFF2-40B4-BE49-F238E27FC236}">
                <a16:creationId xmlns:a16="http://schemas.microsoft.com/office/drawing/2014/main" id="{45A179CB-756D-DAA7-DE07-0A20490D7D3A}"/>
              </a:ext>
            </a:extLst>
          </p:cNvPr>
          <p:cNvSpPr/>
          <p:nvPr/>
        </p:nvSpPr>
        <p:spPr>
          <a:xfrm>
            <a:off x="2099543" y="3942603"/>
            <a:ext cx="2512348" cy="23671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Demi" panose="020B0704020202020204" pitchFamily="34" charset="0"/>
                <a:ea typeface="+mn-ea"/>
                <a:cs typeface="+mn-cs"/>
              </a:rPr>
              <a:t>Problem Solving Board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venir Next LT Pro Demi" panose="020B07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1315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86C5515-9E1A-449A-A1A9-4277A3B792A3}"/>
              </a:ext>
            </a:extLst>
          </p:cNvPr>
          <p:cNvSpPr/>
          <p:nvPr/>
        </p:nvSpPr>
        <p:spPr>
          <a:xfrm>
            <a:off x="153987" y="125856"/>
            <a:ext cx="11829007" cy="687066"/>
          </a:xfrm>
          <a:prstGeom prst="rect">
            <a:avLst/>
          </a:prstGeom>
          <a:noFill/>
          <a:ln w="28575">
            <a:solidFill>
              <a:srgbClr val="0D4D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D4D63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8C1783-2948-4B86-894A-DBD40B6E6C7D}"/>
              </a:ext>
            </a:extLst>
          </p:cNvPr>
          <p:cNvSpPr txBox="1"/>
          <p:nvPr/>
        </p:nvSpPr>
        <p:spPr>
          <a:xfrm>
            <a:off x="2715496" y="292469"/>
            <a:ext cx="65068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Internal Governance Arrangements </a:t>
            </a:r>
            <a:endParaRPr lang="en-GB" dirty="0">
              <a:solidFill>
                <a:srgbClr val="FF0000"/>
              </a:solidFill>
            </a:endParaRPr>
          </a:p>
        </p:txBody>
      </p:sp>
      <p:pic>
        <p:nvPicPr>
          <p:cNvPr id="1026" name="Picture 3">
            <a:extLst>
              <a:ext uri="{FF2B5EF4-FFF2-40B4-BE49-F238E27FC236}">
                <a16:creationId xmlns:a16="http://schemas.microsoft.com/office/drawing/2014/main" id="{C954AD59-6FD9-45CD-A053-38E46E1204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743" y="1179222"/>
            <a:ext cx="6404426" cy="505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47A997F-1253-45F6-81B9-F604D90AAD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2863" y="195894"/>
            <a:ext cx="1888541" cy="533452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E592A6C-9A47-445E-98A7-11703341D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26323-18D0-4B5F-B52E-0CBAF977A67D}" type="slidenum">
              <a:rPr lang="en-GB" smtClean="0"/>
              <a:t>4</a:t>
            </a:fld>
            <a:endParaRPr lang="en-GB"/>
          </a:p>
        </p:txBody>
      </p:sp>
      <p:sp>
        <p:nvSpPr>
          <p:cNvPr id="9" name="Rounded Rectangle 122">
            <a:extLst>
              <a:ext uri="{FF2B5EF4-FFF2-40B4-BE49-F238E27FC236}">
                <a16:creationId xmlns:a16="http://schemas.microsoft.com/office/drawing/2014/main" id="{DE6277EF-63DF-4407-BEA0-30C2846C52C8}"/>
              </a:ext>
            </a:extLst>
          </p:cNvPr>
          <p:cNvSpPr/>
          <p:nvPr/>
        </p:nvSpPr>
        <p:spPr>
          <a:xfrm>
            <a:off x="484186" y="2868615"/>
            <a:ext cx="1435501" cy="392636"/>
          </a:xfrm>
          <a:prstGeom prst="roundRect">
            <a:avLst/>
          </a:prstGeom>
          <a:solidFill>
            <a:srgbClr val="0D4D63"/>
          </a:solidFill>
          <a:ln>
            <a:solidFill>
              <a:srgbClr val="0D4D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Routinely Attended by the SCO</a:t>
            </a:r>
          </a:p>
        </p:txBody>
      </p:sp>
      <p:sp>
        <p:nvSpPr>
          <p:cNvPr id="10" name="Left Brace 9">
            <a:extLst>
              <a:ext uri="{FF2B5EF4-FFF2-40B4-BE49-F238E27FC236}">
                <a16:creationId xmlns:a16="http://schemas.microsoft.com/office/drawing/2014/main" id="{FCBBF2CF-2122-4EF7-912C-75B30BA82DBF}"/>
              </a:ext>
            </a:extLst>
          </p:cNvPr>
          <p:cNvSpPr/>
          <p:nvPr/>
        </p:nvSpPr>
        <p:spPr>
          <a:xfrm>
            <a:off x="2241404" y="2125133"/>
            <a:ext cx="444616" cy="1879600"/>
          </a:xfrm>
          <a:prstGeom prst="leftBrace">
            <a:avLst/>
          </a:prstGeom>
          <a:ln w="2222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22">
            <a:extLst>
              <a:ext uri="{FF2B5EF4-FFF2-40B4-BE49-F238E27FC236}">
                <a16:creationId xmlns:a16="http://schemas.microsoft.com/office/drawing/2014/main" id="{15E3534B-D56D-4578-9876-4ED1BFA38D79}"/>
              </a:ext>
            </a:extLst>
          </p:cNvPr>
          <p:cNvSpPr/>
          <p:nvPr/>
        </p:nvSpPr>
        <p:spPr>
          <a:xfrm>
            <a:off x="484186" y="5060523"/>
            <a:ext cx="1435501" cy="392636"/>
          </a:xfrm>
          <a:prstGeom prst="roundRect">
            <a:avLst/>
          </a:prstGeom>
          <a:solidFill>
            <a:srgbClr val="0D4D63"/>
          </a:solidFill>
          <a:ln>
            <a:solidFill>
              <a:srgbClr val="0D4D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Attended by the SCO as required</a:t>
            </a:r>
          </a:p>
        </p:txBody>
      </p:sp>
      <p:sp>
        <p:nvSpPr>
          <p:cNvPr id="12" name="Left Brace 11">
            <a:extLst>
              <a:ext uri="{FF2B5EF4-FFF2-40B4-BE49-F238E27FC236}">
                <a16:creationId xmlns:a16="http://schemas.microsoft.com/office/drawing/2014/main" id="{1893C5DF-D247-46D0-9A71-CB6A7D884107}"/>
              </a:ext>
            </a:extLst>
          </p:cNvPr>
          <p:cNvSpPr/>
          <p:nvPr/>
        </p:nvSpPr>
        <p:spPr>
          <a:xfrm>
            <a:off x="2241404" y="4274609"/>
            <a:ext cx="444616" cy="1964464"/>
          </a:xfrm>
          <a:prstGeom prst="leftBrace">
            <a:avLst/>
          </a:prstGeom>
          <a:ln w="2222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ounded Rectangle 121">
            <a:extLst>
              <a:ext uri="{FF2B5EF4-FFF2-40B4-BE49-F238E27FC236}">
                <a16:creationId xmlns:a16="http://schemas.microsoft.com/office/drawing/2014/main" id="{FF4FCDC6-89E4-45B7-A4D5-45BF902B5555}"/>
              </a:ext>
            </a:extLst>
          </p:cNvPr>
          <p:cNvSpPr/>
          <p:nvPr/>
        </p:nvSpPr>
        <p:spPr>
          <a:xfrm>
            <a:off x="496400" y="1448132"/>
            <a:ext cx="1411071" cy="392636"/>
          </a:xfrm>
          <a:prstGeom prst="roundRect">
            <a:avLst/>
          </a:prstGeom>
          <a:solidFill>
            <a:srgbClr val="04A777"/>
          </a:solidFill>
          <a:ln w="28575">
            <a:solidFill>
              <a:srgbClr val="0D4D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Chaired by the SCO</a:t>
            </a:r>
          </a:p>
        </p:txBody>
      </p:sp>
    </p:spTree>
    <p:extLst>
      <p:ext uri="{BB962C8B-B14F-4D97-AF65-F5344CB8AC3E}">
        <p14:creationId xmlns:p14="http://schemas.microsoft.com/office/powerpoint/2010/main" val="42400398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550</TotalTime>
  <Words>438</Words>
  <Application>Microsoft Office PowerPoint</Application>
  <PresentationFormat>Widescreen</PresentationFormat>
  <Paragraphs>134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Avenir Next LT Pro Demi</vt:lpstr>
      <vt:lpstr>Calibri</vt:lpstr>
      <vt:lpstr>Calibri Light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Victoria Farrar</dc:creator>
  <cp:lastModifiedBy>Kathryn Grattage</cp:lastModifiedBy>
  <cp:revision>37</cp:revision>
  <cp:lastPrinted>2022-05-06T10:03:34Z</cp:lastPrinted>
  <dcterms:created xsi:type="dcterms:W3CDTF">2022-01-26T10:28:25Z</dcterms:created>
  <dcterms:modified xsi:type="dcterms:W3CDTF">2026-01-07T12:14:19Z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1bd297d-c19e-48a7-882e-4507daab7346_Enabled">
    <vt:lpwstr>true</vt:lpwstr>
  </property>
  <property fmtid="{D5CDD505-2E9C-101B-9397-08002B2CF9AE}" pid="3" name="MSIP_Label_c1bd297d-c19e-48a7-882e-4507daab7346_SetDate">
    <vt:lpwstr>2023-02-09T09:13:25Z</vt:lpwstr>
  </property>
  <property fmtid="{D5CDD505-2E9C-101B-9397-08002B2CF9AE}" pid="4" name="MSIP_Label_c1bd297d-c19e-48a7-882e-4507daab7346_Method">
    <vt:lpwstr>Privileged</vt:lpwstr>
  </property>
  <property fmtid="{D5CDD505-2E9C-101B-9397-08002B2CF9AE}" pid="5" name="MSIP_Label_c1bd297d-c19e-48a7-882e-4507daab7346_Name">
    <vt:lpwstr>OFFICIAL</vt:lpwstr>
  </property>
  <property fmtid="{D5CDD505-2E9C-101B-9397-08002B2CF9AE}" pid="6" name="MSIP_Label_c1bd297d-c19e-48a7-882e-4507daab7346_SiteId">
    <vt:lpwstr>d4922504-06c0-431d-8eca-67087dea03c8</vt:lpwstr>
  </property>
  <property fmtid="{D5CDD505-2E9C-101B-9397-08002B2CF9AE}" pid="7" name="MSIP_Label_c1bd297d-c19e-48a7-882e-4507daab7346_ActionId">
    <vt:lpwstr>cbaa141b-6acd-4ac2-b02c-c220cb9ecad7</vt:lpwstr>
  </property>
  <property fmtid="{D5CDD505-2E9C-101B-9397-08002B2CF9AE}" pid="8" name="MSIP_Label_c1bd297d-c19e-48a7-882e-4507daab7346_ContentBits">
    <vt:lpwstr>0</vt:lpwstr>
  </property>
</Properties>
</file>